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379" r:id="rId3"/>
    <p:sldId id="258" r:id="rId4"/>
    <p:sldId id="449" r:id="rId5"/>
    <p:sldId id="470" r:id="rId6"/>
    <p:sldId id="419" r:id="rId7"/>
    <p:sldId id="468" r:id="rId8"/>
    <p:sldId id="410" r:id="rId9"/>
    <p:sldId id="409" r:id="rId10"/>
    <p:sldId id="422" r:id="rId11"/>
    <p:sldId id="471" r:id="rId12"/>
    <p:sldId id="472" r:id="rId13"/>
    <p:sldId id="473" r:id="rId14"/>
    <p:sldId id="474" r:id="rId15"/>
    <p:sldId id="411" r:id="rId16"/>
    <p:sldId id="421" r:id="rId17"/>
    <p:sldId id="432" r:id="rId18"/>
    <p:sldId id="491" r:id="rId19"/>
    <p:sldId id="318" r:id="rId20"/>
    <p:sldId id="381" r:id="rId21"/>
    <p:sldId id="387" r:id="rId22"/>
    <p:sldId id="476" r:id="rId23"/>
    <p:sldId id="477" r:id="rId24"/>
    <p:sldId id="478" r:id="rId25"/>
    <p:sldId id="388" r:id="rId26"/>
    <p:sldId id="389" r:id="rId27"/>
    <p:sldId id="390" r:id="rId28"/>
    <p:sldId id="454" r:id="rId29"/>
    <p:sldId id="455" r:id="rId30"/>
    <p:sldId id="391" r:id="rId31"/>
    <p:sldId id="479" r:id="rId32"/>
    <p:sldId id="392" r:id="rId33"/>
    <p:sldId id="393" r:id="rId34"/>
    <p:sldId id="394" r:id="rId35"/>
    <p:sldId id="456" r:id="rId36"/>
    <p:sldId id="453" r:id="rId37"/>
    <p:sldId id="483" r:id="rId38"/>
    <p:sldId id="395" r:id="rId39"/>
    <p:sldId id="457" r:id="rId40"/>
    <p:sldId id="487" r:id="rId41"/>
    <p:sldId id="488" r:id="rId42"/>
    <p:sldId id="452" r:id="rId43"/>
    <p:sldId id="458" r:id="rId44"/>
    <p:sldId id="459" r:id="rId45"/>
    <p:sldId id="460" r:id="rId46"/>
    <p:sldId id="382" r:id="rId47"/>
    <p:sldId id="383" r:id="rId48"/>
    <p:sldId id="490" r:id="rId49"/>
    <p:sldId id="461" r:id="rId50"/>
    <p:sldId id="489" r:id="rId51"/>
    <p:sldId id="462" r:id="rId52"/>
    <p:sldId id="463" r:id="rId53"/>
    <p:sldId id="464" r:id="rId54"/>
    <p:sldId id="444" r:id="rId55"/>
    <p:sldId id="385" r:id="rId56"/>
    <p:sldId id="384" r:id="rId57"/>
    <p:sldId id="446" r:id="rId58"/>
    <p:sldId id="492" r:id="rId59"/>
    <p:sldId id="465" r:id="rId60"/>
    <p:sldId id="447" r:id="rId61"/>
    <p:sldId id="493" r:id="rId62"/>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65.png"/><Relationship Id="rId7" Type="http://schemas.openxmlformats.org/officeDocument/2006/relationships/image" Target="../media/image22.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72.svg"/></Relationships>
</file>

<file path=ppt/diagrams/_rels/data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80.svg"/></Relationships>
</file>

<file path=ppt/diagrams/_rels/data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84.svg"/></Relationships>
</file>

<file path=ppt/diagrams/_rels/data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ata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17.xml.rels><?xml version="1.0" encoding="UTF-8" standalone="yes"?>
<Relationships xmlns="http://schemas.openxmlformats.org/package/2006/relationships"><Relationship Id="rId2" Type="http://schemas.openxmlformats.org/officeDocument/2006/relationships/image" Target="../media/image96.svg"/><Relationship Id="rId1" Type="http://schemas.openxmlformats.org/officeDocument/2006/relationships/image" Target="../media/image95.png"/></Relationships>
</file>

<file path=ppt/diagrams/_rels/data1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48.png"/><Relationship Id="rId7" Type="http://schemas.openxmlformats.org/officeDocument/2006/relationships/image" Target="../media/image22.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49.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0.xml.rels><?xml version="1.0" encoding="UTF-8" standalone="yes"?>
<Relationships xmlns="http://schemas.openxmlformats.org/package/2006/relationships"><Relationship Id="rId2" Type="http://schemas.openxmlformats.org/officeDocument/2006/relationships/image" Target="../media/image104.svg"/><Relationship Id="rId1" Type="http://schemas.openxmlformats.org/officeDocument/2006/relationships/image" Target="../media/image103.png"/></Relationships>
</file>

<file path=ppt/diagrams/_rels/data21.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89.png"/><Relationship Id="rId7" Type="http://schemas.openxmlformats.org/officeDocument/2006/relationships/image" Target="../media/image110.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109.svg"/></Relationships>
</file>

<file path=ppt/diagrams/_rels/data22.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ata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1.svg"/></Relationships>
</file>

<file path=ppt/diagrams/_rels/data7.xml.rels><?xml version="1.0" encoding="UTF-8" standalone="yes"?>
<Relationships xmlns="http://schemas.openxmlformats.org/package/2006/relationships"><Relationship Id="rId2" Type="http://schemas.openxmlformats.org/officeDocument/2006/relationships/image" Target="../media/image55.svg"/><Relationship Id="rId1" Type="http://schemas.openxmlformats.org/officeDocument/2006/relationships/image" Target="../media/image54.png"/></Relationships>
</file>

<file path=ppt/diagrams/_rels/data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59.png"/><Relationship Id="rId7" Type="http://schemas.openxmlformats.org/officeDocument/2006/relationships/image" Target="../media/image22.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65.png"/><Relationship Id="rId7" Type="http://schemas.openxmlformats.org/officeDocument/2006/relationships/image" Target="../media/image22.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72.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8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84.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7.xml.rels><?xml version="1.0" encoding="UTF-8" standalone="yes"?>
<Relationships xmlns="http://schemas.openxmlformats.org/package/2006/relationships"><Relationship Id="rId2" Type="http://schemas.openxmlformats.org/officeDocument/2006/relationships/image" Target="../media/image96.svg"/><Relationship Id="rId1" Type="http://schemas.openxmlformats.org/officeDocument/2006/relationships/image" Target="../media/image95.png"/></Relationships>
</file>

<file path=ppt/diagrams/_rels/drawing1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48.png"/><Relationship Id="rId7" Type="http://schemas.openxmlformats.org/officeDocument/2006/relationships/image" Target="../media/image22.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4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0.xml.rels><?xml version="1.0" encoding="UTF-8" standalone="yes"?>
<Relationships xmlns="http://schemas.openxmlformats.org/package/2006/relationships"><Relationship Id="rId2" Type="http://schemas.openxmlformats.org/officeDocument/2006/relationships/image" Target="../media/image104.svg"/><Relationship Id="rId1" Type="http://schemas.openxmlformats.org/officeDocument/2006/relationships/image" Target="../media/image103.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89.png"/><Relationship Id="rId7" Type="http://schemas.openxmlformats.org/officeDocument/2006/relationships/image" Target="../media/image110.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109.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1.svg"/></Relationships>
</file>

<file path=ppt/diagrams/_rels/drawing7.xml.rels><?xml version="1.0" encoding="UTF-8" standalone="yes"?>
<Relationships xmlns="http://schemas.openxmlformats.org/package/2006/relationships"><Relationship Id="rId2" Type="http://schemas.openxmlformats.org/officeDocument/2006/relationships/image" Target="../media/image55.svg"/><Relationship Id="rId1" Type="http://schemas.openxmlformats.org/officeDocument/2006/relationships/image" Target="../media/image54.png"/></Relationships>
</file>

<file path=ppt/diagrams/_rels/drawing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59.png"/><Relationship Id="rId7" Type="http://schemas.openxmlformats.org/officeDocument/2006/relationships/image" Target="../media/image22.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923A98-4BA8-4553-BF12-64CFC6DE88E4}" type="doc">
      <dgm:prSet loTypeId="urn:microsoft.com/office/officeart/2018/2/layout/IconCircleList" loCatId="icon" qsTypeId="urn:microsoft.com/office/officeart/2005/8/quickstyle/simple1" qsCatId="simple" csTypeId="urn:microsoft.com/office/officeart/2005/8/colors/accent5_2" csCatId="accent5" phldr="1"/>
      <dgm:spPr/>
      <dgm:t>
        <a:bodyPr/>
        <a:lstStyle/>
        <a:p>
          <a:endParaRPr lang="en-US"/>
        </a:p>
      </dgm:t>
    </dgm:pt>
    <dgm:pt modelId="{46313736-CF18-484C-8A13-6BB2E1DD1151}">
      <dgm:prSet/>
      <dgm:spPr/>
      <dgm:t>
        <a:bodyPr/>
        <a:lstStyle/>
        <a:p>
          <a:pPr algn="just">
            <a:lnSpc>
              <a:spcPct val="100000"/>
            </a:lnSpc>
          </a:pPr>
          <a:r>
            <a:rPr lang="es-ES"/>
            <a:t>El término "estocástico" se utiliza en el contexto de la probabilidad y la estadística para describir un proceso o fenómeno que tiene un componente de incertidumbre o aleatoriedad. </a:t>
          </a:r>
          <a:endParaRPr lang="en-US"/>
        </a:p>
      </dgm:t>
    </dgm:pt>
    <dgm:pt modelId="{D479F732-4144-474A-9CE7-AE1BE345529F}" type="parTrans" cxnId="{640BAE79-6C70-4523-80F9-554FADA1A859}">
      <dgm:prSet/>
      <dgm:spPr/>
      <dgm:t>
        <a:bodyPr/>
        <a:lstStyle/>
        <a:p>
          <a:pPr algn="just"/>
          <a:endParaRPr lang="en-US"/>
        </a:p>
      </dgm:t>
    </dgm:pt>
    <dgm:pt modelId="{562C942D-FC7B-412F-9857-2590CC2651ED}" type="sibTrans" cxnId="{640BAE79-6C70-4523-80F9-554FADA1A859}">
      <dgm:prSet/>
      <dgm:spPr/>
      <dgm:t>
        <a:bodyPr/>
        <a:lstStyle/>
        <a:p>
          <a:pPr algn="just">
            <a:lnSpc>
              <a:spcPct val="100000"/>
            </a:lnSpc>
          </a:pPr>
          <a:endParaRPr lang="en-US"/>
        </a:p>
      </dgm:t>
    </dgm:pt>
    <dgm:pt modelId="{E6157472-2401-4178-83B8-A689635557A3}">
      <dgm:prSet/>
      <dgm:spPr/>
      <dgm:t>
        <a:bodyPr/>
        <a:lstStyle/>
        <a:p>
          <a:pPr algn="just">
            <a:lnSpc>
              <a:spcPct val="100000"/>
            </a:lnSpc>
          </a:pPr>
          <a:r>
            <a:rPr lang="es-ES" dirty="0"/>
            <a:t>Un proceso estocástico es aquel cuyo resultado no puede predecirse con certeza absoluta, ya que está sujeto a la influencia de variables aleatorias.</a:t>
          </a:r>
          <a:endParaRPr lang="en-US" dirty="0"/>
        </a:p>
      </dgm:t>
    </dgm:pt>
    <dgm:pt modelId="{F3D58C84-0560-49FA-815B-A2CFFA718FD2}" type="parTrans" cxnId="{4AE7C845-D9CC-4B61-900F-6B99273B207A}">
      <dgm:prSet/>
      <dgm:spPr/>
      <dgm:t>
        <a:bodyPr/>
        <a:lstStyle/>
        <a:p>
          <a:pPr algn="just"/>
          <a:endParaRPr lang="en-US"/>
        </a:p>
      </dgm:t>
    </dgm:pt>
    <dgm:pt modelId="{1E15BF36-CE89-45CA-8874-62B4810ADCFA}" type="sibTrans" cxnId="{4AE7C845-D9CC-4B61-900F-6B99273B207A}">
      <dgm:prSet/>
      <dgm:spPr/>
      <dgm:t>
        <a:bodyPr/>
        <a:lstStyle/>
        <a:p>
          <a:pPr algn="just">
            <a:lnSpc>
              <a:spcPct val="100000"/>
            </a:lnSpc>
          </a:pPr>
          <a:endParaRPr lang="en-US"/>
        </a:p>
      </dgm:t>
    </dgm:pt>
    <dgm:pt modelId="{3FD74827-D619-4D2B-B068-E17C0C39AE2D}">
      <dgm:prSet/>
      <dgm:spPr/>
      <dgm:t>
        <a:bodyPr/>
        <a:lstStyle/>
        <a:p>
          <a:pPr algn="just">
            <a:lnSpc>
              <a:spcPct val="100000"/>
            </a:lnSpc>
          </a:pPr>
          <a:r>
            <a:rPr lang="es-ES"/>
            <a:t>En el contexto de los procesos estocásticos, las variables o eventos pueden tener distribuciones de probabilidad asociadas que describen la incertidumbre en sus resultados. </a:t>
          </a:r>
          <a:endParaRPr lang="en-US"/>
        </a:p>
      </dgm:t>
    </dgm:pt>
    <dgm:pt modelId="{1CBF1CED-D4C6-42E3-B6EF-9E9C1716BF5F}" type="parTrans" cxnId="{8330FA94-A99E-4BDB-9A3A-B19B70229A7E}">
      <dgm:prSet/>
      <dgm:spPr/>
      <dgm:t>
        <a:bodyPr/>
        <a:lstStyle/>
        <a:p>
          <a:pPr algn="just"/>
          <a:endParaRPr lang="en-US"/>
        </a:p>
      </dgm:t>
    </dgm:pt>
    <dgm:pt modelId="{58F4C004-F5A6-4202-A139-560EC37A919A}" type="sibTrans" cxnId="{8330FA94-A99E-4BDB-9A3A-B19B70229A7E}">
      <dgm:prSet/>
      <dgm:spPr/>
      <dgm:t>
        <a:bodyPr/>
        <a:lstStyle/>
        <a:p>
          <a:pPr algn="just">
            <a:lnSpc>
              <a:spcPct val="100000"/>
            </a:lnSpc>
          </a:pPr>
          <a:endParaRPr lang="en-US"/>
        </a:p>
      </dgm:t>
    </dgm:pt>
    <dgm:pt modelId="{36565743-1C6B-44D8-A364-3B2FFE8CFD25}">
      <dgm:prSet/>
      <dgm:spPr/>
      <dgm:t>
        <a:bodyPr/>
        <a:lstStyle/>
        <a:p>
          <a:pPr algn="just">
            <a:lnSpc>
              <a:spcPct val="100000"/>
            </a:lnSpc>
          </a:pPr>
          <a:r>
            <a:rPr lang="es-ES"/>
            <a:t>Por ejemplo, en un proceso estocástico como el lanzamiento de una moneda, el resultado de "cara" o "cruz" no se puede predecir con certeza antes del lanzamiento, pero se puede estimar utilizando la teoría de la probabilidad.</a:t>
          </a:r>
          <a:endParaRPr lang="en-US"/>
        </a:p>
      </dgm:t>
    </dgm:pt>
    <dgm:pt modelId="{DB17148E-C130-43D6-9699-0D63F66C88A6}" type="parTrans" cxnId="{5B6BAB47-0AA8-4E36-89B6-38EF061724F8}">
      <dgm:prSet/>
      <dgm:spPr/>
      <dgm:t>
        <a:bodyPr/>
        <a:lstStyle/>
        <a:p>
          <a:pPr algn="just"/>
          <a:endParaRPr lang="en-US"/>
        </a:p>
      </dgm:t>
    </dgm:pt>
    <dgm:pt modelId="{21500565-2653-47B7-A51D-AA42E56AE87D}" type="sibTrans" cxnId="{5B6BAB47-0AA8-4E36-89B6-38EF061724F8}">
      <dgm:prSet/>
      <dgm:spPr/>
      <dgm:t>
        <a:bodyPr/>
        <a:lstStyle/>
        <a:p>
          <a:pPr algn="just"/>
          <a:endParaRPr lang="en-US"/>
        </a:p>
      </dgm:t>
    </dgm:pt>
    <dgm:pt modelId="{C96A1585-759C-48B1-850A-2C45E7FB3C50}" type="pres">
      <dgm:prSet presAssocID="{11923A98-4BA8-4553-BF12-64CFC6DE88E4}" presName="root" presStyleCnt="0">
        <dgm:presLayoutVars>
          <dgm:dir/>
          <dgm:resizeHandles val="exact"/>
        </dgm:presLayoutVars>
      </dgm:prSet>
      <dgm:spPr/>
    </dgm:pt>
    <dgm:pt modelId="{009E2E6A-2359-4876-8DAB-718C750FEF80}" type="pres">
      <dgm:prSet presAssocID="{11923A98-4BA8-4553-BF12-64CFC6DE88E4}" presName="container" presStyleCnt="0">
        <dgm:presLayoutVars>
          <dgm:dir/>
          <dgm:resizeHandles val="exact"/>
        </dgm:presLayoutVars>
      </dgm:prSet>
      <dgm:spPr/>
    </dgm:pt>
    <dgm:pt modelId="{82F3F664-D3CB-40BC-9152-CE2BEF09D8F4}" type="pres">
      <dgm:prSet presAssocID="{46313736-CF18-484C-8A13-6BB2E1DD1151}" presName="compNode" presStyleCnt="0"/>
      <dgm:spPr/>
    </dgm:pt>
    <dgm:pt modelId="{4B74BB43-EC1F-4721-A1F9-8355FCAA026B}" type="pres">
      <dgm:prSet presAssocID="{46313736-CF18-484C-8A13-6BB2E1DD1151}" presName="iconBgRect" presStyleLbl="bgShp" presStyleIdx="0" presStyleCnt="4"/>
      <dgm:spPr/>
    </dgm:pt>
    <dgm:pt modelId="{2F7EA66A-4060-4C2B-8065-FB4277CE45F0}" type="pres">
      <dgm:prSet presAssocID="{46313736-CF18-484C-8A13-6BB2E1DD11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adísticas"/>
        </a:ext>
      </dgm:extLst>
    </dgm:pt>
    <dgm:pt modelId="{E79AD7A1-BB3E-4A87-9FAC-E5D15605BF2A}" type="pres">
      <dgm:prSet presAssocID="{46313736-CF18-484C-8A13-6BB2E1DD1151}" presName="spaceRect" presStyleCnt="0"/>
      <dgm:spPr/>
    </dgm:pt>
    <dgm:pt modelId="{F466FB6D-8E1D-46DC-82C4-48E0CFC4EB31}" type="pres">
      <dgm:prSet presAssocID="{46313736-CF18-484C-8A13-6BB2E1DD1151}" presName="textRect" presStyleLbl="revTx" presStyleIdx="0" presStyleCnt="4">
        <dgm:presLayoutVars>
          <dgm:chMax val="1"/>
          <dgm:chPref val="1"/>
        </dgm:presLayoutVars>
      </dgm:prSet>
      <dgm:spPr/>
    </dgm:pt>
    <dgm:pt modelId="{C0FA4AEE-097F-47FE-9866-A04107100CC0}" type="pres">
      <dgm:prSet presAssocID="{562C942D-FC7B-412F-9857-2590CC2651ED}" presName="sibTrans" presStyleLbl="sibTrans2D1" presStyleIdx="0" presStyleCnt="0"/>
      <dgm:spPr/>
    </dgm:pt>
    <dgm:pt modelId="{F70B8876-214C-4F7A-BEE0-4DAA4888EB06}" type="pres">
      <dgm:prSet presAssocID="{E6157472-2401-4178-83B8-A689635557A3}" presName="compNode" presStyleCnt="0"/>
      <dgm:spPr/>
    </dgm:pt>
    <dgm:pt modelId="{06A20C3B-21C1-4B17-A3C6-99AF2D965CFC}" type="pres">
      <dgm:prSet presAssocID="{E6157472-2401-4178-83B8-A689635557A3}" presName="iconBgRect" presStyleLbl="bgShp" presStyleIdx="1" presStyleCnt="4"/>
      <dgm:spPr/>
    </dgm:pt>
    <dgm:pt modelId="{1DF3F804-8D26-4889-8AD8-48D7651FBF30}" type="pres">
      <dgm:prSet presAssocID="{E6157472-2401-4178-83B8-A689635557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e"/>
        </a:ext>
      </dgm:extLst>
    </dgm:pt>
    <dgm:pt modelId="{21636EF4-EBF4-42B0-AD5B-3F06CDCDDEB3}" type="pres">
      <dgm:prSet presAssocID="{E6157472-2401-4178-83B8-A689635557A3}" presName="spaceRect" presStyleCnt="0"/>
      <dgm:spPr/>
    </dgm:pt>
    <dgm:pt modelId="{27E05F64-ECF4-4130-8173-D59F634014C8}" type="pres">
      <dgm:prSet presAssocID="{E6157472-2401-4178-83B8-A689635557A3}" presName="textRect" presStyleLbl="revTx" presStyleIdx="1" presStyleCnt="4">
        <dgm:presLayoutVars>
          <dgm:chMax val="1"/>
          <dgm:chPref val="1"/>
        </dgm:presLayoutVars>
      </dgm:prSet>
      <dgm:spPr/>
    </dgm:pt>
    <dgm:pt modelId="{7C0BBD1B-7900-40F2-98A9-A9DCE4221F6F}" type="pres">
      <dgm:prSet presAssocID="{1E15BF36-CE89-45CA-8874-62B4810ADCFA}" presName="sibTrans" presStyleLbl="sibTrans2D1" presStyleIdx="0" presStyleCnt="0"/>
      <dgm:spPr/>
    </dgm:pt>
    <dgm:pt modelId="{5403BB1D-CF59-41AB-A353-AB60A79C82AC}" type="pres">
      <dgm:prSet presAssocID="{3FD74827-D619-4D2B-B068-E17C0C39AE2D}" presName="compNode" presStyleCnt="0"/>
      <dgm:spPr/>
    </dgm:pt>
    <dgm:pt modelId="{F2E2D177-6886-4222-AB68-1D84CA56BCD6}" type="pres">
      <dgm:prSet presAssocID="{3FD74827-D619-4D2B-B068-E17C0C39AE2D}" presName="iconBgRect" presStyleLbl="bgShp" presStyleIdx="2" presStyleCnt="4"/>
      <dgm:spPr/>
    </dgm:pt>
    <dgm:pt modelId="{13ACB7A1-E524-49BF-93B3-A8B920DE4D97}" type="pres">
      <dgm:prSet presAssocID="{3FD74827-D619-4D2B-B068-E17C0C39AE2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E8DABDA2-2E98-44AE-BCD7-8C45110C6AAB}" type="pres">
      <dgm:prSet presAssocID="{3FD74827-D619-4D2B-B068-E17C0C39AE2D}" presName="spaceRect" presStyleCnt="0"/>
      <dgm:spPr/>
    </dgm:pt>
    <dgm:pt modelId="{D722326B-F9A9-445A-8EE5-6ED4139227E4}" type="pres">
      <dgm:prSet presAssocID="{3FD74827-D619-4D2B-B068-E17C0C39AE2D}" presName="textRect" presStyleLbl="revTx" presStyleIdx="2" presStyleCnt="4">
        <dgm:presLayoutVars>
          <dgm:chMax val="1"/>
          <dgm:chPref val="1"/>
        </dgm:presLayoutVars>
      </dgm:prSet>
      <dgm:spPr/>
    </dgm:pt>
    <dgm:pt modelId="{47177CD8-2107-4E98-AC94-92AF8919DA25}" type="pres">
      <dgm:prSet presAssocID="{58F4C004-F5A6-4202-A139-560EC37A919A}" presName="sibTrans" presStyleLbl="sibTrans2D1" presStyleIdx="0" presStyleCnt="0"/>
      <dgm:spPr/>
    </dgm:pt>
    <dgm:pt modelId="{996CECAF-AB31-4754-ABBF-98B787C2A96D}" type="pres">
      <dgm:prSet presAssocID="{36565743-1C6B-44D8-A364-3B2FFE8CFD25}" presName="compNode" presStyleCnt="0"/>
      <dgm:spPr/>
    </dgm:pt>
    <dgm:pt modelId="{4AF33CA1-4D66-4BE2-A33A-61866ECEE164}" type="pres">
      <dgm:prSet presAssocID="{36565743-1C6B-44D8-A364-3B2FFE8CFD25}" presName="iconBgRect" presStyleLbl="bgShp" presStyleIdx="3" presStyleCnt="4"/>
      <dgm:spPr/>
    </dgm:pt>
    <dgm:pt modelId="{25F3221F-64C1-45EC-B2A7-5352FD6FC306}" type="pres">
      <dgm:prSet presAssocID="{36565743-1C6B-44D8-A364-3B2FFE8CFD2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ólar"/>
        </a:ext>
      </dgm:extLst>
    </dgm:pt>
    <dgm:pt modelId="{780D101F-929D-4258-8533-F8BDCC1DEFB3}" type="pres">
      <dgm:prSet presAssocID="{36565743-1C6B-44D8-A364-3B2FFE8CFD25}" presName="spaceRect" presStyleCnt="0"/>
      <dgm:spPr/>
    </dgm:pt>
    <dgm:pt modelId="{6315449C-E945-4CF2-93F3-796FD13F803F}" type="pres">
      <dgm:prSet presAssocID="{36565743-1C6B-44D8-A364-3B2FFE8CFD25}" presName="textRect" presStyleLbl="revTx" presStyleIdx="3" presStyleCnt="4">
        <dgm:presLayoutVars>
          <dgm:chMax val="1"/>
          <dgm:chPref val="1"/>
        </dgm:presLayoutVars>
      </dgm:prSet>
      <dgm:spPr/>
    </dgm:pt>
  </dgm:ptLst>
  <dgm:cxnLst>
    <dgm:cxn modelId="{20C0CA01-498B-45E4-B717-85DDC7D2F1AD}" type="presOf" srcId="{E6157472-2401-4178-83B8-A689635557A3}" destId="{27E05F64-ECF4-4130-8173-D59F634014C8}" srcOrd="0" destOrd="0" presId="urn:microsoft.com/office/officeart/2018/2/layout/IconCircleList"/>
    <dgm:cxn modelId="{51B11B11-7F12-457C-B3C8-D2C914C113EA}" type="presOf" srcId="{46313736-CF18-484C-8A13-6BB2E1DD1151}" destId="{F466FB6D-8E1D-46DC-82C4-48E0CFC4EB31}" srcOrd="0" destOrd="0" presId="urn:microsoft.com/office/officeart/2018/2/layout/IconCircleList"/>
    <dgm:cxn modelId="{4AE7C845-D9CC-4B61-900F-6B99273B207A}" srcId="{11923A98-4BA8-4553-BF12-64CFC6DE88E4}" destId="{E6157472-2401-4178-83B8-A689635557A3}" srcOrd="1" destOrd="0" parTransId="{F3D58C84-0560-49FA-815B-A2CFFA718FD2}" sibTransId="{1E15BF36-CE89-45CA-8874-62B4810ADCFA}"/>
    <dgm:cxn modelId="{5B6BAB47-0AA8-4E36-89B6-38EF061724F8}" srcId="{11923A98-4BA8-4553-BF12-64CFC6DE88E4}" destId="{36565743-1C6B-44D8-A364-3B2FFE8CFD25}" srcOrd="3" destOrd="0" parTransId="{DB17148E-C130-43D6-9699-0D63F66C88A6}" sibTransId="{21500565-2653-47B7-A51D-AA42E56AE87D}"/>
    <dgm:cxn modelId="{ABF1B24D-27C1-424B-A902-4E473F70768B}" type="presOf" srcId="{1E15BF36-CE89-45CA-8874-62B4810ADCFA}" destId="{7C0BBD1B-7900-40F2-98A9-A9DCE4221F6F}" srcOrd="0" destOrd="0" presId="urn:microsoft.com/office/officeart/2018/2/layout/IconCircleList"/>
    <dgm:cxn modelId="{640BAE79-6C70-4523-80F9-554FADA1A859}" srcId="{11923A98-4BA8-4553-BF12-64CFC6DE88E4}" destId="{46313736-CF18-484C-8A13-6BB2E1DD1151}" srcOrd="0" destOrd="0" parTransId="{D479F732-4144-474A-9CE7-AE1BE345529F}" sibTransId="{562C942D-FC7B-412F-9857-2590CC2651ED}"/>
    <dgm:cxn modelId="{E12AB659-9C53-46C0-ABA5-2F4BFC5E3607}" type="presOf" srcId="{562C942D-FC7B-412F-9857-2590CC2651ED}" destId="{C0FA4AEE-097F-47FE-9866-A04107100CC0}" srcOrd="0" destOrd="0" presId="urn:microsoft.com/office/officeart/2018/2/layout/IconCircleList"/>
    <dgm:cxn modelId="{655A277E-724A-45B9-94E4-926524631349}" type="presOf" srcId="{11923A98-4BA8-4553-BF12-64CFC6DE88E4}" destId="{C96A1585-759C-48B1-850A-2C45E7FB3C50}" srcOrd="0" destOrd="0" presId="urn:microsoft.com/office/officeart/2018/2/layout/IconCircleList"/>
    <dgm:cxn modelId="{8330FA94-A99E-4BDB-9A3A-B19B70229A7E}" srcId="{11923A98-4BA8-4553-BF12-64CFC6DE88E4}" destId="{3FD74827-D619-4D2B-B068-E17C0C39AE2D}" srcOrd="2" destOrd="0" parTransId="{1CBF1CED-D4C6-42E3-B6EF-9E9C1716BF5F}" sibTransId="{58F4C004-F5A6-4202-A139-560EC37A919A}"/>
    <dgm:cxn modelId="{2D4CBDA2-0FDB-4828-A869-7AF38277FA93}" type="presOf" srcId="{36565743-1C6B-44D8-A364-3B2FFE8CFD25}" destId="{6315449C-E945-4CF2-93F3-796FD13F803F}" srcOrd="0" destOrd="0" presId="urn:microsoft.com/office/officeart/2018/2/layout/IconCircleList"/>
    <dgm:cxn modelId="{054A94F1-7D7D-4AFF-AF02-E8C364F16F86}" type="presOf" srcId="{58F4C004-F5A6-4202-A139-560EC37A919A}" destId="{47177CD8-2107-4E98-AC94-92AF8919DA25}" srcOrd="0" destOrd="0" presId="urn:microsoft.com/office/officeart/2018/2/layout/IconCircleList"/>
    <dgm:cxn modelId="{F8F625FE-3E58-49BF-B8D7-ADDCF99F1567}" type="presOf" srcId="{3FD74827-D619-4D2B-B068-E17C0C39AE2D}" destId="{D722326B-F9A9-445A-8EE5-6ED4139227E4}" srcOrd="0" destOrd="0" presId="urn:microsoft.com/office/officeart/2018/2/layout/IconCircleList"/>
    <dgm:cxn modelId="{0B03EF8B-4989-4B8D-81EF-3B8CED11593B}" type="presParOf" srcId="{C96A1585-759C-48B1-850A-2C45E7FB3C50}" destId="{009E2E6A-2359-4876-8DAB-718C750FEF80}" srcOrd="0" destOrd="0" presId="urn:microsoft.com/office/officeart/2018/2/layout/IconCircleList"/>
    <dgm:cxn modelId="{90F4AC2F-93FB-485C-A0D7-17E5C337FE79}" type="presParOf" srcId="{009E2E6A-2359-4876-8DAB-718C750FEF80}" destId="{82F3F664-D3CB-40BC-9152-CE2BEF09D8F4}" srcOrd="0" destOrd="0" presId="urn:microsoft.com/office/officeart/2018/2/layout/IconCircleList"/>
    <dgm:cxn modelId="{6B2FE64B-52E6-464D-AF19-BC2C6A3C9F77}" type="presParOf" srcId="{82F3F664-D3CB-40BC-9152-CE2BEF09D8F4}" destId="{4B74BB43-EC1F-4721-A1F9-8355FCAA026B}" srcOrd="0" destOrd="0" presId="urn:microsoft.com/office/officeart/2018/2/layout/IconCircleList"/>
    <dgm:cxn modelId="{C38894AA-B430-4381-AE99-CB40905439D6}" type="presParOf" srcId="{82F3F664-D3CB-40BC-9152-CE2BEF09D8F4}" destId="{2F7EA66A-4060-4C2B-8065-FB4277CE45F0}" srcOrd="1" destOrd="0" presId="urn:microsoft.com/office/officeart/2018/2/layout/IconCircleList"/>
    <dgm:cxn modelId="{528CA895-4993-4A36-95B4-FA78989F4BB2}" type="presParOf" srcId="{82F3F664-D3CB-40BC-9152-CE2BEF09D8F4}" destId="{E79AD7A1-BB3E-4A87-9FAC-E5D15605BF2A}" srcOrd="2" destOrd="0" presId="urn:microsoft.com/office/officeart/2018/2/layout/IconCircleList"/>
    <dgm:cxn modelId="{34B05F8E-5773-45B9-97B7-65C82F72CC24}" type="presParOf" srcId="{82F3F664-D3CB-40BC-9152-CE2BEF09D8F4}" destId="{F466FB6D-8E1D-46DC-82C4-48E0CFC4EB31}" srcOrd="3" destOrd="0" presId="urn:microsoft.com/office/officeart/2018/2/layout/IconCircleList"/>
    <dgm:cxn modelId="{E846A592-E9F2-4B96-AE94-DC1779C52A70}" type="presParOf" srcId="{009E2E6A-2359-4876-8DAB-718C750FEF80}" destId="{C0FA4AEE-097F-47FE-9866-A04107100CC0}" srcOrd="1" destOrd="0" presId="urn:microsoft.com/office/officeart/2018/2/layout/IconCircleList"/>
    <dgm:cxn modelId="{3582903A-1BC2-4813-BD20-345357D93E06}" type="presParOf" srcId="{009E2E6A-2359-4876-8DAB-718C750FEF80}" destId="{F70B8876-214C-4F7A-BEE0-4DAA4888EB06}" srcOrd="2" destOrd="0" presId="urn:microsoft.com/office/officeart/2018/2/layout/IconCircleList"/>
    <dgm:cxn modelId="{D0FDF9E6-FBD5-445B-8AC9-52004D70C8D1}" type="presParOf" srcId="{F70B8876-214C-4F7A-BEE0-4DAA4888EB06}" destId="{06A20C3B-21C1-4B17-A3C6-99AF2D965CFC}" srcOrd="0" destOrd="0" presId="urn:microsoft.com/office/officeart/2018/2/layout/IconCircleList"/>
    <dgm:cxn modelId="{C5CB6B71-14D2-4816-80CD-C118C12572EC}" type="presParOf" srcId="{F70B8876-214C-4F7A-BEE0-4DAA4888EB06}" destId="{1DF3F804-8D26-4889-8AD8-48D7651FBF30}" srcOrd="1" destOrd="0" presId="urn:microsoft.com/office/officeart/2018/2/layout/IconCircleList"/>
    <dgm:cxn modelId="{8AC6524D-9A0E-490C-B2F2-0DDC1DD2415F}" type="presParOf" srcId="{F70B8876-214C-4F7A-BEE0-4DAA4888EB06}" destId="{21636EF4-EBF4-42B0-AD5B-3F06CDCDDEB3}" srcOrd="2" destOrd="0" presId="urn:microsoft.com/office/officeart/2018/2/layout/IconCircleList"/>
    <dgm:cxn modelId="{1E77895C-C4DF-4CBF-864C-22976D732031}" type="presParOf" srcId="{F70B8876-214C-4F7A-BEE0-4DAA4888EB06}" destId="{27E05F64-ECF4-4130-8173-D59F634014C8}" srcOrd="3" destOrd="0" presId="urn:microsoft.com/office/officeart/2018/2/layout/IconCircleList"/>
    <dgm:cxn modelId="{1660058D-D4BD-4BB4-B120-4C63C9692BCD}" type="presParOf" srcId="{009E2E6A-2359-4876-8DAB-718C750FEF80}" destId="{7C0BBD1B-7900-40F2-98A9-A9DCE4221F6F}" srcOrd="3" destOrd="0" presId="urn:microsoft.com/office/officeart/2018/2/layout/IconCircleList"/>
    <dgm:cxn modelId="{097EFCD7-B3FF-4247-9C46-F8138FA180EB}" type="presParOf" srcId="{009E2E6A-2359-4876-8DAB-718C750FEF80}" destId="{5403BB1D-CF59-41AB-A353-AB60A79C82AC}" srcOrd="4" destOrd="0" presId="urn:microsoft.com/office/officeart/2018/2/layout/IconCircleList"/>
    <dgm:cxn modelId="{E176B8F5-D6A7-43B8-88F9-F4FC70D629D8}" type="presParOf" srcId="{5403BB1D-CF59-41AB-A353-AB60A79C82AC}" destId="{F2E2D177-6886-4222-AB68-1D84CA56BCD6}" srcOrd="0" destOrd="0" presId="urn:microsoft.com/office/officeart/2018/2/layout/IconCircleList"/>
    <dgm:cxn modelId="{AF43EC5E-1C3B-4C1C-B4B4-EC9FD5674389}" type="presParOf" srcId="{5403BB1D-CF59-41AB-A353-AB60A79C82AC}" destId="{13ACB7A1-E524-49BF-93B3-A8B920DE4D97}" srcOrd="1" destOrd="0" presId="urn:microsoft.com/office/officeart/2018/2/layout/IconCircleList"/>
    <dgm:cxn modelId="{8EA0A743-5094-4823-98E0-6AB804DF80C5}" type="presParOf" srcId="{5403BB1D-CF59-41AB-A353-AB60A79C82AC}" destId="{E8DABDA2-2E98-44AE-BCD7-8C45110C6AAB}" srcOrd="2" destOrd="0" presId="urn:microsoft.com/office/officeart/2018/2/layout/IconCircleList"/>
    <dgm:cxn modelId="{5DF58DF8-1A0C-4897-8055-E08591D3B210}" type="presParOf" srcId="{5403BB1D-CF59-41AB-A353-AB60A79C82AC}" destId="{D722326B-F9A9-445A-8EE5-6ED4139227E4}" srcOrd="3" destOrd="0" presId="urn:microsoft.com/office/officeart/2018/2/layout/IconCircleList"/>
    <dgm:cxn modelId="{3DD7BA6D-5A94-4126-A9FC-5E1B3D06F056}" type="presParOf" srcId="{009E2E6A-2359-4876-8DAB-718C750FEF80}" destId="{47177CD8-2107-4E98-AC94-92AF8919DA25}" srcOrd="5" destOrd="0" presId="urn:microsoft.com/office/officeart/2018/2/layout/IconCircleList"/>
    <dgm:cxn modelId="{90C9DFEA-09D4-4593-B3AC-DF870A8BF22D}" type="presParOf" srcId="{009E2E6A-2359-4876-8DAB-718C750FEF80}" destId="{996CECAF-AB31-4754-ABBF-98B787C2A96D}" srcOrd="6" destOrd="0" presId="urn:microsoft.com/office/officeart/2018/2/layout/IconCircleList"/>
    <dgm:cxn modelId="{248F6AE8-D608-4D0D-88B7-48ED8038ACDB}" type="presParOf" srcId="{996CECAF-AB31-4754-ABBF-98B787C2A96D}" destId="{4AF33CA1-4D66-4BE2-A33A-61866ECEE164}" srcOrd="0" destOrd="0" presId="urn:microsoft.com/office/officeart/2018/2/layout/IconCircleList"/>
    <dgm:cxn modelId="{AB3EE7BD-35FE-4F1E-9776-4B67A2140AA1}" type="presParOf" srcId="{996CECAF-AB31-4754-ABBF-98B787C2A96D}" destId="{25F3221F-64C1-45EC-B2A7-5352FD6FC306}" srcOrd="1" destOrd="0" presId="urn:microsoft.com/office/officeart/2018/2/layout/IconCircleList"/>
    <dgm:cxn modelId="{8773B073-3629-4225-BBF1-39D14B88F7AB}" type="presParOf" srcId="{996CECAF-AB31-4754-ABBF-98B787C2A96D}" destId="{780D101F-929D-4258-8533-F8BDCC1DEFB3}" srcOrd="2" destOrd="0" presId="urn:microsoft.com/office/officeart/2018/2/layout/IconCircleList"/>
    <dgm:cxn modelId="{CE715134-CC9E-447C-B129-70AEAAE6506A}" type="presParOf" srcId="{996CECAF-AB31-4754-ABBF-98B787C2A96D}" destId="{6315449C-E945-4CF2-93F3-796FD13F803F}"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E6B713-D56A-4B22-9538-E4BD7E3A56AC}" type="doc">
      <dgm:prSet loTypeId="urn:microsoft.com/office/officeart/2018/5/layout/IconCircleLabelList" loCatId="icon" qsTypeId="urn:microsoft.com/office/officeart/2005/8/quickstyle/simple1" qsCatId="simple" csTypeId="urn:microsoft.com/office/officeart/2005/8/colors/colorful3" csCatId="colorful" phldr="1"/>
      <dgm:spPr/>
      <dgm:t>
        <a:bodyPr/>
        <a:lstStyle/>
        <a:p>
          <a:endParaRPr lang="en-US"/>
        </a:p>
      </dgm:t>
    </dgm:pt>
    <dgm:pt modelId="{404CD978-E97F-4847-925C-55B7CB13D3AC}">
      <dgm:prSet custT="1"/>
      <dgm:spPr/>
      <dgm:t>
        <a:bodyPr/>
        <a:lstStyle/>
        <a:p>
          <a:pPr>
            <a:lnSpc>
              <a:spcPct val="100000"/>
            </a:lnSpc>
            <a:defRPr cap="all"/>
          </a:pPr>
          <a:r>
            <a:rPr lang="es-ES" sz="1600" cap="none" dirty="0"/>
            <a:t>Un modelo </a:t>
          </a:r>
          <a:r>
            <a:rPr lang="es-ES" sz="1600" b="1" cap="none" dirty="0" err="1"/>
            <a:t>Autoregresivo</a:t>
          </a:r>
          <a:r>
            <a:rPr lang="es-ES" sz="1600" b="1" cap="none" dirty="0"/>
            <a:t> (AR) </a:t>
          </a:r>
          <a:r>
            <a:rPr lang="es-ES" sz="1600" cap="none" dirty="0"/>
            <a:t>es un modelo estocástico que describe la evolución temporal de una serie de datos en función de sus propios valores pasados y un término de error estocástico.</a:t>
          </a:r>
          <a:endParaRPr lang="en-US" sz="1600" cap="none" dirty="0"/>
        </a:p>
      </dgm:t>
    </dgm:pt>
    <dgm:pt modelId="{1D5A3CA7-BF88-4908-A3DD-C9D6FCD0A1EE}" type="parTrans" cxnId="{7D9DBB4F-F11C-4102-B061-6FC2DC18E081}">
      <dgm:prSet/>
      <dgm:spPr/>
      <dgm:t>
        <a:bodyPr/>
        <a:lstStyle/>
        <a:p>
          <a:endParaRPr lang="en-US" sz="2800" dirty="0"/>
        </a:p>
      </dgm:t>
    </dgm:pt>
    <dgm:pt modelId="{6E269386-277B-4D79-94A5-0504BBEDBF58}" type="sibTrans" cxnId="{7D9DBB4F-F11C-4102-B061-6FC2DC18E081}">
      <dgm:prSet/>
      <dgm:spPr/>
      <dgm:t>
        <a:bodyPr/>
        <a:lstStyle/>
        <a:p>
          <a:endParaRPr lang="en-US" sz="2800" dirty="0"/>
        </a:p>
      </dgm:t>
    </dgm:pt>
    <dgm:pt modelId="{5260E00F-857B-4E81-9F7F-022A360F2CD9}">
      <dgm:prSet custT="1"/>
      <dgm:spPr/>
      <dgm:t>
        <a:bodyPr/>
        <a:lstStyle/>
        <a:p>
          <a:pPr>
            <a:lnSpc>
              <a:spcPct val="100000"/>
            </a:lnSpc>
            <a:defRPr cap="all"/>
          </a:pPr>
          <a:r>
            <a:rPr lang="es-ES" sz="1600" cap="none" dirty="0"/>
            <a:t>Este proceso modela una variable en función de una combinación lineal de sus valores previos, donde el número de valores pasados considerados se conoce como el “orden del proceso”.</a:t>
          </a:r>
          <a:endParaRPr lang="en-US" sz="1600" cap="none" dirty="0"/>
        </a:p>
      </dgm:t>
    </dgm:pt>
    <dgm:pt modelId="{E5B08E03-F702-43C9-B2D0-71F7FF4A7527}" type="parTrans" cxnId="{4F0D2C90-C82F-475B-B1E9-FA012E6F39DF}">
      <dgm:prSet/>
      <dgm:spPr/>
      <dgm:t>
        <a:bodyPr/>
        <a:lstStyle/>
        <a:p>
          <a:endParaRPr lang="en-US" sz="2800" dirty="0"/>
        </a:p>
      </dgm:t>
    </dgm:pt>
    <dgm:pt modelId="{C293203C-D107-4613-9241-3005D075A57C}" type="sibTrans" cxnId="{4F0D2C90-C82F-475B-B1E9-FA012E6F39DF}">
      <dgm:prSet/>
      <dgm:spPr/>
      <dgm:t>
        <a:bodyPr/>
        <a:lstStyle/>
        <a:p>
          <a:endParaRPr lang="en-US" sz="2800" dirty="0"/>
        </a:p>
      </dgm:t>
    </dgm:pt>
    <dgm:pt modelId="{84224C1F-E012-4ECB-AFAF-E9C6333B177D}">
      <dgm:prSet custT="1"/>
      <dgm:spPr/>
      <dgm:t>
        <a:bodyPr/>
        <a:lstStyle/>
        <a:p>
          <a:pPr>
            <a:lnSpc>
              <a:spcPct val="100000"/>
            </a:lnSpc>
            <a:defRPr cap="all"/>
          </a:pPr>
          <a:r>
            <a:rPr lang="es-ES" sz="1600" cap="none" dirty="0"/>
            <a:t>El término "</a:t>
          </a:r>
          <a:r>
            <a:rPr lang="es-ES" sz="1600" cap="none" dirty="0" err="1"/>
            <a:t>autoregresivo</a:t>
          </a:r>
          <a:r>
            <a:rPr lang="es-ES" sz="1600" cap="none" dirty="0"/>
            <a:t>" proviene del hecho de que el valor actual de la serie de tiempo se regresa a sí mismo, es decir, depende de sus valores pasados. </a:t>
          </a:r>
          <a:endParaRPr lang="en-US" sz="1600" cap="none" dirty="0"/>
        </a:p>
      </dgm:t>
    </dgm:pt>
    <dgm:pt modelId="{DF7D50C8-286F-462C-9E68-472ED5598DCA}" type="parTrans" cxnId="{8C8F0391-D24D-41E2-B9C2-978118703164}">
      <dgm:prSet/>
      <dgm:spPr/>
      <dgm:t>
        <a:bodyPr/>
        <a:lstStyle/>
        <a:p>
          <a:endParaRPr lang="en-US" sz="2800" dirty="0"/>
        </a:p>
      </dgm:t>
    </dgm:pt>
    <dgm:pt modelId="{0D99BDEA-1F35-4802-A781-E79252E90BC8}" type="sibTrans" cxnId="{8C8F0391-D24D-41E2-B9C2-978118703164}">
      <dgm:prSet/>
      <dgm:spPr/>
      <dgm:t>
        <a:bodyPr/>
        <a:lstStyle/>
        <a:p>
          <a:endParaRPr lang="en-US" sz="2800" dirty="0"/>
        </a:p>
      </dgm:t>
    </dgm:pt>
    <dgm:pt modelId="{15DA035F-8BF8-4984-B059-9AD3CAFD6469}">
      <dgm:prSet custT="1"/>
      <dgm:spPr/>
      <dgm:t>
        <a:bodyPr/>
        <a:lstStyle/>
        <a:p>
          <a:pPr>
            <a:lnSpc>
              <a:spcPct val="100000"/>
            </a:lnSpc>
            <a:defRPr cap="all"/>
          </a:pPr>
          <a:r>
            <a:rPr lang="es-ES" sz="1600" cap="none" dirty="0"/>
            <a:t>El orden del modelo, denotado por 𝑝, indica cuántos valores pasados se utilizan en la predicción del valor actual.</a:t>
          </a:r>
          <a:endParaRPr lang="en-US" sz="1600" cap="none" dirty="0"/>
        </a:p>
      </dgm:t>
    </dgm:pt>
    <dgm:pt modelId="{277B52B4-ED8F-4554-AC00-F5586F6E00E3}" type="parTrans" cxnId="{04D208BB-B65D-4F86-8D0F-53D5EE9FC637}">
      <dgm:prSet/>
      <dgm:spPr/>
      <dgm:t>
        <a:bodyPr/>
        <a:lstStyle/>
        <a:p>
          <a:endParaRPr lang="en-US" sz="2800" dirty="0"/>
        </a:p>
      </dgm:t>
    </dgm:pt>
    <dgm:pt modelId="{842BE95C-652A-4574-91C4-45E92AFD1DCF}" type="sibTrans" cxnId="{04D208BB-B65D-4F86-8D0F-53D5EE9FC637}">
      <dgm:prSet/>
      <dgm:spPr/>
      <dgm:t>
        <a:bodyPr/>
        <a:lstStyle/>
        <a:p>
          <a:endParaRPr lang="en-US" sz="2800" dirty="0"/>
        </a:p>
      </dgm:t>
    </dgm:pt>
    <dgm:pt modelId="{CDC080EB-4918-4F12-B916-F5E7144708D4}" type="pres">
      <dgm:prSet presAssocID="{1BE6B713-D56A-4B22-9538-E4BD7E3A56AC}" presName="root" presStyleCnt="0">
        <dgm:presLayoutVars>
          <dgm:dir/>
          <dgm:resizeHandles val="exact"/>
        </dgm:presLayoutVars>
      </dgm:prSet>
      <dgm:spPr/>
    </dgm:pt>
    <dgm:pt modelId="{AD55F024-F8C8-4B3B-8654-847074DEDF04}" type="pres">
      <dgm:prSet presAssocID="{404CD978-E97F-4847-925C-55B7CB13D3AC}" presName="compNode" presStyleCnt="0"/>
      <dgm:spPr/>
    </dgm:pt>
    <dgm:pt modelId="{DD67B901-EEDA-4220-80BF-E541E9550DBB}" type="pres">
      <dgm:prSet presAssocID="{404CD978-E97F-4847-925C-55B7CB13D3AC}" presName="iconBgRect" presStyleLbl="bgShp" presStyleIdx="0" presStyleCnt="4"/>
      <dgm:spPr/>
    </dgm:pt>
    <dgm:pt modelId="{F02D0FBC-A848-49E7-8BF4-8C977380AAF4}" type="pres">
      <dgm:prSet presAssocID="{404CD978-E97F-4847-925C-55B7CB13D3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8C24FB34-3545-4429-AFA9-67EFD4BAF572}" type="pres">
      <dgm:prSet presAssocID="{404CD978-E97F-4847-925C-55B7CB13D3AC}" presName="spaceRect" presStyleCnt="0"/>
      <dgm:spPr/>
    </dgm:pt>
    <dgm:pt modelId="{3BAECB1E-BF21-4968-BA27-F0773F20EF02}" type="pres">
      <dgm:prSet presAssocID="{404CD978-E97F-4847-925C-55B7CB13D3AC}" presName="textRect" presStyleLbl="revTx" presStyleIdx="0" presStyleCnt="4" custScaleX="105608">
        <dgm:presLayoutVars>
          <dgm:chMax val="1"/>
          <dgm:chPref val="1"/>
        </dgm:presLayoutVars>
      </dgm:prSet>
      <dgm:spPr/>
    </dgm:pt>
    <dgm:pt modelId="{8B97157A-7CF3-4582-9540-71AF7906B33B}" type="pres">
      <dgm:prSet presAssocID="{6E269386-277B-4D79-94A5-0504BBEDBF58}" presName="sibTrans" presStyleCnt="0"/>
      <dgm:spPr/>
    </dgm:pt>
    <dgm:pt modelId="{0FDED53D-EAC5-4C73-8B53-8E0BD244F300}" type="pres">
      <dgm:prSet presAssocID="{5260E00F-857B-4E81-9F7F-022A360F2CD9}" presName="compNode" presStyleCnt="0"/>
      <dgm:spPr/>
    </dgm:pt>
    <dgm:pt modelId="{E86E1E4B-C10A-41F5-83BE-2CD092AC67D4}" type="pres">
      <dgm:prSet presAssocID="{5260E00F-857B-4E81-9F7F-022A360F2CD9}" presName="iconBgRect" presStyleLbl="bgShp" presStyleIdx="1" presStyleCnt="4"/>
      <dgm:spPr/>
    </dgm:pt>
    <dgm:pt modelId="{9AE17C16-1F48-4031-9378-968B232B129B}" type="pres">
      <dgm:prSet presAssocID="{5260E00F-857B-4E81-9F7F-022A360F2C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ar"/>
        </a:ext>
      </dgm:extLst>
    </dgm:pt>
    <dgm:pt modelId="{48267AB4-2CDB-4254-8DAC-6365E28C5A14}" type="pres">
      <dgm:prSet presAssocID="{5260E00F-857B-4E81-9F7F-022A360F2CD9}" presName="spaceRect" presStyleCnt="0"/>
      <dgm:spPr/>
    </dgm:pt>
    <dgm:pt modelId="{F0050EC3-7F3B-4324-BF4E-A77BD38BFBCB}" type="pres">
      <dgm:prSet presAssocID="{5260E00F-857B-4E81-9F7F-022A360F2CD9}" presName="textRect" presStyleLbl="revTx" presStyleIdx="1" presStyleCnt="4" custScaleX="111892">
        <dgm:presLayoutVars>
          <dgm:chMax val="1"/>
          <dgm:chPref val="1"/>
        </dgm:presLayoutVars>
      </dgm:prSet>
      <dgm:spPr/>
    </dgm:pt>
    <dgm:pt modelId="{D3B076C9-25F6-4C5E-A92F-844F964E9F10}" type="pres">
      <dgm:prSet presAssocID="{C293203C-D107-4613-9241-3005D075A57C}" presName="sibTrans" presStyleCnt="0"/>
      <dgm:spPr/>
    </dgm:pt>
    <dgm:pt modelId="{338703D0-532A-4254-A438-047FE83FF86C}" type="pres">
      <dgm:prSet presAssocID="{84224C1F-E012-4ECB-AFAF-E9C6333B177D}" presName="compNode" presStyleCnt="0"/>
      <dgm:spPr/>
    </dgm:pt>
    <dgm:pt modelId="{C8B14609-83E2-457B-A3B8-E8B83D24B06B}" type="pres">
      <dgm:prSet presAssocID="{84224C1F-E012-4ECB-AFAF-E9C6333B177D}" presName="iconBgRect" presStyleLbl="bgShp" presStyleIdx="2" presStyleCnt="4"/>
      <dgm:spPr/>
    </dgm:pt>
    <dgm:pt modelId="{96A3ACF8-8A5B-4ACE-89F8-7E757FC2ECB9}" type="pres">
      <dgm:prSet presAssocID="{84224C1F-E012-4ECB-AFAF-E9C6333B17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feo"/>
        </a:ext>
      </dgm:extLst>
    </dgm:pt>
    <dgm:pt modelId="{2A9AC2C9-3169-40DE-A2A9-8CB2530FCE0F}" type="pres">
      <dgm:prSet presAssocID="{84224C1F-E012-4ECB-AFAF-E9C6333B177D}" presName="spaceRect" presStyleCnt="0"/>
      <dgm:spPr/>
    </dgm:pt>
    <dgm:pt modelId="{591FF1E4-E5F7-4690-8A23-972101247150}" type="pres">
      <dgm:prSet presAssocID="{84224C1F-E012-4ECB-AFAF-E9C6333B177D}" presName="textRect" presStyleLbl="revTx" presStyleIdx="2" presStyleCnt="4">
        <dgm:presLayoutVars>
          <dgm:chMax val="1"/>
          <dgm:chPref val="1"/>
        </dgm:presLayoutVars>
      </dgm:prSet>
      <dgm:spPr/>
    </dgm:pt>
    <dgm:pt modelId="{EC8F880D-8184-4428-BE38-5E04D9D30F04}" type="pres">
      <dgm:prSet presAssocID="{0D99BDEA-1F35-4802-A781-E79252E90BC8}" presName="sibTrans" presStyleCnt="0"/>
      <dgm:spPr/>
    </dgm:pt>
    <dgm:pt modelId="{5EA3F999-03B9-46A2-90FF-A2323027E7D7}" type="pres">
      <dgm:prSet presAssocID="{15DA035F-8BF8-4984-B059-9AD3CAFD6469}" presName="compNode" presStyleCnt="0"/>
      <dgm:spPr/>
    </dgm:pt>
    <dgm:pt modelId="{684305E2-337D-4C29-A6F0-265A9B5F0A44}" type="pres">
      <dgm:prSet presAssocID="{15DA035F-8BF8-4984-B059-9AD3CAFD6469}" presName="iconBgRect" presStyleLbl="bgShp" presStyleIdx="3" presStyleCnt="4"/>
      <dgm:spPr/>
    </dgm:pt>
    <dgm:pt modelId="{D0ABE268-2DAA-40C0-A5E4-9D600601A288}" type="pres">
      <dgm:prSet presAssocID="{15DA035F-8BF8-4984-B059-9AD3CAFD64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stadísticas"/>
        </a:ext>
      </dgm:extLst>
    </dgm:pt>
    <dgm:pt modelId="{7264EE90-9414-42AF-B84D-73FAF94C33EA}" type="pres">
      <dgm:prSet presAssocID="{15DA035F-8BF8-4984-B059-9AD3CAFD6469}" presName="spaceRect" presStyleCnt="0"/>
      <dgm:spPr/>
    </dgm:pt>
    <dgm:pt modelId="{DEBF3718-4409-4312-A726-9EBF7732DA04}" type="pres">
      <dgm:prSet presAssocID="{15DA035F-8BF8-4984-B059-9AD3CAFD6469}" presName="textRect" presStyleLbl="revTx" presStyleIdx="3" presStyleCnt="4">
        <dgm:presLayoutVars>
          <dgm:chMax val="1"/>
          <dgm:chPref val="1"/>
        </dgm:presLayoutVars>
      </dgm:prSet>
      <dgm:spPr/>
    </dgm:pt>
  </dgm:ptLst>
  <dgm:cxnLst>
    <dgm:cxn modelId="{46DB6C64-A886-4DD1-99AD-075C514DF779}" type="presOf" srcId="{404CD978-E97F-4847-925C-55B7CB13D3AC}" destId="{3BAECB1E-BF21-4968-BA27-F0773F20EF02}" srcOrd="0" destOrd="0" presId="urn:microsoft.com/office/officeart/2018/5/layout/IconCircleLabelList"/>
    <dgm:cxn modelId="{7D9DBB4F-F11C-4102-B061-6FC2DC18E081}" srcId="{1BE6B713-D56A-4B22-9538-E4BD7E3A56AC}" destId="{404CD978-E97F-4847-925C-55B7CB13D3AC}" srcOrd="0" destOrd="0" parTransId="{1D5A3CA7-BF88-4908-A3DD-C9D6FCD0A1EE}" sibTransId="{6E269386-277B-4D79-94A5-0504BBEDBF58}"/>
    <dgm:cxn modelId="{FA3CB179-0280-4A90-BAA6-AB3FD2D3D042}" type="presOf" srcId="{15DA035F-8BF8-4984-B059-9AD3CAFD6469}" destId="{DEBF3718-4409-4312-A726-9EBF7732DA04}" srcOrd="0" destOrd="0" presId="urn:microsoft.com/office/officeart/2018/5/layout/IconCircleLabelList"/>
    <dgm:cxn modelId="{A0D92585-CACF-451F-86AB-85931475E947}" type="presOf" srcId="{84224C1F-E012-4ECB-AFAF-E9C6333B177D}" destId="{591FF1E4-E5F7-4690-8A23-972101247150}" srcOrd="0" destOrd="0" presId="urn:microsoft.com/office/officeart/2018/5/layout/IconCircleLabelList"/>
    <dgm:cxn modelId="{CFEAA788-6369-4F4B-B9E3-87E2351C957B}" type="presOf" srcId="{1BE6B713-D56A-4B22-9538-E4BD7E3A56AC}" destId="{CDC080EB-4918-4F12-B916-F5E7144708D4}" srcOrd="0" destOrd="0" presId="urn:microsoft.com/office/officeart/2018/5/layout/IconCircleLabelList"/>
    <dgm:cxn modelId="{4F0D2C90-C82F-475B-B1E9-FA012E6F39DF}" srcId="{1BE6B713-D56A-4B22-9538-E4BD7E3A56AC}" destId="{5260E00F-857B-4E81-9F7F-022A360F2CD9}" srcOrd="1" destOrd="0" parTransId="{E5B08E03-F702-43C9-B2D0-71F7FF4A7527}" sibTransId="{C293203C-D107-4613-9241-3005D075A57C}"/>
    <dgm:cxn modelId="{8C8F0391-D24D-41E2-B9C2-978118703164}" srcId="{1BE6B713-D56A-4B22-9538-E4BD7E3A56AC}" destId="{84224C1F-E012-4ECB-AFAF-E9C6333B177D}" srcOrd="2" destOrd="0" parTransId="{DF7D50C8-286F-462C-9E68-472ED5598DCA}" sibTransId="{0D99BDEA-1F35-4802-A781-E79252E90BC8}"/>
    <dgm:cxn modelId="{04D208BB-B65D-4F86-8D0F-53D5EE9FC637}" srcId="{1BE6B713-D56A-4B22-9538-E4BD7E3A56AC}" destId="{15DA035F-8BF8-4984-B059-9AD3CAFD6469}" srcOrd="3" destOrd="0" parTransId="{277B52B4-ED8F-4554-AC00-F5586F6E00E3}" sibTransId="{842BE95C-652A-4574-91C4-45E92AFD1DCF}"/>
    <dgm:cxn modelId="{400632FA-2AF2-4EAE-949D-A836EF506D8D}" type="presOf" srcId="{5260E00F-857B-4E81-9F7F-022A360F2CD9}" destId="{F0050EC3-7F3B-4324-BF4E-A77BD38BFBCB}" srcOrd="0" destOrd="0" presId="urn:microsoft.com/office/officeart/2018/5/layout/IconCircleLabelList"/>
    <dgm:cxn modelId="{D58FB333-B900-46B8-A371-AD5F9E6691E3}" type="presParOf" srcId="{CDC080EB-4918-4F12-B916-F5E7144708D4}" destId="{AD55F024-F8C8-4B3B-8654-847074DEDF04}" srcOrd="0" destOrd="0" presId="urn:microsoft.com/office/officeart/2018/5/layout/IconCircleLabelList"/>
    <dgm:cxn modelId="{C97395E7-8322-4984-A88F-311F0BB5DFDF}" type="presParOf" srcId="{AD55F024-F8C8-4B3B-8654-847074DEDF04}" destId="{DD67B901-EEDA-4220-80BF-E541E9550DBB}" srcOrd="0" destOrd="0" presId="urn:microsoft.com/office/officeart/2018/5/layout/IconCircleLabelList"/>
    <dgm:cxn modelId="{53791601-0C14-4811-B18D-EEDDF666B9F0}" type="presParOf" srcId="{AD55F024-F8C8-4B3B-8654-847074DEDF04}" destId="{F02D0FBC-A848-49E7-8BF4-8C977380AAF4}" srcOrd="1" destOrd="0" presId="urn:microsoft.com/office/officeart/2018/5/layout/IconCircleLabelList"/>
    <dgm:cxn modelId="{ADF242D3-6FA6-4FB2-9CAB-5FF5F5F9B11E}" type="presParOf" srcId="{AD55F024-F8C8-4B3B-8654-847074DEDF04}" destId="{8C24FB34-3545-4429-AFA9-67EFD4BAF572}" srcOrd="2" destOrd="0" presId="urn:microsoft.com/office/officeart/2018/5/layout/IconCircleLabelList"/>
    <dgm:cxn modelId="{93407FCF-8352-443B-96ED-6E6334EA96F5}" type="presParOf" srcId="{AD55F024-F8C8-4B3B-8654-847074DEDF04}" destId="{3BAECB1E-BF21-4968-BA27-F0773F20EF02}" srcOrd="3" destOrd="0" presId="urn:microsoft.com/office/officeart/2018/5/layout/IconCircleLabelList"/>
    <dgm:cxn modelId="{421BE62C-440C-4BD0-9BA3-BDC7EEF226B6}" type="presParOf" srcId="{CDC080EB-4918-4F12-B916-F5E7144708D4}" destId="{8B97157A-7CF3-4582-9540-71AF7906B33B}" srcOrd="1" destOrd="0" presId="urn:microsoft.com/office/officeart/2018/5/layout/IconCircleLabelList"/>
    <dgm:cxn modelId="{21AA670E-F7E6-4530-83D7-DB47E316772D}" type="presParOf" srcId="{CDC080EB-4918-4F12-B916-F5E7144708D4}" destId="{0FDED53D-EAC5-4C73-8B53-8E0BD244F300}" srcOrd="2" destOrd="0" presId="urn:microsoft.com/office/officeart/2018/5/layout/IconCircleLabelList"/>
    <dgm:cxn modelId="{E493360E-0548-47E7-85C8-3D1DF6891DC0}" type="presParOf" srcId="{0FDED53D-EAC5-4C73-8B53-8E0BD244F300}" destId="{E86E1E4B-C10A-41F5-83BE-2CD092AC67D4}" srcOrd="0" destOrd="0" presId="urn:microsoft.com/office/officeart/2018/5/layout/IconCircleLabelList"/>
    <dgm:cxn modelId="{A6908598-2F1B-467E-A626-2AD2E38D0B35}" type="presParOf" srcId="{0FDED53D-EAC5-4C73-8B53-8E0BD244F300}" destId="{9AE17C16-1F48-4031-9378-968B232B129B}" srcOrd="1" destOrd="0" presId="urn:microsoft.com/office/officeart/2018/5/layout/IconCircleLabelList"/>
    <dgm:cxn modelId="{30D84038-9A00-4A11-8A42-C8440E498966}" type="presParOf" srcId="{0FDED53D-EAC5-4C73-8B53-8E0BD244F300}" destId="{48267AB4-2CDB-4254-8DAC-6365E28C5A14}" srcOrd="2" destOrd="0" presId="urn:microsoft.com/office/officeart/2018/5/layout/IconCircleLabelList"/>
    <dgm:cxn modelId="{4ABBC882-8887-4E76-9277-E1E473071F15}" type="presParOf" srcId="{0FDED53D-EAC5-4C73-8B53-8E0BD244F300}" destId="{F0050EC3-7F3B-4324-BF4E-A77BD38BFBCB}" srcOrd="3" destOrd="0" presId="urn:microsoft.com/office/officeart/2018/5/layout/IconCircleLabelList"/>
    <dgm:cxn modelId="{B493AC3C-65A8-4802-9DC9-DF20F61C7F1D}" type="presParOf" srcId="{CDC080EB-4918-4F12-B916-F5E7144708D4}" destId="{D3B076C9-25F6-4C5E-A92F-844F964E9F10}" srcOrd="3" destOrd="0" presId="urn:microsoft.com/office/officeart/2018/5/layout/IconCircleLabelList"/>
    <dgm:cxn modelId="{C1324189-FBDD-406E-89A1-F364149A364A}" type="presParOf" srcId="{CDC080EB-4918-4F12-B916-F5E7144708D4}" destId="{338703D0-532A-4254-A438-047FE83FF86C}" srcOrd="4" destOrd="0" presId="urn:microsoft.com/office/officeart/2018/5/layout/IconCircleLabelList"/>
    <dgm:cxn modelId="{9272C8D8-1156-4790-84A7-B2BB5ECBE678}" type="presParOf" srcId="{338703D0-532A-4254-A438-047FE83FF86C}" destId="{C8B14609-83E2-457B-A3B8-E8B83D24B06B}" srcOrd="0" destOrd="0" presId="urn:microsoft.com/office/officeart/2018/5/layout/IconCircleLabelList"/>
    <dgm:cxn modelId="{79CD4978-BB5C-4720-AB63-11761DC45317}" type="presParOf" srcId="{338703D0-532A-4254-A438-047FE83FF86C}" destId="{96A3ACF8-8A5B-4ACE-89F8-7E757FC2ECB9}" srcOrd="1" destOrd="0" presId="urn:microsoft.com/office/officeart/2018/5/layout/IconCircleLabelList"/>
    <dgm:cxn modelId="{A5F41126-6569-40E0-86D0-83C44C7C14B9}" type="presParOf" srcId="{338703D0-532A-4254-A438-047FE83FF86C}" destId="{2A9AC2C9-3169-40DE-A2A9-8CB2530FCE0F}" srcOrd="2" destOrd="0" presId="urn:microsoft.com/office/officeart/2018/5/layout/IconCircleLabelList"/>
    <dgm:cxn modelId="{BD91D0DD-D3FD-41EA-9EB5-8BC8573223CE}" type="presParOf" srcId="{338703D0-532A-4254-A438-047FE83FF86C}" destId="{591FF1E4-E5F7-4690-8A23-972101247150}" srcOrd="3" destOrd="0" presId="urn:microsoft.com/office/officeart/2018/5/layout/IconCircleLabelList"/>
    <dgm:cxn modelId="{9B8C8D02-B24C-4287-8DC2-684F4ABEC7A9}" type="presParOf" srcId="{CDC080EB-4918-4F12-B916-F5E7144708D4}" destId="{EC8F880D-8184-4428-BE38-5E04D9D30F04}" srcOrd="5" destOrd="0" presId="urn:microsoft.com/office/officeart/2018/5/layout/IconCircleLabelList"/>
    <dgm:cxn modelId="{CEE95021-E0C0-43D3-BFE8-536BC6323A18}" type="presParOf" srcId="{CDC080EB-4918-4F12-B916-F5E7144708D4}" destId="{5EA3F999-03B9-46A2-90FF-A2323027E7D7}" srcOrd="6" destOrd="0" presId="urn:microsoft.com/office/officeart/2018/5/layout/IconCircleLabelList"/>
    <dgm:cxn modelId="{52AA85F8-2CDA-4F20-BC69-053F78B3595D}" type="presParOf" srcId="{5EA3F999-03B9-46A2-90FF-A2323027E7D7}" destId="{684305E2-337D-4C29-A6F0-265A9B5F0A44}" srcOrd="0" destOrd="0" presId="urn:microsoft.com/office/officeart/2018/5/layout/IconCircleLabelList"/>
    <dgm:cxn modelId="{BF1C7A1A-732B-403B-A51C-8F8C87AEBA79}" type="presParOf" srcId="{5EA3F999-03B9-46A2-90FF-A2323027E7D7}" destId="{D0ABE268-2DAA-40C0-A5E4-9D600601A288}" srcOrd="1" destOrd="0" presId="urn:microsoft.com/office/officeart/2018/5/layout/IconCircleLabelList"/>
    <dgm:cxn modelId="{E3BD7298-6D16-4BE8-AE58-E4B2BEBA86EF}" type="presParOf" srcId="{5EA3F999-03B9-46A2-90FF-A2323027E7D7}" destId="{7264EE90-9414-42AF-B84D-73FAF94C33EA}" srcOrd="2" destOrd="0" presId="urn:microsoft.com/office/officeart/2018/5/layout/IconCircleLabelList"/>
    <dgm:cxn modelId="{ED18ECA3-92DE-41C9-9C85-EF3FC76218CA}" type="presParOf" srcId="{5EA3F999-03B9-46A2-90FF-A2323027E7D7}" destId="{DEBF3718-4409-4312-A726-9EBF7732DA04}"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932CAB9-7B28-4260-8D93-7406F85E4BE5}"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7A7CABAF-C21C-4315-BA80-EE6804CA4131}">
      <dgm:prSet custT="1"/>
      <dgm:spPr/>
      <dgm:t>
        <a:bodyPr/>
        <a:lstStyle/>
        <a:p>
          <a:pPr>
            <a:lnSpc>
              <a:spcPct val="100000"/>
            </a:lnSpc>
          </a:pPr>
          <a:r>
            <a:rPr lang="es-ES" sz="1600" dirty="0"/>
            <a:t>Los modelos AR son ampliamente utilizados en el análisis de series de tiempo, especialmente cuando se sospecha que el proceso subyacente exhibe algún tipo de autocorrelación temporal. </a:t>
          </a:r>
          <a:endParaRPr lang="en-US" sz="1600" dirty="0"/>
        </a:p>
      </dgm:t>
    </dgm:pt>
    <dgm:pt modelId="{C979EAC9-75AA-4AB1-8ABA-8E4119AA79E4}" type="parTrans" cxnId="{F30F0379-0F52-4015-8848-2382F6D66F00}">
      <dgm:prSet/>
      <dgm:spPr/>
      <dgm:t>
        <a:bodyPr/>
        <a:lstStyle/>
        <a:p>
          <a:endParaRPr lang="en-US" sz="2400"/>
        </a:p>
      </dgm:t>
    </dgm:pt>
    <dgm:pt modelId="{CC661F96-8193-4F88-A1F8-A48B2E5291C9}" type="sibTrans" cxnId="{F30F0379-0F52-4015-8848-2382F6D66F00}">
      <dgm:prSet/>
      <dgm:spPr/>
      <dgm:t>
        <a:bodyPr/>
        <a:lstStyle/>
        <a:p>
          <a:endParaRPr lang="en-US" sz="2400"/>
        </a:p>
      </dgm:t>
    </dgm:pt>
    <dgm:pt modelId="{0733B453-0BD7-40F8-81B3-448024AC5AF7}">
      <dgm:prSet custT="1"/>
      <dgm:spPr/>
      <dgm:t>
        <a:bodyPr/>
        <a:lstStyle/>
        <a:p>
          <a:pPr>
            <a:lnSpc>
              <a:spcPct val="100000"/>
            </a:lnSpc>
          </a:pPr>
          <a:r>
            <a:rPr lang="es-ES" sz="1600"/>
            <a:t>Son útiles para capturar la dependencia temporal en una serie de tiempo.</a:t>
          </a:r>
          <a:endParaRPr lang="en-US" sz="1600"/>
        </a:p>
      </dgm:t>
    </dgm:pt>
    <dgm:pt modelId="{5DF325EF-2520-4B4A-BA26-C23634D53D2F}" type="parTrans" cxnId="{73E69209-A056-4845-8288-75CE211BDB2A}">
      <dgm:prSet/>
      <dgm:spPr/>
      <dgm:t>
        <a:bodyPr/>
        <a:lstStyle/>
        <a:p>
          <a:endParaRPr lang="en-US" sz="2400"/>
        </a:p>
      </dgm:t>
    </dgm:pt>
    <dgm:pt modelId="{EDF2CC46-5A75-4217-84FC-9D54990FE7C0}" type="sibTrans" cxnId="{73E69209-A056-4845-8288-75CE211BDB2A}">
      <dgm:prSet/>
      <dgm:spPr/>
      <dgm:t>
        <a:bodyPr/>
        <a:lstStyle/>
        <a:p>
          <a:endParaRPr lang="en-US" sz="2400"/>
        </a:p>
      </dgm:t>
    </dgm:pt>
    <dgm:pt modelId="{F5649F28-CAE0-4AC3-8494-23F1DC17EDFB}">
      <dgm:prSet custT="1"/>
      <dgm:spPr/>
      <dgm:t>
        <a:bodyPr/>
        <a:lstStyle/>
        <a:p>
          <a:pPr>
            <a:lnSpc>
              <a:spcPct val="100000"/>
            </a:lnSpc>
          </a:pPr>
          <a:r>
            <a:rPr lang="es-ES" sz="1600" dirty="0"/>
            <a:t>Estos modelos son fundamentales en la teoría de series de tiempo y se utilizan en una variedad de campos, como economía, finanzas, meteorología, entre otros.</a:t>
          </a:r>
          <a:endParaRPr lang="en-US" sz="1600" dirty="0"/>
        </a:p>
      </dgm:t>
    </dgm:pt>
    <dgm:pt modelId="{398D6DC2-23CE-4BE1-9D4D-22756C746058}" type="parTrans" cxnId="{F568B1B2-183F-4CE5-A8ED-9F91356ECD25}">
      <dgm:prSet/>
      <dgm:spPr/>
      <dgm:t>
        <a:bodyPr/>
        <a:lstStyle/>
        <a:p>
          <a:endParaRPr lang="en-US" sz="2400"/>
        </a:p>
      </dgm:t>
    </dgm:pt>
    <dgm:pt modelId="{1C70BF9B-0DF3-4D14-8E72-627AD3C667C4}" type="sibTrans" cxnId="{F568B1B2-183F-4CE5-A8ED-9F91356ECD25}">
      <dgm:prSet/>
      <dgm:spPr/>
      <dgm:t>
        <a:bodyPr/>
        <a:lstStyle/>
        <a:p>
          <a:endParaRPr lang="en-US" sz="2400"/>
        </a:p>
      </dgm:t>
    </dgm:pt>
    <dgm:pt modelId="{CF2F067B-B7FD-4986-8668-E23A375DFF9F}" type="pres">
      <dgm:prSet presAssocID="{3932CAB9-7B28-4260-8D93-7406F85E4BE5}" presName="root" presStyleCnt="0">
        <dgm:presLayoutVars>
          <dgm:dir/>
          <dgm:resizeHandles val="exact"/>
        </dgm:presLayoutVars>
      </dgm:prSet>
      <dgm:spPr/>
    </dgm:pt>
    <dgm:pt modelId="{C961CF0C-AE29-46F8-A0A8-69BA14026A61}" type="pres">
      <dgm:prSet presAssocID="{7A7CABAF-C21C-4315-BA80-EE6804CA4131}" presName="compNode" presStyleCnt="0"/>
      <dgm:spPr/>
    </dgm:pt>
    <dgm:pt modelId="{1E68D64E-6E76-4836-9C04-FA75FB03EB68}" type="pres">
      <dgm:prSet presAssocID="{7A7CABAF-C21C-4315-BA80-EE6804CA41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96276DF4-7B99-41D1-98C8-E0BABCA32A8A}" type="pres">
      <dgm:prSet presAssocID="{7A7CABAF-C21C-4315-BA80-EE6804CA4131}" presName="spaceRect" presStyleCnt="0"/>
      <dgm:spPr/>
    </dgm:pt>
    <dgm:pt modelId="{319E06E9-8543-423D-A89B-FC6C1150D64F}" type="pres">
      <dgm:prSet presAssocID="{7A7CABAF-C21C-4315-BA80-EE6804CA4131}" presName="textRect" presStyleLbl="revTx" presStyleIdx="0" presStyleCnt="3" custScaleX="115197">
        <dgm:presLayoutVars>
          <dgm:chMax val="1"/>
          <dgm:chPref val="1"/>
        </dgm:presLayoutVars>
      </dgm:prSet>
      <dgm:spPr/>
    </dgm:pt>
    <dgm:pt modelId="{693E034F-934F-4F67-A1FE-B0DA4900CBBF}" type="pres">
      <dgm:prSet presAssocID="{CC661F96-8193-4F88-A1F8-A48B2E5291C9}" presName="sibTrans" presStyleCnt="0"/>
      <dgm:spPr/>
    </dgm:pt>
    <dgm:pt modelId="{F1645018-FEBF-4C83-88D2-94D782E5B6E0}" type="pres">
      <dgm:prSet presAssocID="{0733B453-0BD7-40F8-81B3-448024AC5AF7}" presName="compNode" presStyleCnt="0"/>
      <dgm:spPr/>
    </dgm:pt>
    <dgm:pt modelId="{73036359-63C3-4CA4-9822-5D359F181ED5}" type="pres">
      <dgm:prSet presAssocID="{0733B453-0BD7-40F8-81B3-448024AC5A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onómetro"/>
        </a:ext>
      </dgm:extLst>
    </dgm:pt>
    <dgm:pt modelId="{24897B8A-C20D-4118-9FAA-D0664F759FD0}" type="pres">
      <dgm:prSet presAssocID="{0733B453-0BD7-40F8-81B3-448024AC5AF7}" presName="spaceRect" presStyleCnt="0"/>
      <dgm:spPr/>
    </dgm:pt>
    <dgm:pt modelId="{B38CB6EB-BFE8-4372-9A41-164C1EF24616}" type="pres">
      <dgm:prSet presAssocID="{0733B453-0BD7-40F8-81B3-448024AC5AF7}" presName="textRect" presStyleLbl="revTx" presStyleIdx="1" presStyleCnt="3">
        <dgm:presLayoutVars>
          <dgm:chMax val="1"/>
          <dgm:chPref val="1"/>
        </dgm:presLayoutVars>
      </dgm:prSet>
      <dgm:spPr/>
    </dgm:pt>
    <dgm:pt modelId="{8BDF47FA-F2DA-4C7A-9764-FDEDCC149EE9}" type="pres">
      <dgm:prSet presAssocID="{EDF2CC46-5A75-4217-84FC-9D54990FE7C0}" presName="sibTrans" presStyleCnt="0"/>
      <dgm:spPr/>
    </dgm:pt>
    <dgm:pt modelId="{BA549C3D-6C9B-4BC0-884F-6F6F6C1305D6}" type="pres">
      <dgm:prSet presAssocID="{F5649F28-CAE0-4AC3-8494-23F1DC17EDFB}" presName="compNode" presStyleCnt="0"/>
      <dgm:spPr/>
    </dgm:pt>
    <dgm:pt modelId="{79D225B8-18A0-43B4-B18A-7FFED7B95B7D}" type="pres">
      <dgm:prSet presAssocID="{F5649F28-CAE0-4AC3-8494-23F1DC17ED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71B48F29-6335-4949-943F-D5E065E352AE}" type="pres">
      <dgm:prSet presAssocID="{F5649F28-CAE0-4AC3-8494-23F1DC17EDFB}" presName="spaceRect" presStyleCnt="0"/>
      <dgm:spPr/>
    </dgm:pt>
    <dgm:pt modelId="{6E079CA8-2558-48EF-B179-5A0BFD98822F}" type="pres">
      <dgm:prSet presAssocID="{F5649F28-CAE0-4AC3-8494-23F1DC17EDFB}" presName="textRect" presStyleLbl="revTx" presStyleIdx="2" presStyleCnt="3">
        <dgm:presLayoutVars>
          <dgm:chMax val="1"/>
          <dgm:chPref val="1"/>
        </dgm:presLayoutVars>
      </dgm:prSet>
      <dgm:spPr/>
    </dgm:pt>
  </dgm:ptLst>
  <dgm:cxnLst>
    <dgm:cxn modelId="{73E69209-A056-4845-8288-75CE211BDB2A}" srcId="{3932CAB9-7B28-4260-8D93-7406F85E4BE5}" destId="{0733B453-0BD7-40F8-81B3-448024AC5AF7}" srcOrd="1" destOrd="0" parTransId="{5DF325EF-2520-4B4A-BA26-C23634D53D2F}" sibTransId="{EDF2CC46-5A75-4217-84FC-9D54990FE7C0}"/>
    <dgm:cxn modelId="{89D0CD1C-90D1-4AC2-9D43-B88A0BFC2836}" type="presOf" srcId="{0733B453-0BD7-40F8-81B3-448024AC5AF7}" destId="{B38CB6EB-BFE8-4372-9A41-164C1EF24616}" srcOrd="0" destOrd="0" presId="urn:microsoft.com/office/officeart/2018/2/layout/IconLabelList"/>
    <dgm:cxn modelId="{79054B21-122E-408C-BABC-666AA4FDEDD5}" type="presOf" srcId="{F5649F28-CAE0-4AC3-8494-23F1DC17EDFB}" destId="{6E079CA8-2558-48EF-B179-5A0BFD98822F}" srcOrd="0" destOrd="0" presId="urn:microsoft.com/office/officeart/2018/2/layout/IconLabelList"/>
    <dgm:cxn modelId="{F30F0379-0F52-4015-8848-2382F6D66F00}" srcId="{3932CAB9-7B28-4260-8D93-7406F85E4BE5}" destId="{7A7CABAF-C21C-4315-BA80-EE6804CA4131}" srcOrd="0" destOrd="0" parTransId="{C979EAC9-75AA-4AB1-8ABA-8E4119AA79E4}" sibTransId="{CC661F96-8193-4F88-A1F8-A48B2E5291C9}"/>
    <dgm:cxn modelId="{74E15F93-A249-48A0-B114-686709FE0E8B}" type="presOf" srcId="{7A7CABAF-C21C-4315-BA80-EE6804CA4131}" destId="{319E06E9-8543-423D-A89B-FC6C1150D64F}" srcOrd="0" destOrd="0" presId="urn:microsoft.com/office/officeart/2018/2/layout/IconLabelList"/>
    <dgm:cxn modelId="{F568B1B2-183F-4CE5-A8ED-9F91356ECD25}" srcId="{3932CAB9-7B28-4260-8D93-7406F85E4BE5}" destId="{F5649F28-CAE0-4AC3-8494-23F1DC17EDFB}" srcOrd="2" destOrd="0" parTransId="{398D6DC2-23CE-4BE1-9D4D-22756C746058}" sibTransId="{1C70BF9B-0DF3-4D14-8E72-627AD3C667C4}"/>
    <dgm:cxn modelId="{A492B8B8-17DC-4BC8-AFC5-BAC9B8B4744C}" type="presOf" srcId="{3932CAB9-7B28-4260-8D93-7406F85E4BE5}" destId="{CF2F067B-B7FD-4986-8668-E23A375DFF9F}" srcOrd="0" destOrd="0" presId="urn:microsoft.com/office/officeart/2018/2/layout/IconLabelList"/>
    <dgm:cxn modelId="{34A26F8A-B892-4A6C-AB88-85D33F1BFA5A}" type="presParOf" srcId="{CF2F067B-B7FD-4986-8668-E23A375DFF9F}" destId="{C961CF0C-AE29-46F8-A0A8-69BA14026A61}" srcOrd="0" destOrd="0" presId="urn:microsoft.com/office/officeart/2018/2/layout/IconLabelList"/>
    <dgm:cxn modelId="{66B976B2-4F19-48CA-9531-6388C2C3454C}" type="presParOf" srcId="{C961CF0C-AE29-46F8-A0A8-69BA14026A61}" destId="{1E68D64E-6E76-4836-9C04-FA75FB03EB68}" srcOrd="0" destOrd="0" presId="urn:microsoft.com/office/officeart/2018/2/layout/IconLabelList"/>
    <dgm:cxn modelId="{6BA1CCFD-5C50-47DC-BFD8-D6CDB596825A}" type="presParOf" srcId="{C961CF0C-AE29-46F8-A0A8-69BA14026A61}" destId="{96276DF4-7B99-41D1-98C8-E0BABCA32A8A}" srcOrd="1" destOrd="0" presId="urn:microsoft.com/office/officeart/2018/2/layout/IconLabelList"/>
    <dgm:cxn modelId="{23AB5E26-DD8C-4D1D-AE9A-E2B7779DC2C2}" type="presParOf" srcId="{C961CF0C-AE29-46F8-A0A8-69BA14026A61}" destId="{319E06E9-8543-423D-A89B-FC6C1150D64F}" srcOrd="2" destOrd="0" presId="urn:microsoft.com/office/officeart/2018/2/layout/IconLabelList"/>
    <dgm:cxn modelId="{B21BD528-3B35-45E1-A609-438AD527E3AC}" type="presParOf" srcId="{CF2F067B-B7FD-4986-8668-E23A375DFF9F}" destId="{693E034F-934F-4F67-A1FE-B0DA4900CBBF}" srcOrd="1" destOrd="0" presId="urn:microsoft.com/office/officeart/2018/2/layout/IconLabelList"/>
    <dgm:cxn modelId="{B1D3C761-0107-4134-B440-85C5FEC59EA5}" type="presParOf" srcId="{CF2F067B-B7FD-4986-8668-E23A375DFF9F}" destId="{F1645018-FEBF-4C83-88D2-94D782E5B6E0}" srcOrd="2" destOrd="0" presId="urn:microsoft.com/office/officeart/2018/2/layout/IconLabelList"/>
    <dgm:cxn modelId="{92434758-5ECE-4B77-A5E4-D97482FF7224}" type="presParOf" srcId="{F1645018-FEBF-4C83-88D2-94D782E5B6E0}" destId="{73036359-63C3-4CA4-9822-5D359F181ED5}" srcOrd="0" destOrd="0" presId="urn:microsoft.com/office/officeart/2018/2/layout/IconLabelList"/>
    <dgm:cxn modelId="{D0D9BC45-2C00-4D79-9734-0E2EC18CE684}" type="presParOf" srcId="{F1645018-FEBF-4C83-88D2-94D782E5B6E0}" destId="{24897B8A-C20D-4118-9FAA-D0664F759FD0}" srcOrd="1" destOrd="0" presId="urn:microsoft.com/office/officeart/2018/2/layout/IconLabelList"/>
    <dgm:cxn modelId="{D52150E2-9978-4DD6-846A-F55DD53EEBA6}" type="presParOf" srcId="{F1645018-FEBF-4C83-88D2-94D782E5B6E0}" destId="{B38CB6EB-BFE8-4372-9A41-164C1EF24616}" srcOrd="2" destOrd="0" presId="urn:microsoft.com/office/officeart/2018/2/layout/IconLabelList"/>
    <dgm:cxn modelId="{A24A367D-1152-4F8D-8590-A2DBC1A9761D}" type="presParOf" srcId="{CF2F067B-B7FD-4986-8668-E23A375DFF9F}" destId="{8BDF47FA-F2DA-4C7A-9764-FDEDCC149EE9}" srcOrd="3" destOrd="0" presId="urn:microsoft.com/office/officeart/2018/2/layout/IconLabelList"/>
    <dgm:cxn modelId="{19413181-3610-4D47-A536-1750DBFB16F5}" type="presParOf" srcId="{CF2F067B-B7FD-4986-8668-E23A375DFF9F}" destId="{BA549C3D-6C9B-4BC0-884F-6F6F6C1305D6}" srcOrd="4" destOrd="0" presId="urn:microsoft.com/office/officeart/2018/2/layout/IconLabelList"/>
    <dgm:cxn modelId="{AF626262-6D85-45EB-963B-977A794B2993}" type="presParOf" srcId="{BA549C3D-6C9B-4BC0-884F-6F6F6C1305D6}" destId="{79D225B8-18A0-43B4-B18A-7FFED7B95B7D}" srcOrd="0" destOrd="0" presId="urn:microsoft.com/office/officeart/2018/2/layout/IconLabelList"/>
    <dgm:cxn modelId="{F5CA52F8-5A3C-4DD0-AACB-3A81B284B6C0}" type="presParOf" srcId="{BA549C3D-6C9B-4BC0-884F-6F6F6C1305D6}" destId="{71B48F29-6335-4949-943F-D5E065E352AE}" srcOrd="1" destOrd="0" presId="urn:microsoft.com/office/officeart/2018/2/layout/IconLabelList"/>
    <dgm:cxn modelId="{AD4F578B-A4DB-4D72-B969-DE3257B80784}" type="presParOf" srcId="{BA549C3D-6C9B-4BC0-884F-6F6F6C1305D6}" destId="{6E079CA8-2558-48EF-B179-5A0BFD98822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96A3F59-968D-45BE-BB09-A06072F8C6FA}"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80BB5F35-4252-4311-8E63-A9505F2815D0}">
      <dgm:prSet custT="1"/>
      <dgm:spPr/>
      <dgm:t>
        <a:bodyPr/>
        <a:lstStyle/>
        <a:p>
          <a:r>
            <a:rPr lang="es-ES" sz="1600" dirty="0"/>
            <a:t>El modelo de Medias móviles (MA), al igual que el modelo </a:t>
          </a:r>
          <a:r>
            <a:rPr lang="es-ES" sz="1600" dirty="0" err="1"/>
            <a:t>Autoregresivo</a:t>
          </a:r>
          <a:r>
            <a:rPr lang="es-ES" sz="1600" dirty="0"/>
            <a:t> (AR), es otro tipo fundamental de modelo estocástico utilizado en el análisis de series de tiempo. </a:t>
          </a:r>
          <a:endParaRPr lang="en-US" sz="1600" dirty="0"/>
        </a:p>
      </dgm:t>
    </dgm:pt>
    <dgm:pt modelId="{0DBE637F-4DCB-4EA1-A159-9D70423C6FFB}" type="parTrans" cxnId="{164D0158-BBBA-42DE-9465-E4E92607B95E}">
      <dgm:prSet/>
      <dgm:spPr/>
      <dgm:t>
        <a:bodyPr/>
        <a:lstStyle/>
        <a:p>
          <a:endParaRPr lang="en-US" sz="2800"/>
        </a:p>
      </dgm:t>
    </dgm:pt>
    <dgm:pt modelId="{DE88DD97-7E30-498B-8A2A-66AE67446A8D}" type="sibTrans" cxnId="{164D0158-BBBA-42DE-9465-E4E92607B95E}">
      <dgm:prSet/>
      <dgm:spPr/>
      <dgm:t>
        <a:bodyPr/>
        <a:lstStyle/>
        <a:p>
          <a:endParaRPr lang="en-US" sz="2800"/>
        </a:p>
      </dgm:t>
    </dgm:pt>
    <dgm:pt modelId="{C70B1233-D777-42E1-BC9F-C7D6877F5CEE}">
      <dgm:prSet custT="1"/>
      <dgm:spPr/>
      <dgm:t>
        <a:bodyPr/>
        <a:lstStyle/>
        <a:p>
          <a:r>
            <a:rPr lang="es-ES" sz="1600"/>
            <a:t>A diferencia del modelo AR, que utiliza valores pasados de la serie de tiempo para predecir valores futuros, el modelo MA utiliza errores pasados o residuos.</a:t>
          </a:r>
          <a:endParaRPr lang="en-US" sz="1600"/>
        </a:p>
      </dgm:t>
    </dgm:pt>
    <dgm:pt modelId="{1CAFFD97-808B-45C8-B4AF-FF492FA5356E}" type="parTrans" cxnId="{1E8FC537-B3B8-45E9-A360-B95D9BE1675B}">
      <dgm:prSet/>
      <dgm:spPr/>
      <dgm:t>
        <a:bodyPr/>
        <a:lstStyle/>
        <a:p>
          <a:endParaRPr lang="en-US" sz="2800"/>
        </a:p>
      </dgm:t>
    </dgm:pt>
    <dgm:pt modelId="{6360E3B0-E558-47D1-8310-1D1C21596916}" type="sibTrans" cxnId="{1E8FC537-B3B8-45E9-A360-B95D9BE1675B}">
      <dgm:prSet/>
      <dgm:spPr/>
      <dgm:t>
        <a:bodyPr/>
        <a:lstStyle/>
        <a:p>
          <a:endParaRPr lang="en-US" sz="2800"/>
        </a:p>
      </dgm:t>
    </dgm:pt>
    <dgm:pt modelId="{EE988546-56EF-4E37-B683-9A6376EE195A}">
      <dgm:prSet custT="1"/>
      <dgm:spPr/>
      <dgm:t>
        <a:bodyPr/>
        <a:lstStyle/>
        <a:p>
          <a:r>
            <a:rPr lang="es-ES" sz="1600" dirty="0"/>
            <a:t>Un proceso de medias móviles (MA) es un modelo estocástico que describe la relación entre una serie de datos y un término de error estocástico, basado en una combinación lineal de los términos de error en períodos de tiempo anteriores. </a:t>
          </a:r>
          <a:endParaRPr lang="en-US" sz="1600" dirty="0"/>
        </a:p>
      </dgm:t>
    </dgm:pt>
    <dgm:pt modelId="{35D594B9-DFB3-4EF5-A225-11379646454C}" type="parTrans" cxnId="{7EC00F09-DF12-4D31-8ED3-D754CBD0E1E5}">
      <dgm:prSet/>
      <dgm:spPr/>
      <dgm:t>
        <a:bodyPr/>
        <a:lstStyle/>
        <a:p>
          <a:endParaRPr lang="en-US" sz="2800"/>
        </a:p>
      </dgm:t>
    </dgm:pt>
    <dgm:pt modelId="{8E579EF4-FA8C-4989-8E0C-D7E244D22816}" type="sibTrans" cxnId="{7EC00F09-DF12-4D31-8ED3-D754CBD0E1E5}">
      <dgm:prSet/>
      <dgm:spPr/>
      <dgm:t>
        <a:bodyPr/>
        <a:lstStyle/>
        <a:p>
          <a:endParaRPr lang="en-US" sz="2800"/>
        </a:p>
      </dgm:t>
    </dgm:pt>
    <dgm:pt modelId="{33DB92B2-30DC-472A-81C8-02B6749E5E33}" type="pres">
      <dgm:prSet presAssocID="{496A3F59-968D-45BE-BB09-A06072F8C6FA}" presName="root" presStyleCnt="0">
        <dgm:presLayoutVars>
          <dgm:dir/>
          <dgm:resizeHandles val="exact"/>
        </dgm:presLayoutVars>
      </dgm:prSet>
      <dgm:spPr/>
    </dgm:pt>
    <dgm:pt modelId="{93223A57-6215-496E-955B-84CF06D7C607}" type="pres">
      <dgm:prSet presAssocID="{80BB5F35-4252-4311-8E63-A9505F2815D0}" presName="compNode" presStyleCnt="0"/>
      <dgm:spPr/>
    </dgm:pt>
    <dgm:pt modelId="{16C1E1DC-4708-4ED6-B5DA-A404F67E9E5B}" type="pres">
      <dgm:prSet presAssocID="{80BB5F35-4252-4311-8E63-A9505F2815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ronómetro 75% con relleno sólido"/>
        </a:ext>
      </dgm:extLst>
    </dgm:pt>
    <dgm:pt modelId="{3D5117E2-EA24-447B-B1FC-070BB8E5045D}" type="pres">
      <dgm:prSet presAssocID="{80BB5F35-4252-4311-8E63-A9505F2815D0}" presName="spaceRect" presStyleCnt="0"/>
      <dgm:spPr/>
    </dgm:pt>
    <dgm:pt modelId="{970952AC-8939-4951-B178-F90301BBAF0B}" type="pres">
      <dgm:prSet presAssocID="{80BB5F35-4252-4311-8E63-A9505F2815D0}" presName="textRect" presStyleLbl="revTx" presStyleIdx="0" presStyleCnt="3">
        <dgm:presLayoutVars>
          <dgm:chMax val="1"/>
          <dgm:chPref val="1"/>
        </dgm:presLayoutVars>
      </dgm:prSet>
      <dgm:spPr/>
    </dgm:pt>
    <dgm:pt modelId="{A19CE86B-43E8-453C-B5D9-E3153A2E3061}" type="pres">
      <dgm:prSet presAssocID="{DE88DD97-7E30-498B-8A2A-66AE67446A8D}" presName="sibTrans" presStyleCnt="0"/>
      <dgm:spPr/>
    </dgm:pt>
    <dgm:pt modelId="{C5CC0883-8495-4A67-9CAF-0D0035127E1B}" type="pres">
      <dgm:prSet presAssocID="{C70B1233-D777-42E1-BC9F-C7D6877F5CEE}" presName="compNode" presStyleCnt="0"/>
      <dgm:spPr/>
    </dgm:pt>
    <dgm:pt modelId="{705736C0-28F9-4727-941E-423E04207A1A}" type="pres">
      <dgm:prSet presAssocID="{C70B1233-D777-42E1-BC9F-C7D6877F5C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74665C21-F356-4439-BB96-8CF1041F4128}" type="pres">
      <dgm:prSet presAssocID="{C70B1233-D777-42E1-BC9F-C7D6877F5CEE}" presName="spaceRect" presStyleCnt="0"/>
      <dgm:spPr/>
    </dgm:pt>
    <dgm:pt modelId="{73828272-523E-42EE-9F20-15B92CC9DAB7}" type="pres">
      <dgm:prSet presAssocID="{C70B1233-D777-42E1-BC9F-C7D6877F5CEE}" presName="textRect" presStyleLbl="revTx" presStyleIdx="1" presStyleCnt="3">
        <dgm:presLayoutVars>
          <dgm:chMax val="1"/>
          <dgm:chPref val="1"/>
        </dgm:presLayoutVars>
      </dgm:prSet>
      <dgm:spPr/>
    </dgm:pt>
    <dgm:pt modelId="{C0B98247-FEE4-4B14-BCDE-F577170A344C}" type="pres">
      <dgm:prSet presAssocID="{6360E3B0-E558-47D1-8310-1D1C21596916}" presName="sibTrans" presStyleCnt="0"/>
      <dgm:spPr/>
    </dgm:pt>
    <dgm:pt modelId="{D9B7425A-1A9D-4B31-B8A4-71C546F5316B}" type="pres">
      <dgm:prSet presAssocID="{EE988546-56EF-4E37-B683-9A6376EE195A}" presName="compNode" presStyleCnt="0"/>
      <dgm:spPr/>
    </dgm:pt>
    <dgm:pt modelId="{4E40A04D-AC3E-40B8-A232-44BD84A08F2B}" type="pres">
      <dgm:prSet presAssocID="{EE988546-56EF-4E37-B683-9A6376EE195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Ábaco con relleno sólido"/>
        </a:ext>
      </dgm:extLst>
    </dgm:pt>
    <dgm:pt modelId="{D874A4C8-9861-4A9C-AD82-CDA4674BAB6D}" type="pres">
      <dgm:prSet presAssocID="{EE988546-56EF-4E37-B683-9A6376EE195A}" presName="spaceRect" presStyleCnt="0"/>
      <dgm:spPr/>
    </dgm:pt>
    <dgm:pt modelId="{1C1814AC-E507-454C-A92F-B2E86398E581}" type="pres">
      <dgm:prSet presAssocID="{EE988546-56EF-4E37-B683-9A6376EE195A}" presName="textRect" presStyleLbl="revTx" presStyleIdx="2" presStyleCnt="3" custScaleX="119837">
        <dgm:presLayoutVars>
          <dgm:chMax val="1"/>
          <dgm:chPref val="1"/>
        </dgm:presLayoutVars>
      </dgm:prSet>
      <dgm:spPr/>
    </dgm:pt>
  </dgm:ptLst>
  <dgm:cxnLst>
    <dgm:cxn modelId="{7EC00F09-DF12-4D31-8ED3-D754CBD0E1E5}" srcId="{496A3F59-968D-45BE-BB09-A06072F8C6FA}" destId="{EE988546-56EF-4E37-B683-9A6376EE195A}" srcOrd="2" destOrd="0" parTransId="{35D594B9-DFB3-4EF5-A225-11379646454C}" sibTransId="{8E579EF4-FA8C-4989-8E0C-D7E244D22816}"/>
    <dgm:cxn modelId="{E5DA4E2B-83ED-455A-B7DE-D9594467951B}" type="presOf" srcId="{80BB5F35-4252-4311-8E63-A9505F2815D0}" destId="{970952AC-8939-4951-B178-F90301BBAF0B}" srcOrd="0" destOrd="0" presId="urn:microsoft.com/office/officeart/2018/2/layout/IconLabelList"/>
    <dgm:cxn modelId="{7E54A336-6165-4EA9-885D-87B89342F9A3}" type="presOf" srcId="{EE988546-56EF-4E37-B683-9A6376EE195A}" destId="{1C1814AC-E507-454C-A92F-B2E86398E581}" srcOrd="0" destOrd="0" presId="urn:microsoft.com/office/officeart/2018/2/layout/IconLabelList"/>
    <dgm:cxn modelId="{1E8FC537-B3B8-45E9-A360-B95D9BE1675B}" srcId="{496A3F59-968D-45BE-BB09-A06072F8C6FA}" destId="{C70B1233-D777-42E1-BC9F-C7D6877F5CEE}" srcOrd="1" destOrd="0" parTransId="{1CAFFD97-808B-45C8-B4AF-FF492FA5356E}" sibTransId="{6360E3B0-E558-47D1-8310-1D1C21596916}"/>
    <dgm:cxn modelId="{DD17DD43-D3F6-4BDE-A106-C0AE953D212D}" type="presOf" srcId="{C70B1233-D777-42E1-BC9F-C7D6877F5CEE}" destId="{73828272-523E-42EE-9F20-15B92CC9DAB7}" srcOrd="0" destOrd="0" presId="urn:microsoft.com/office/officeart/2018/2/layout/IconLabelList"/>
    <dgm:cxn modelId="{164D0158-BBBA-42DE-9465-E4E92607B95E}" srcId="{496A3F59-968D-45BE-BB09-A06072F8C6FA}" destId="{80BB5F35-4252-4311-8E63-A9505F2815D0}" srcOrd="0" destOrd="0" parTransId="{0DBE637F-4DCB-4EA1-A159-9D70423C6FFB}" sibTransId="{DE88DD97-7E30-498B-8A2A-66AE67446A8D}"/>
    <dgm:cxn modelId="{592CADA5-E8A0-495B-AD57-C3AC826742CD}" type="presOf" srcId="{496A3F59-968D-45BE-BB09-A06072F8C6FA}" destId="{33DB92B2-30DC-472A-81C8-02B6749E5E33}" srcOrd="0" destOrd="0" presId="urn:microsoft.com/office/officeart/2018/2/layout/IconLabelList"/>
    <dgm:cxn modelId="{2FD80CA7-CDC3-4E47-BCBD-24B81F847018}" type="presParOf" srcId="{33DB92B2-30DC-472A-81C8-02B6749E5E33}" destId="{93223A57-6215-496E-955B-84CF06D7C607}" srcOrd="0" destOrd="0" presId="urn:microsoft.com/office/officeart/2018/2/layout/IconLabelList"/>
    <dgm:cxn modelId="{A017CB9F-81CE-47E9-8DB3-4FC3F2B59E9B}" type="presParOf" srcId="{93223A57-6215-496E-955B-84CF06D7C607}" destId="{16C1E1DC-4708-4ED6-B5DA-A404F67E9E5B}" srcOrd="0" destOrd="0" presId="urn:microsoft.com/office/officeart/2018/2/layout/IconLabelList"/>
    <dgm:cxn modelId="{D5D49257-0F13-4A80-BB3C-D25E806ABDC1}" type="presParOf" srcId="{93223A57-6215-496E-955B-84CF06D7C607}" destId="{3D5117E2-EA24-447B-B1FC-070BB8E5045D}" srcOrd="1" destOrd="0" presId="urn:microsoft.com/office/officeart/2018/2/layout/IconLabelList"/>
    <dgm:cxn modelId="{B68EC913-A4A9-4D41-9B25-710CF84BD7D8}" type="presParOf" srcId="{93223A57-6215-496E-955B-84CF06D7C607}" destId="{970952AC-8939-4951-B178-F90301BBAF0B}" srcOrd="2" destOrd="0" presId="urn:microsoft.com/office/officeart/2018/2/layout/IconLabelList"/>
    <dgm:cxn modelId="{32867A4A-48E2-4961-B4B2-E655370C38B6}" type="presParOf" srcId="{33DB92B2-30DC-472A-81C8-02B6749E5E33}" destId="{A19CE86B-43E8-453C-B5D9-E3153A2E3061}" srcOrd="1" destOrd="0" presId="urn:microsoft.com/office/officeart/2018/2/layout/IconLabelList"/>
    <dgm:cxn modelId="{F853C414-EBDA-4C2F-9A46-A638B05BEB80}" type="presParOf" srcId="{33DB92B2-30DC-472A-81C8-02B6749E5E33}" destId="{C5CC0883-8495-4A67-9CAF-0D0035127E1B}" srcOrd="2" destOrd="0" presId="urn:microsoft.com/office/officeart/2018/2/layout/IconLabelList"/>
    <dgm:cxn modelId="{9FD128FC-3D29-4FF2-81DC-EEF160CD39A0}" type="presParOf" srcId="{C5CC0883-8495-4A67-9CAF-0D0035127E1B}" destId="{705736C0-28F9-4727-941E-423E04207A1A}" srcOrd="0" destOrd="0" presId="urn:microsoft.com/office/officeart/2018/2/layout/IconLabelList"/>
    <dgm:cxn modelId="{4041DDF4-E359-4247-91F0-99643DC4EE4A}" type="presParOf" srcId="{C5CC0883-8495-4A67-9CAF-0D0035127E1B}" destId="{74665C21-F356-4439-BB96-8CF1041F4128}" srcOrd="1" destOrd="0" presId="urn:microsoft.com/office/officeart/2018/2/layout/IconLabelList"/>
    <dgm:cxn modelId="{F7EFBB26-51B7-4490-BF92-311509657699}" type="presParOf" srcId="{C5CC0883-8495-4A67-9CAF-0D0035127E1B}" destId="{73828272-523E-42EE-9F20-15B92CC9DAB7}" srcOrd="2" destOrd="0" presId="urn:microsoft.com/office/officeart/2018/2/layout/IconLabelList"/>
    <dgm:cxn modelId="{C0BF7D22-B63D-498A-9D84-3D68F78E7328}" type="presParOf" srcId="{33DB92B2-30DC-472A-81C8-02B6749E5E33}" destId="{C0B98247-FEE4-4B14-BCDE-F577170A344C}" srcOrd="3" destOrd="0" presId="urn:microsoft.com/office/officeart/2018/2/layout/IconLabelList"/>
    <dgm:cxn modelId="{F3075CD6-09B7-4F1A-9482-3F71B59E1A89}" type="presParOf" srcId="{33DB92B2-30DC-472A-81C8-02B6749E5E33}" destId="{D9B7425A-1A9D-4B31-B8A4-71C546F5316B}" srcOrd="4" destOrd="0" presId="urn:microsoft.com/office/officeart/2018/2/layout/IconLabelList"/>
    <dgm:cxn modelId="{D05FBF2D-C97C-41FE-ACA9-1B55AD7C7E14}" type="presParOf" srcId="{D9B7425A-1A9D-4B31-B8A4-71C546F5316B}" destId="{4E40A04D-AC3E-40B8-A232-44BD84A08F2B}" srcOrd="0" destOrd="0" presId="urn:microsoft.com/office/officeart/2018/2/layout/IconLabelList"/>
    <dgm:cxn modelId="{296CE78D-2F72-4DF4-8730-D4958F775880}" type="presParOf" srcId="{D9B7425A-1A9D-4B31-B8A4-71C546F5316B}" destId="{D874A4C8-9861-4A9C-AD82-CDA4674BAB6D}" srcOrd="1" destOrd="0" presId="urn:microsoft.com/office/officeart/2018/2/layout/IconLabelList"/>
    <dgm:cxn modelId="{87B99099-2E1F-430C-A91B-BB0F4F275ADB}" type="presParOf" srcId="{D9B7425A-1A9D-4B31-B8A4-71C546F5316B}" destId="{1C1814AC-E507-454C-A92F-B2E86398E581}"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0008687-847C-4820-9E0B-39FA83BFBBC6}" type="doc">
      <dgm:prSet loTypeId="urn:microsoft.com/office/officeart/2018/2/layout/IconLabelList" loCatId="icon" qsTypeId="urn:microsoft.com/office/officeart/2005/8/quickstyle/simple1" qsCatId="simple" csTypeId="urn:microsoft.com/office/officeart/2005/8/colors/accent5_2" csCatId="accent5" phldr="1"/>
      <dgm:spPr/>
      <dgm:t>
        <a:bodyPr/>
        <a:lstStyle/>
        <a:p>
          <a:endParaRPr lang="en-US"/>
        </a:p>
      </dgm:t>
    </dgm:pt>
    <dgm:pt modelId="{071819FB-73D5-4CEC-8C10-58650A7E2F8F}">
      <dgm:prSet custT="1"/>
      <dgm:spPr/>
      <dgm:t>
        <a:bodyPr/>
        <a:lstStyle/>
        <a:p>
          <a:pPr>
            <a:lnSpc>
              <a:spcPct val="100000"/>
            </a:lnSpc>
          </a:pPr>
          <a:r>
            <a:rPr lang="es-ES" sz="1600" b="0" i="0" dirty="0"/>
            <a:t>El modelo </a:t>
          </a:r>
          <a:r>
            <a:rPr lang="es-ES" sz="1600" b="1" i="0" dirty="0"/>
            <a:t>ARMA</a:t>
          </a:r>
          <a:r>
            <a:rPr lang="es-ES" sz="1600" b="0" i="0" dirty="0"/>
            <a:t> (</a:t>
          </a:r>
          <a:r>
            <a:rPr lang="es-ES" sz="1600" b="0" i="0" dirty="0" err="1"/>
            <a:t>Autoregressive</a:t>
          </a:r>
          <a:r>
            <a:rPr lang="es-ES" sz="1600" b="0" i="0" dirty="0"/>
            <a:t> </a:t>
          </a:r>
          <a:r>
            <a:rPr lang="es-ES" sz="1600" b="0" i="0" dirty="0" err="1"/>
            <a:t>Moving</a:t>
          </a:r>
          <a:r>
            <a:rPr lang="es-ES" sz="1600" b="0" i="0" dirty="0"/>
            <a:t> </a:t>
          </a:r>
          <a:r>
            <a:rPr lang="es-ES" sz="1600" b="0" i="0" dirty="0" err="1"/>
            <a:t>Average</a:t>
          </a:r>
          <a:r>
            <a:rPr lang="es-ES" sz="1600" b="0" i="0" dirty="0"/>
            <a:t>) es un tipo de modelo estocástico que combina características tanto de los modelos </a:t>
          </a:r>
          <a:r>
            <a:rPr lang="es-ES" sz="1600" b="0" i="0" dirty="0" err="1"/>
            <a:t>autoregresivos</a:t>
          </a:r>
          <a:r>
            <a:rPr lang="es-ES" sz="1600" b="0" i="0" dirty="0"/>
            <a:t> (AR) como de los modelos de medias móviles (MA). </a:t>
          </a:r>
          <a:endParaRPr lang="en-US" sz="1600" dirty="0"/>
        </a:p>
      </dgm:t>
    </dgm:pt>
    <dgm:pt modelId="{42DCED43-C115-400A-9443-F76EA6A3F723}" type="parTrans" cxnId="{8A4C0BD4-9ACC-4475-B5D7-6BD31FDCB481}">
      <dgm:prSet/>
      <dgm:spPr/>
      <dgm:t>
        <a:bodyPr/>
        <a:lstStyle/>
        <a:p>
          <a:endParaRPr lang="en-US" sz="2400"/>
        </a:p>
      </dgm:t>
    </dgm:pt>
    <dgm:pt modelId="{981F77F9-2336-471B-A353-94CDEEB76C0F}" type="sibTrans" cxnId="{8A4C0BD4-9ACC-4475-B5D7-6BD31FDCB481}">
      <dgm:prSet/>
      <dgm:spPr/>
      <dgm:t>
        <a:bodyPr/>
        <a:lstStyle/>
        <a:p>
          <a:endParaRPr lang="en-US" sz="2400"/>
        </a:p>
      </dgm:t>
    </dgm:pt>
    <dgm:pt modelId="{099A91FD-317A-49FD-A637-3C796D5D059B}">
      <dgm:prSet custT="1"/>
      <dgm:spPr/>
      <dgm:t>
        <a:bodyPr/>
        <a:lstStyle/>
        <a:p>
          <a:pPr>
            <a:lnSpc>
              <a:spcPct val="100000"/>
            </a:lnSpc>
          </a:pPr>
          <a:r>
            <a:rPr lang="es-ES" sz="1600" b="0" i="0" dirty="0"/>
            <a:t>Este modelo se utiliza comúnmente en el análisis y pronóstico de series de tiempo para capturar tanto la dependencia temporal de las observaciones como la estructura de ruido en los datos.</a:t>
          </a:r>
          <a:endParaRPr lang="en-US" sz="1600" dirty="0"/>
        </a:p>
      </dgm:t>
    </dgm:pt>
    <dgm:pt modelId="{5A05732D-5F6B-4859-AEA3-D54D086BB8B7}" type="parTrans" cxnId="{C79ADD90-B882-4A19-9376-3CA260851A88}">
      <dgm:prSet/>
      <dgm:spPr/>
      <dgm:t>
        <a:bodyPr/>
        <a:lstStyle/>
        <a:p>
          <a:endParaRPr lang="en-US" sz="2400"/>
        </a:p>
      </dgm:t>
    </dgm:pt>
    <dgm:pt modelId="{08A551BC-B287-48AE-970A-BBB43088D70A}" type="sibTrans" cxnId="{C79ADD90-B882-4A19-9376-3CA260851A88}">
      <dgm:prSet/>
      <dgm:spPr/>
      <dgm:t>
        <a:bodyPr/>
        <a:lstStyle/>
        <a:p>
          <a:endParaRPr lang="en-US" sz="2400"/>
        </a:p>
      </dgm:t>
    </dgm:pt>
    <dgm:pt modelId="{C1E0DC92-F0CB-4B1F-8393-61BB9EF5E1C4}">
      <dgm:prSet custT="1"/>
      <dgm:spPr/>
      <dgm:t>
        <a:bodyPr/>
        <a:lstStyle/>
        <a:p>
          <a:pPr>
            <a:lnSpc>
              <a:spcPct val="100000"/>
            </a:lnSpc>
          </a:pPr>
          <a:r>
            <a:rPr lang="es-ES" sz="1600" dirty="0"/>
            <a:t>Estos modelos son ampliamente utilizados en el análisis de series de tiempo para modelar y predecir datos en una variedad de campos, como finanzas, economía, meteorología y más.</a:t>
          </a:r>
          <a:endParaRPr lang="en-US" sz="1600" dirty="0"/>
        </a:p>
      </dgm:t>
    </dgm:pt>
    <dgm:pt modelId="{29468232-0994-4272-B5A1-8540DA0C1F93}" type="parTrans" cxnId="{EB27F8A9-E777-47BD-BEAA-06246E85673A}">
      <dgm:prSet/>
      <dgm:spPr/>
      <dgm:t>
        <a:bodyPr/>
        <a:lstStyle/>
        <a:p>
          <a:endParaRPr lang="en-US" sz="2400"/>
        </a:p>
      </dgm:t>
    </dgm:pt>
    <dgm:pt modelId="{DF56859E-E5B4-442D-995E-199DF91AFBEF}" type="sibTrans" cxnId="{EB27F8A9-E777-47BD-BEAA-06246E85673A}">
      <dgm:prSet/>
      <dgm:spPr/>
      <dgm:t>
        <a:bodyPr/>
        <a:lstStyle/>
        <a:p>
          <a:endParaRPr lang="en-US" sz="2400"/>
        </a:p>
      </dgm:t>
    </dgm:pt>
    <dgm:pt modelId="{2DBB3E3A-E506-495A-A171-D15295EC1887}" type="pres">
      <dgm:prSet presAssocID="{10008687-847C-4820-9E0B-39FA83BFBBC6}" presName="root" presStyleCnt="0">
        <dgm:presLayoutVars>
          <dgm:dir/>
          <dgm:resizeHandles val="exact"/>
        </dgm:presLayoutVars>
      </dgm:prSet>
      <dgm:spPr/>
    </dgm:pt>
    <dgm:pt modelId="{E9C75B68-4C62-4F3D-A9E1-0D2D7233FE2F}" type="pres">
      <dgm:prSet presAssocID="{071819FB-73D5-4CEC-8C10-58650A7E2F8F}" presName="compNode" presStyleCnt="0"/>
      <dgm:spPr/>
    </dgm:pt>
    <dgm:pt modelId="{1D94274E-8B9D-4449-A2E5-84F5CC8A82D7}" type="pres">
      <dgm:prSet presAssocID="{071819FB-73D5-4CEC-8C10-58650A7E2F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rritante"/>
        </a:ext>
      </dgm:extLst>
    </dgm:pt>
    <dgm:pt modelId="{A2828CB3-F12E-4AAE-B645-916A040922CD}" type="pres">
      <dgm:prSet presAssocID="{071819FB-73D5-4CEC-8C10-58650A7E2F8F}" presName="spaceRect" presStyleCnt="0"/>
      <dgm:spPr/>
    </dgm:pt>
    <dgm:pt modelId="{27001365-0BEE-4118-ACE5-0F4B516A4F85}" type="pres">
      <dgm:prSet presAssocID="{071819FB-73D5-4CEC-8C10-58650A7E2F8F}" presName="textRect" presStyleLbl="revTx" presStyleIdx="0" presStyleCnt="3" custScaleX="160700">
        <dgm:presLayoutVars>
          <dgm:chMax val="1"/>
          <dgm:chPref val="1"/>
        </dgm:presLayoutVars>
      </dgm:prSet>
      <dgm:spPr/>
    </dgm:pt>
    <dgm:pt modelId="{AEEC0CD9-FB1C-43F4-BD05-8BBF34586BC4}" type="pres">
      <dgm:prSet presAssocID="{981F77F9-2336-471B-A353-94CDEEB76C0F}" presName="sibTrans" presStyleCnt="0"/>
      <dgm:spPr/>
    </dgm:pt>
    <dgm:pt modelId="{5BF3D1F8-5577-4749-9C13-B1EA1A9CE140}" type="pres">
      <dgm:prSet presAssocID="{099A91FD-317A-49FD-A637-3C796D5D059B}" presName="compNode" presStyleCnt="0"/>
      <dgm:spPr/>
    </dgm:pt>
    <dgm:pt modelId="{52C1E6AA-A230-478F-9071-25F029208FA1}" type="pres">
      <dgm:prSet presAssocID="{099A91FD-317A-49FD-A637-3C796D5D05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rtial Sun"/>
        </a:ext>
      </dgm:extLst>
    </dgm:pt>
    <dgm:pt modelId="{558DEF8F-0388-4CDE-80F3-7CA61DCB46FD}" type="pres">
      <dgm:prSet presAssocID="{099A91FD-317A-49FD-A637-3C796D5D059B}" presName="spaceRect" presStyleCnt="0"/>
      <dgm:spPr/>
    </dgm:pt>
    <dgm:pt modelId="{627423FF-9AF6-4232-B104-F201471A1C74}" type="pres">
      <dgm:prSet presAssocID="{099A91FD-317A-49FD-A637-3C796D5D059B}" presName="textRect" presStyleLbl="revTx" presStyleIdx="1" presStyleCnt="3" custScaleX="167043">
        <dgm:presLayoutVars>
          <dgm:chMax val="1"/>
          <dgm:chPref val="1"/>
        </dgm:presLayoutVars>
      </dgm:prSet>
      <dgm:spPr/>
    </dgm:pt>
    <dgm:pt modelId="{AAA58D5D-CD89-47F3-947C-04270A6B259A}" type="pres">
      <dgm:prSet presAssocID="{08A551BC-B287-48AE-970A-BBB43088D70A}" presName="sibTrans" presStyleCnt="0"/>
      <dgm:spPr/>
    </dgm:pt>
    <dgm:pt modelId="{94EBFCE7-155A-4852-8504-EE083D616D10}" type="pres">
      <dgm:prSet presAssocID="{C1E0DC92-F0CB-4B1F-8393-61BB9EF5E1C4}" presName="compNode" presStyleCnt="0"/>
      <dgm:spPr/>
    </dgm:pt>
    <dgm:pt modelId="{30A9B387-F2C0-435D-9DAD-5A1E6450A30A}" type="pres">
      <dgm:prSet presAssocID="{C1E0DC92-F0CB-4B1F-8393-61BB9EF5E1C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stadísticas"/>
        </a:ext>
      </dgm:extLst>
    </dgm:pt>
    <dgm:pt modelId="{23944238-ECD5-41E7-8498-A5F67EADAAEB}" type="pres">
      <dgm:prSet presAssocID="{C1E0DC92-F0CB-4B1F-8393-61BB9EF5E1C4}" presName="spaceRect" presStyleCnt="0"/>
      <dgm:spPr/>
    </dgm:pt>
    <dgm:pt modelId="{8E0E5B04-7AE9-4FA5-9FEF-15E5E8846777}" type="pres">
      <dgm:prSet presAssocID="{C1E0DC92-F0CB-4B1F-8393-61BB9EF5E1C4}" presName="textRect" presStyleLbl="revTx" presStyleIdx="2" presStyleCnt="3" custScaleX="143766">
        <dgm:presLayoutVars>
          <dgm:chMax val="1"/>
          <dgm:chPref val="1"/>
        </dgm:presLayoutVars>
      </dgm:prSet>
      <dgm:spPr/>
    </dgm:pt>
  </dgm:ptLst>
  <dgm:cxnLst>
    <dgm:cxn modelId="{07E19101-75C3-49A9-89D0-8BBA4A959FAD}" type="presOf" srcId="{099A91FD-317A-49FD-A637-3C796D5D059B}" destId="{627423FF-9AF6-4232-B104-F201471A1C74}" srcOrd="0" destOrd="0" presId="urn:microsoft.com/office/officeart/2018/2/layout/IconLabelList"/>
    <dgm:cxn modelId="{2816092B-E404-4EE8-B7AD-65D8E3E5BCED}" type="presOf" srcId="{071819FB-73D5-4CEC-8C10-58650A7E2F8F}" destId="{27001365-0BEE-4118-ACE5-0F4B516A4F85}" srcOrd="0" destOrd="0" presId="urn:microsoft.com/office/officeart/2018/2/layout/IconLabelList"/>
    <dgm:cxn modelId="{C79ADD90-B882-4A19-9376-3CA260851A88}" srcId="{10008687-847C-4820-9E0B-39FA83BFBBC6}" destId="{099A91FD-317A-49FD-A637-3C796D5D059B}" srcOrd="1" destOrd="0" parTransId="{5A05732D-5F6B-4859-AEA3-D54D086BB8B7}" sibTransId="{08A551BC-B287-48AE-970A-BBB43088D70A}"/>
    <dgm:cxn modelId="{EB27F8A9-E777-47BD-BEAA-06246E85673A}" srcId="{10008687-847C-4820-9E0B-39FA83BFBBC6}" destId="{C1E0DC92-F0CB-4B1F-8393-61BB9EF5E1C4}" srcOrd="2" destOrd="0" parTransId="{29468232-0994-4272-B5A1-8540DA0C1F93}" sibTransId="{DF56859E-E5B4-442D-995E-199DF91AFBEF}"/>
    <dgm:cxn modelId="{4C750FBE-085B-4FFF-BCBC-D0FD4827A520}" type="presOf" srcId="{C1E0DC92-F0CB-4B1F-8393-61BB9EF5E1C4}" destId="{8E0E5B04-7AE9-4FA5-9FEF-15E5E8846777}" srcOrd="0" destOrd="0" presId="urn:microsoft.com/office/officeart/2018/2/layout/IconLabelList"/>
    <dgm:cxn modelId="{8A4C0BD4-9ACC-4475-B5D7-6BD31FDCB481}" srcId="{10008687-847C-4820-9E0B-39FA83BFBBC6}" destId="{071819FB-73D5-4CEC-8C10-58650A7E2F8F}" srcOrd="0" destOrd="0" parTransId="{42DCED43-C115-400A-9443-F76EA6A3F723}" sibTransId="{981F77F9-2336-471B-A353-94CDEEB76C0F}"/>
    <dgm:cxn modelId="{27AADEEB-9046-4688-8DE9-5E16BF53DE65}" type="presOf" srcId="{10008687-847C-4820-9E0B-39FA83BFBBC6}" destId="{2DBB3E3A-E506-495A-A171-D15295EC1887}" srcOrd="0" destOrd="0" presId="urn:microsoft.com/office/officeart/2018/2/layout/IconLabelList"/>
    <dgm:cxn modelId="{B2447469-EFBF-4144-9F1C-32AC1F803265}" type="presParOf" srcId="{2DBB3E3A-E506-495A-A171-D15295EC1887}" destId="{E9C75B68-4C62-4F3D-A9E1-0D2D7233FE2F}" srcOrd="0" destOrd="0" presId="urn:microsoft.com/office/officeart/2018/2/layout/IconLabelList"/>
    <dgm:cxn modelId="{25681D76-DAD4-439F-BBFA-02BD0F20466C}" type="presParOf" srcId="{E9C75B68-4C62-4F3D-A9E1-0D2D7233FE2F}" destId="{1D94274E-8B9D-4449-A2E5-84F5CC8A82D7}" srcOrd="0" destOrd="0" presId="urn:microsoft.com/office/officeart/2018/2/layout/IconLabelList"/>
    <dgm:cxn modelId="{71C287CD-35D3-4960-9BF9-DD0B9F46EF34}" type="presParOf" srcId="{E9C75B68-4C62-4F3D-A9E1-0D2D7233FE2F}" destId="{A2828CB3-F12E-4AAE-B645-916A040922CD}" srcOrd="1" destOrd="0" presId="urn:microsoft.com/office/officeart/2018/2/layout/IconLabelList"/>
    <dgm:cxn modelId="{78E9BEEF-A9EF-4C37-8356-BB13ADBAC57D}" type="presParOf" srcId="{E9C75B68-4C62-4F3D-A9E1-0D2D7233FE2F}" destId="{27001365-0BEE-4118-ACE5-0F4B516A4F85}" srcOrd="2" destOrd="0" presId="urn:microsoft.com/office/officeart/2018/2/layout/IconLabelList"/>
    <dgm:cxn modelId="{3CD87D71-97A7-41E3-9CCA-B5A82232490C}" type="presParOf" srcId="{2DBB3E3A-E506-495A-A171-D15295EC1887}" destId="{AEEC0CD9-FB1C-43F4-BD05-8BBF34586BC4}" srcOrd="1" destOrd="0" presId="urn:microsoft.com/office/officeart/2018/2/layout/IconLabelList"/>
    <dgm:cxn modelId="{FB4546B5-C4D7-4FFB-8BE8-AEA36E7E9273}" type="presParOf" srcId="{2DBB3E3A-E506-495A-A171-D15295EC1887}" destId="{5BF3D1F8-5577-4749-9C13-B1EA1A9CE140}" srcOrd="2" destOrd="0" presId="urn:microsoft.com/office/officeart/2018/2/layout/IconLabelList"/>
    <dgm:cxn modelId="{1CA9BE80-D70C-412E-AB2B-934A897371C9}" type="presParOf" srcId="{5BF3D1F8-5577-4749-9C13-B1EA1A9CE140}" destId="{52C1E6AA-A230-478F-9071-25F029208FA1}" srcOrd="0" destOrd="0" presId="urn:microsoft.com/office/officeart/2018/2/layout/IconLabelList"/>
    <dgm:cxn modelId="{BE0A5463-1273-4D9A-BB19-469970BECBBA}" type="presParOf" srcId="{5BF3D1F8-5577-4749-9C13-B1EA1A9CE140}" destId="{558DEF8F-0388-4CDE-80F3-7CA61DCB46FD}" srcOrd="1" destOrd="0" presId="urn:microsoft.com/office/officeart/2018/2/layout/IconLabelList"/>
    <dgm:cxn modelId="{62D17EB4-7C27-4D51-868F-008D8889D32B}" type="presParOf" srcId="{5BF3D1F8-5577-4749-9C13-B1EA1A9CE140}" destId="{627423FF-9AF6-4232-B104-F201471A1C74}" srcOrd="2" destOrd="0" presId="urn:microsoft.com/office/officeart/2018/2/layout/IconLabelList"/>
    <dgm:cxn modelId="{EFD16FC1-F188-4CD9-9020-C4F99C8BE905}" type="presParOf" srcId="{2DBB3E3A-E506-495A-A171-D15295EC1887}" destId="{AAA58D5D-CD89-47F3-947C-04270A6B259A}" srcOrd="3" destOrd="0" presId="urn:microsoft.com/office/officeart/2018/2/layout/IconLabelList"/>
    <dgm:cxn modelId="{A7D82CD0-A552-46AA-9977-4E2F42FE176A}" type="presParOf" srcId="{2DBB3E3A-E506-495A-A171-D15295EC1887}" destId="{94EBFCE7-155A-4852-8504-EE083D616D10}" srcOrd="4" destOrd="0" presId="urn:microsoft.com/office/officeart/2018/2/layout/IconLabelList"/>
    <dgm:cxn modelId="{65261252-3BFC-450E-A1BC-8B88C52B9B23}" type="presParOf" srcId="{94EBFCE7-155A-4852-8504-EE083D616D10}" destId="{30A9B387-F2C0-435D-9DAD-5A1E6450A30A}" srcOrd="0" destOrd="0" presId="urn:microsoft.com/office/officeart/2018/2/layout/IconLabelList"/>
    <dgm:cxn modelId="{5CC9355B-DED1-44AC-B612-E7E4AD6AF8D2}" type="presParOf" srcId="{94EBFCE7-155A-4852-8504-EE083D616D10}" destId="{23944238-ECD5-41E7-8498-A5F67EADAAEB}" srcOrd="1" destOrd="0" presId="urn:microsoft.com/office/officeart/2018/2/layout/IconLabelList"/>
    <dgm:cxn modelId="{EC214EBA-C062-4FC1-B8C5-5BDA6E2CF583}" type="presParOf" srcId="{94EBFCE7-155A-4852-8504-EE083D616D10}" destId="{8E0E5B04-7AE9-4FA5-9FEF-15E5E884677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302B96F-38FE-4B0C-81AC-89EBC49B0DF6}"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DA373431-1185-4417-9A3B-ACAAD8523FBC}">
      <dgm:prSet custT="1"/>
      <dgm:spPr/>
      <dgm:t>
        <a:bodyPr/>
        <a:lstStyle/>
        <a:p>
          <a:pPr algn="just"/>
          <a:r>
            <a:rPr lang="es-ES" sz="1600" b="0" i="0" dirty="0"/>
            <a:t>El modelo es un tipo de modelo estocástico que combina características tanto de los modelos </a:t>
          </a:r>
          <a:r>
            <a:rPr lang="es-ES" sz="1600" b="0" i="0" dirty="0" err="1"/>
            <a:t>autoregresivos</a:t>
          </a:r>
          <a:r>
            <a:rPr lang="es-ES" sz="1600" b="0" i="0" dirty="0"/>
            <a:t> (AR) como de los modelos de medias móviles (MA). </a:t>
          </a:r>
          <a:endParaRPr lang="en-US" sz="1600" dirty="0"/>
        </a:p>
      </dgm:t>
    </dgm:pt>
    <dgm:pt modelId="{629F81B3-17B5-483A-8B95-C84BB8BD5760}" type="parTrans" cxnId="{758D2D2F-06F5-4CE2-BB99-C08A098B8979}">
      <dgm:prSet/>
      <dgm:spPr/>
      <dgm:t>
        <a:bodyPr/>
        <a:lstStyle/>
        <a:p>
          <a:pPr algn="just"/>
          <a:endParaRPr lang="en-US" sz="2800"/>
        </a:p>
      </dgm:t>
    </dgm:pt>
    <dgm:pt modelId="{48B17035-B345-4557-BE59-994A13B452B6}" type="sibTrans" cxnId="{758D2D2F-06F5-4CE2-BB99-C08A098B8979}">
      <dgm:prSet/>
      <dgm:spPr/>
      <dgm:t>
        <a:bodyPr/>
        <a:lstStyle/>
        <a:p>
          <a:pPr algn="just"/>
          <a:endParaRPr lang="en-US" sz="2800"/>
        </a:p>
      </dgm:t>
    </dgm:pt>
    <dgm:pt modelId="{6FCE28EB-44DA-4F35-9EBD-94CEA96596B9}">
      <dgm:prSet custT="1"/>
      <dgm:spPr/>
      <dgm:t>
        <a:bodyPr/>
        <a:lstStyle/>
        <a:p>
          <a:pPr algn="just"/>
          <a:r>
            <a:rPr lang="es-ES" sz="1600" b="0" i="0"/>
            <a:t>Este modelo se utiliza comúnmente en el análisis y pronóstico de series de tiempo para capturar tanto la dependencia temporal de las observaciones como la estructura de ruido en los datos.</a:t>
          </a:r>
          <a:endParaRPr lang="en-US" sz="1600"/>
        </a:p>
      </dgm:t>
    </dgm:pt>
    <dgm:pt modelId="{F241D9A4-FBD1-42B9-8F3E-2E562226B778}" type="parTrans" cxnId="{2808CB82-BF53-43D2-A0C1-9BA7AD816E5D}">
      <dgm:prSet/>
      <dgm:spPr/>
      <dgm:t>
        <a:bodyPr/>
        <a:lstStyle/>
        <a:p>
          <a:pPr algn="just"/>
          <a:endParaRPr lang="en-US" sz="2800"/>
        </a:p>
      </dgm:t>
    </dgm:pt>
    <dgm:pt modelId="{D968D582-806F-49AC-823E-DF36C4EFDC1C}" type="sibTrans" cxnId="{2808CB82-BF53-43D2-A0C1-9BA7AD816E5D}">
      <dgm:prSet/>
      <dgm:spPr/>
      <dgm:t>
        <a:bodyPr/>
        <a:lstStyle/>
        <a:p>
          <a:pPr algn="just"/>
          <a:endParaRPr lang="en-US" sz="2800"/>
        </a:p>
      </dgm:t>
    </dgm:pt>
    <dgm:pt modelId="{23926E2B-164B-4218-B7CA-DE08C77651B5}">
      <dgm:prSet custT="1"/>
      <dgm:spPr/>
      <dgm:t>
        <a:bodyPr/>
        <a:lstStyle/>
        <a:p>
          <a:pPr algn="just"/>
          <a:r>
            <a:rPr lang="es-ES" sz="1600"/>
            <a:t>Estos modelos son ampliamente utilizados en el análisis de series de tiempo para modelar y predecir datos en una variedad de campos, como finanzas, economía, meteorología y más.</a:t>
          </a:r>
          <a:endParaRPr lang="en-US" sz="1600"/>
        </a:p>
      </dgm:t>
    </dgm:pt>
    <dgm:pt modelId="{8FF35E80-61C2-4592-B0E4-717358F1BCD1}" type="parTrans" cxnId="{2C9547B3-DEE2-4B2D-BEC5-F77891896B51}">
      <dgm:prSet/>
      <dgm:spPr/>
      <dgm:t>
        <a:bodyPr/>
        <a:lstStyle/>
        <a:p>
          <a:pPr algn="just"/>
          <a:endParaRPr lang="en-US" sz="2800"/>
        </a:p>
      </dgm:t>
    </dgm:pt>
    <dgm:pt modelId="{9EFD9DA3-4656-4100-8DF5-225BCDC731D6}" type="sibTrans" cxnId="{2C9547B3-DEE2-4B2D-BEC5-F77891896B51}">
      <dgm:prSet/>
      <dgm:spPr/>
      <dgm:t>
        <a:bodyPr/>
        <a:lstStyle/>
        <a:p>
          <a:pPr algn="just"/>
          <a:endParaRPr lang="en-US" sz="2800"/>
        </a:p>
      </dgm:t>
    </dgm:pt>
    <dgm:pt modelId="{350D2E9C-E349-4169-973C-BCB5B05E74DD}" type="pres">
      <dgm:prSet presAssocID="{1302B96F-38FE-4B0C-81AC-89EBC49B0DF6}" presName="root" presStyleCnt="0">
        <dgm:presLayoutVars>
          <dgm:dir/>
          <dgm:resizeHandles val="exact"/>
        </dgm:presLayoutVars>
      </dgm:prSet>
      <dgm:spPr/>
    </dgm:pt>
    <dgm:pt modelId="{6D44F004-E4FD-4F65-AAE6-29B2D26AE1F9}" type="pres">
      <dgm:prSet presAssocID="{1302B96F-38FE-4B0C-81AC-89EBC49B0DF6}" presName="container" presStyleCnt="0">
        <dgm:presLayoutVars>
          <dgm:dir/>
          <dgm:resizeHandles val="exact"/>
        </dgm:presLayoutVars>
      </dgm:prSet>
      <dgm:spPr/>
    </dgm:pt>
    <dgm:pt modelId="{3AFD28DD-2600-4FA3-AD58-B6CD58DC322C}" type="pres">
      <dgm:prSet presAssocID="{DA373431-1185-4417-9A3B-ACAAD8523FBC}" presName="compNode" presStyleCnt="0"/>
      <dgm:spPr/>
    </dgm:pt>
    <dgm:pt modelId="{4138A07E-5AF8-4299-8D68-2AC09A95A690}" type="pres">
      <dgm:prSet presAssocID="{DA373431-1185-4417-9A3B-ACAAD8523FBC}" presName="iconBgRect" presStyleLbl="bgShp" presStyleIdx="0" presStyleCnt="3"/>
      <dgm:spPr/>
    </dgm:pt>
    <dgm:pt modelId="{C1C53653-74A5-40AE-AC91-ABAF5727923C}" type="pres">
      <dgm:prSet presAssocID="{DA373431-1185-4417-9A3B-ACAAD8523F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e"/>
        </a:ext>
      </dgm:extLst>
    </dgm:pt>
    <dgm:pt modelId="{6F2EE7EA-E712-4819-999B-B086508B3F85}" type="pres">
      <dgm:prSet presAssocID="{DA373431-1185-4417-9A3B-ACAAD8523FBC}" presName="spaceRect" presStyleCnt="0"/>
      <dgm:spPr/>
    </dgm:pt>
    <dgm:pt modelId="{B16CA132-95E6-4640-8275-AF8A80D729B7}" type="pres">
      <dgm:prSet presAssocID="{DA373431-1185-4417-9A3B-ACAAD8523FBC}" presName="textRect" presStyleLbl="revTx" presStyleIdx="0" presStyleCnt="3">
        <dgm:presLayoutVars>
          <dgm:chMax val="1"/>
          <dgm:chPref val="1"/>
        </dgm:presLayoutVars>
      </dgm:prSet>
      <dgm:spPr/>
    </dgm:pt>
    <dgm:pt modelId="{BCE3E7CA-0BD9-4820-8869-FABFA3BDC92E}" type="pres">
      <dgm:prSet presAssocID="{48B17035-B345-4557-BE59-994A13B452B6}" presName="sibTrans" presStyleLbl="sibTrans2D1" presStyleIdx="0" presStyleCnt="0"/>
      <dgm:spPr/>
    </dgm:pt>
    <dgm:pt modelId="{D7A954C7-62C0-4334-9D1E-683E0642EC1C}" type="pres">
      <dgm:prSet presAssocID="{6FCE28EB-44DA-4F35-9EBD-94CEA96596B9}" presName="compNode" presStyleCnt="0"/>
      <dgm:spPr/>
    </dgm:pt>
    <dgm:pt modelId="{64CA8FAC-A5A6-412E-B927-2D4788F7B939}" type="pres">
      <dgm:prSet presAssocID="{6FCE28EB-44DA-4F35-9EBD-94CEA96596B9}" presName="iconBgRect" presStyleLbl="bgShp" presStyleIdx="1" presStyleCnt="3"/>
      <dgm:spPr/>
    </dgm:pt>
    <dgm:pt modelId="{58C66F80-AF3A-456F-80A6-9DD146EC3DFB}" type="pres">
      <dgm:prSet presAssocID="{6FCE28EB-44DA-4F35-9EBD-94CEA96596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rtial Sun"/>
        </a:ext>
      </dgm:extLst>
    </dgm:pt>
    <dgm:pt modelId="{5CB3058B-BAB5-443B-9FF1-3A62CD2900A1}" type="pres">
      <dgm:prSet presAssocID="{6FCE28EB-44DA-4F35-9EBD-94CEA96596B9}" presName="spaceRect" presStyleCnt="0"/>
      <dgm:spPr/>
    </dgm:pt>
    <dgm:pt modelId="{90F636F6-5254-44F8-AD6A-D6672BA4E186}" type="pres">
      <dgm:prSet presAssocID="{6FCE28EB-44DA-4F35-9EBD-94CEA96596B9}" presName="textRect" presStyleLbl="revTx" presStyleIdx="1" presStyleCnt="3">
        <dgm:presLayoutVars>
          <dgm:chMax val="1"/>
          <dgm:chPref val="1"/>
        </dgm:presLayoutVars>
      </dgm:prSet>
      <dgm:spPr/>
    </dgm:pt>
    <dgm:pt modelId="{B4A4F8FB-74ED-4228-BA32-09C130B7278A}" type="pres">
      <dgm:prSet presAssocID="{D968D582-806F-49AC-823E-DF36C4EFDC1C}" presName="sibTrans" presStyleLbl="sibTrans2D1" presStyleIdx="0" presStyleCnt="0"/>
      <dgm:spPr/>
    </dgm:pt>
    <dgm:pt modelId="{E9475F4E-3522-4CAD-BF0A-C9F00C533B6A}" type="pres">
      <dgm:prSet presAssocID="{23926E2B-164B-4218-B7CA-DE08C77651B5}" presName="compNode" presStyleCnt="0"/>
      <dgm:spPr/>
    </dgm:pt>
    <dgm:pt modelId="{178C6F03-06F0-4BAC-BCBA-7DEDC1934871}" type="pres">
      <dgm:prSet presAssocID="{23926E2B-164B-4218-B7CA-DE08C77651B5}" presName="iconBgRect" presStyleLbl="bgShp" presStyleIdx="2" presStyleCnt="3"/>
      <dgm:spPr/>
    </dgm:pt>
    <dgm:pt modelId="{A4155C8C-35F6-4230-B9C0-CD35DC98A82E}" type="pres">
      <dgm:prSet presAssocID="{23926E2B-164B-4218-B7CA-DE08C77651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D4E18C5C-3AA3-46BB-90A5-260D961A77A7}" type="pres">
      <dgm:prSet presAssocID="{23926E2B-164B-4218-B7CA-DE08C77651B5}" presName="spaceRect" presStyleCnt="0"/>
      <dgm:spPr/>
    </dgm:pt>
    <dgm:pt modelId="{ED40E407-C947-4A36-BBB7-B453BA81F771}" type="pres">
      <dgm:prSet presAssocID="{23926E2B-164B-4218-B7CA-DE08C77651B5}" presName="textRect" presStyleLbl="revTx" presStyleIdx="2" presStyleCnt="3">
        <dgm:presLayoutVars>
          <dgm:chMax val="1"/>
          <dgm:chPref val="1"/>
        </dgm:presLayoutVars>
      </dgm:prSet>
      <dgm:spPr/>
    </dgm:pt>
  </dgm:ptLst>
  <dgm:cxnLst>
    <dgm:cxn modelId="{91CF4E2E-0385-47AD-89F0-821BA459F18B}" type="presOf" srcId="{DA373431-1185-4417-9A3B-ACAAD8523FBC}" destId="{B16CA132-95E6-4640-8275-AF8A80D729B7}" srcOrd="0" destOrd="0" presId="urn:microsoft.com/office/officeart/2018/2/layout/IconCircleList"/>
    <dgm:cxn modelId="{758D2D2F-06F5-4CE2-BB99-C08A098B8979}" srcId="{1302B96F-38FE-4B0C-81AC-89EBC49B0DF6}" destId="{DA373431-1185-4417-9A3B-ACAAD8523FBC}" srcOrd="0" destOrd="0" parTransId="{629F81B3-17B5-483A-8B95-C84BB8BD5760}" sibTransId="{48B17035-B345-4557-BE59-994A13B452B6}"/>
    <dgm:cxn modelId="{AE6C3A3B-0023-4609-BEEA-1F62B8AC8B5F}" type="presOf" srcId="{D968D582-806F-49AC-823E-DF36C4EFDC1C}" destId="{B4A4F8FB-74ED-4228-BA32-09C130B7278A}" srcOrd="0" destOrd="0" presId="urn:microsoft.com/office/officeart/2018/2/layout/IconCircleList"/>
    <dgm:cxn modelId="{BD3CC75E-4382-4EBC-BFA5-2CC6CA8534C2}" type="presOf" srcId="{6FCE28EB-44DA-4F35-9EBD-94CEA96596B9}" destId="{90F636F6-5254-44F8-AD6A-D6672BA4E186}" srcOrd="0" destOrd="0" presId="urn:microsoft.com/office/officeart/2018/2/layout/IconCircleList"/>
    <dgm:cxn modelId="{05726F82-0381-4001-8405-BD2C1DF672A6}" type="presOf" srcId="{1302B96F-38FE-4B0C-81AC-89EBC49B0DF6}" destId="{350D2E9C-E349-4169-973C-BCB5B05E74DD}" srcOrd="0" destOrd="0" presId="urn:microsoft.com/office/officeart/2018/2/layout/IconCircleList"/>
    <dgm:cxn modelId="{2808CB82-BF53-43D2-A0C1-9BA7AD816E5D}" srcId="{1302B96F-38FE-4B0C-81AC-89EBC49B0DF6}" destId="{6FCE28EB-44DA-4F35-9EBD-94CEA96596B9}" srcOrd="1" destOrd="0" parTransId="{F241D9A4-FBD1-42B9-8F3E-2E562226B778}" sibTransId="{D968D582-806F-49AC-823E-DF36C4EFDC1C}"/>
    <dgm:cxn modelId="{F1A26DAC-1685-4EE2-A374-FEF3A2B10EA6}" type="presOf" srcId="{48B17035-B345-4557-BE59-994A13B452B6}" destId="{BCE3E7CA-0BD9-4820-8869-FABFA3BDC92E}" srcOrd="0" destOrd="0" presId="urn:microsoft.com/office/officeart/2018/2/layout/IconCircleList"/>
    <dgm:cxn modelId="{2C9547B3-DEE2-4B2D-BEC5-F77891896B51}" srcId="{1302B96F-38FE-4B0C-81AC-89EBC49B0DF6}" destId="{23926E2B-164B-4218-B7CA-DE08C77651B5}" srcOrd="2" destOrd="0" parTransId="{8FF35E80-61C2-4592-B0E4-717358F1BCD1}" sibTransId="{9EFD9DA3-4656-4100-8DF5-225BCDC731D6}"/>
    <dgm:cxn modelId="{FC1B5EF6-1CCF-4D2B-B086-688B6362FB54}" type="presOf" srcId="{23926E2B-164B-4218-B7CA-DE08C77651B5}" destId="{ED40E407-C947-4A36-BBB7-B453BA81F771}" srcOrd="0" destOrd="0" presId="urn:microsoft.com/office/officeart/2018/2/layout/IconCircleList"/>
    <dgm:cxn modelId="{24C938DE-5DEF-4A4E-8067-4916DBEDF98E}" type="presParOf" srcId="{350D2E9C-E349-4169-973C-BCB5B05E74DD}" destId="{6D44F004-E4FD-4F65-AAE6-29B2D26AE1F9}" srcOrd="0" destOrd="0" presId="urn:microsoft.com/office/officeart/2018/2/layout/IconCircleList"/>
    <dgm:cxn modelId="{A6742C64-C534-4850-B2B4-6DA90B3CABD2}" type="presParOf" srcId="{6D44F004-E4FD-4F65-AAE6-29B2D26AE1F9}" destId="{3AFD28DD-2600-4FA3-AD58-B6CD58DC322C}" srcOrd="0" destOrd="0" presId="urn:microsoft.com/office/officeart/2018/2/layout/IconCircleList"/>
    <dgm:cxn modelId="{84F20675-AAE5-43CF-91BD-E41656774588}" type="presParOf" srcId="{3AFD28DD-2600-4FA3-AD58-B6CD58DC322C}" destId="{4138A07E-5AF8-4299-8D68-2AC09A95A690}" srcOrd="0" destOrd="0" presId="urn:microsoft.com/office/officeart/2018/2/layout/IconCircleList"/>
    <dgm:cxn modelId="{56B040AC-0DEB-4301-B5FF-B145A782FBE6}" type="presParOf" srcId="{3AFD28DD-2600-4FA3-AD58-B6CD58DC322C}" destId="{C1C53653-74A5-40AE-AC91-ABAF5727923C}" srcOrd="1" destOrd="0" presId="urn:microsoft.com/office/officeart/2018/2/layout/IconCircleList"/>
    <dgm:cxn modelId="{53D4A8F9-E81A-4D0A-994C-B47337A4F592}" type="presParOf" srcId="{3AFD28DD-2600-4FA3-AD58-B6CD58DC322C}" destId="{6F2EE7EA-E712-4819-999B-B086508B3F85}" srcOrd="2" destOrd="0" presId="urn:microsoft.com/office/officeart/2018/2/layout/IconCircleList"/>
    <dgm:cxn modelId="{8E9329F7-4065-4A8E-9A1F-010AB1ECCE02}" type="presParOf" srcId="{3AFD28DD-2600-4FA3-AD58-B6CD58DC322C}" destId="{B16CA132-95E6-4640-8275-AF8A80D729B7}" srcOrd="3" destOrd="0" presId="urn:microsoft.com/office/officeart/2018/2/layout/IconCircleList"/>
    <dgm:cxn modelId="{5EF00402-CB88-4547-89FB-FC71D715D9D4}" type="presParOf" srcId="{6D44F004-E4FD-4F65-AAE6-29B2D26AE1F9}" destId="{BCE3E7CA-0BD9-4820-8869-FABFA3BDC92E}" srcOrd="1" destOrd="0" presId="urn:microsoft.com/office/officeart/2018/2/layout/IconCircleList"/>
    <dgm:cxn modelId="{EE15D970-7304-480F-B0E4-9AA9AD07D9EC}" type="presParOf" srcId="{6D44F004-E4FD-4F65-AAE6-29B2D26AE1F9}" destId="{D7A954C7-62C0-4334-9D1E-683E0642EC1C}" srcOrd="2" destOrd="0" presId="urn:microsoft.com/office/officeart/2018/2/layout/IconCircleList"/>
    <dgm:cxn modelId="{7C27204F-22D0-4CC7-B3B9-99FA075200D1}" type="presParOf" srcId="{D7A954C7-62C0-4334-9D1E-683E0642EC1C}" destId="{64CA8FAC-A5A6-412E-B927-2D4788F7B939}" srcOrd="0" destOrd="0" presId="urn:microsoft.com/office/officeart/2018/2/layout/IconCircleList"/>
    <dgm:cxn modelId="{DF56A3E6-C718-4ED1-A4D5-757FFAAA7DC4}" type="presParOf" srcId="{D7A954C7-62C0-4334-9D1E-683E0642EC1C}" destId="{58C66F80-AF3A-456F-80A6-9DD146EC3DFB}" srcOrd="1" destOrd="0" presId="urn:microsoft.com/office/officeart/2018/2/layout/IconCircleList"/>
    <dgm:cxn modelId="{2AF16228-761B-49FD-9633-69E655A8ACD3}" type="presParOf" srcId="{D7A954C7-62C0-4334-9D1E-683E0642EC1C}" destId="{5CB3058B-BAB5-443B-9FF1-3A62CD2900A1}" srcOrd="2" destOrd="0" presId="urn:microsoft.com/office/officeart/2018/2/layout/IconCircleList"/>
    <dgm:cxn modelId="{EA6F6B1F-BF19-49F9-8B3A-6075D66E6767}" type="presParOf" srcId="{D7A954C7-62C0-4334-9D1E-683E0642EC1C}" destId="{90F636F6-5254-44F8-AD6A-D6672BA4E186}" srcOrd="3" destOrd="0" presId="urn:microsoft.com/office/officeart/2018/2/layout/IconCircleList"/>
    <dgm:cxn modelId="{B0561ACF-8EFB-4305-BDB8-D2AF1129570A}" type="presParOf" srcId="{6D44F004-E4FD-4F65-AAE6-29B2D26AE1F9}" destId="{B4A4F8FB-74ED-4228-BA32-09C130B7278A}" srcOrd="3" destOrd="0" presId="urn:microsoft.com/office/officeart/2018/2/layout/IconCircleList"/>
    <dgm:cxn modelId="{74914329-2272-4448-B832-34C574520D91}" type="presParOf" srcId="{6D44F004-E4FD-4F65-AAE6-29B2D26AE1F9}" destId="{E9475F4E-3522-4CAD-BF0A-C9F00C533B6A}" srcOrd="4" destOrd="0" presId="urn:microsoft.com/office/officeart/2018/2/layout/IconCircleList"/>
    <dgm:cxn modelId="{0E5E63CF-A85B-4DDA-ADA4-0E67DA199414}" type="presParOf" srcId="{E9475F4E-3522-4CAD-BF0A-C9F00C533B6A}" destId="{178C6F03-06F0-4BAC-BCBA-7DEDC1934871}" srcOrd="0" destOrd="0" presId="urn:microsoft.com/office/officeart/2018/2/layout/IconCircleList"/>
    <dgm:cxn modelId="{EB052161-86AF-42A9-9BBA-5772980356D2}" type="presParOf" srcId="{E9475F4E-3522-4CAD-BF0A-C9F00C533B6A}" destId="{A4155C8C-35F6-4230-B9C0-CD35DC98A82E}" srcOrd="1" destOrd="0" presId="urn:microsoft.com/office/officeart/2018/2/layout/IconCircleList"/>
    <dgm:cxn modelId="{3042367F-2258-4A9E-83A5-447879395C61}" type="presParOf" srcId="{E9475F4E-3522-4CAD-BF0A-C9F00C533B6A}" destId="{D4E18C5C-3AA3-46BB-90A5-260D961A77A7}" srcOrd="2" destOrd="0" presId="urn:microsoft.com/office/officeart/2018/2/layout/IconCircleList"/>
    <dgm:cxn modelId="{AC6E507F-22E0-4F08-A047-5F8423A4CA95}" type="presParOf" srcId="{E9475F4E-3522-4CAD-BF0A-C9F00C533B6A}" destId="{ED40E407-C947-4A36-BBB7-B453BA81F771}"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FAC2806-6944-4388-AD4F-E2529692B9F1}" type="doc">
      <dgm:prSet loTypeId="urn:microsoft.com/office/officeart/2018/2/layout/IconLabelList" loCatId="icon" qsTypeId="urn:microsoft.com/office/officeart/2005/8/quickstyle/simple1" qsCatId="simple" csTypeId="urn:microsoft.com/office/officeart/2005/8/colors/accent4_2" csCatId="accent4" phldr="1"/>
      <dgm:spPr/>
      <dgm:t>
        <a:bodyPr/>
        <a:lstStyle/>
        <a:p>
          <a:endParaRPr lang="en-US"/>
        </a:p>
      </dgm:t>
    </dgm:pt>
    <dgm:pt modelId="{27B9DD08-6351-408B-814F-5E3AD509B33B}">
      <dgm:prSet custT="1"/>
      <dgm:spPr/>
      <dgm:t>
        <a:bodyPr/>
        <a:lstStyle/>
        <a:p>
          <a:pPr>
            <a:lnSpc>
              <a:spcPct val="100000"/>
            </a:lnSpc>
          </a:pPr>
          <a:r>
            <a:rPr lang="es-ES" sz="1400" dirty="0"/>
            <a:t>El modelo </a:t>
          </a:r>
          <a:r>
            <a:rPr lang="es-ES" sz="1400" b="1" dirty="0"/>
            <a:t>ARIMA</a:t>
          </a:r>
          <a:r>
            <a:rPr lang="es-ES" sz="1400" dirty="0"/>
            <a:t> (</a:t>
          </a:r>
          <a:r>
            <a:rPr lang="es-ES" sz="1400" dirty="0" err="1"/>
            <a:t>Autoregressive</a:t>
          </a:r>
          <a:r>
            <a:rPr lang="es-ES" sz="1400" dirty="0"/>
            <a:t> </a:t>
          </a:r>
          <a:r>
            <a:rPr lang="es-ES" sz="1400" dirty="0" err="1"/>
            <a:t>Integrated</a:t>
          </a:r>
          <a:r>
            <a:rPr lang="es-ES" sz="1400" dirty="0"/>
            <a:t> </a:t>
          </a:r>
          <a:r>
            <a:rPr lang="es-ES" sz="1400" dirty="0" err="1"/>
            <a:t>Moving</a:t>
          </a:r>
          <a:r>
            <a:rPr lang="es-ES" sz="1400" dirty="0"/>
            <a:t> </a:t>
          </a:r>
          <a:r>
            <a:rPr lang="es-ES" sz="1400" dirty="0" err="1"/>
            <a:t>Average</a:t>
          </a:r>
          <a:r>
            <a:rPr lang="es-ES" sz="1400" dirty="0"/>
            <a:t>) es un tipo de modelo estocástico utilizado para analizar y predecir series de tiempo. </a:t>
          </a:r>
          <a:endParaRPr lang="en-US" sz="1400" dirty="0"/>
        </a:p>
      </dgm:t>
    </dgm:pt>
    <dgm:pt modelId="{CA71B5E6-14A0-4C10-A1AC-8D12BB61B636}" type="parTrans" cxnId="{D0679A86-434E-42DC-AD4E-01B4067CF4C9}">
      <dgm:prSet/>
      <dgm:spPr/>
      <dgm:t>
        <a:bodyPr/>
        <a:lstStyle/>
        <a:p>
          <a:endParaRPr lang="en-US" sz="2400"/>
        </a:p>
      </dgm:t>
    </dgm:pt>
    <dgm:pt modelId="{C4EF9CDE-0722-48D2-B966-B701B6D64847}" type="sibTrans" cxnId="{D0679A86-434E-42DC-AD4E-01B4067CF4C9}">
      <dgm:prSet/>
      <dgm:spPr/>
      <dgm:t>
        <a:bodyPr/>
        <a:lstStyle/>
        <a:p>
          <a:endParaRPr lang="en-US" sz="2400"/>
        </a:p>
      </dgm:t>
    </dgm:pt>
    <dgm:pt modelId="{D200199D-88B4-4E57-8EFA-42D8A249AEAA}">
      <dgm:prSet custT="1"/>
      <dgm:spPr/>
      <dgm:t>
        <a:bodyPr/>
        <a:lstStyle/>
        <a:p>
          <a:pPr>
            <a:lnSpc>
              <a:spcPct val="100000"/>
            </a:lnSpc>
          </a:pPr>
          <a:r>
            <a:rPr lang="es-ES" sz="1400" dirty="0"/>
            <a:t>Los modelos ARIMA son ampliamente utilizados en el análisis y pronóstico de series de tiempo en una variedad de campos, como economía, finanzas, meteorología, entre otros. </a:t>
          </a:r>
          <a:endParaRPr lang="en-US" sz="1400" dirty="0"/>
        </a:p>
      </dgm:t>
    </dgm:pt>
    <dgm:pt modelId="{42E335A6-D547-41B9-9681-F3E5F1349479}" type="parTrans" cxnId="{EC4DDBFB-6F77-495F-80F9-D308B4E31A28}">
      <dgm:prSet/>
      <dgm:spPr/>
      <dgm:t>
        <a:bodyPr/>
        <a:lstStyle/>
        <a:p>
          <a:endParaRPr lang="en-US" sz="2400"/>
        </a:p>
      </dgm:t>
    </dgm:pt>
    <dgm:pt modelId="{959CA83F-8253-483D-ADC4-88DF4D03F6D2}" type="sibTrans" cxnId="{EC4DDBFB-6F77-495F-80F9-D308B4E31A28}">
      <dgm:prSet/>
      <dgm:spPr/>
      <dgm:t>
        <a:bodyPr/>
        <a:lstStyle/>
        <a:p>
          <a:endParaRPr lang="en-US" sz="2400"/>
        </a:p>
      </dgm:t>
    </dgm:pt>
    <dgm:pt modelId="{2FFB1D37-02DE-49B6-987E-53B0EE177308}">
      <dgm:prSet custT="1"/>
      <dgm:spPr/>
      <dgm:t>
        <a:bodyPr/>
        <a:lstStyle/>
        <a:p>
          <a:pPr>
            <a:lnSpc>
              <a:spcPct val="100000"/>
            </a:lnSpc>
          </a:pPr>
          <a:r>
            <a:rPr lang="es-ES" sz="1400"/>
            <a:t>Son especialmente útiles cuando los datos exhiben tendencias y/o estacionalidad, ya que el componente de integración puede ayudar a controlar estas características. </a:t>
          </a:r>
          <a:endParaRPr lang="en-US" sz="1400"/>
        </a:p>
      </dgm:t>
    </dgm:pt>
    <dgm:pt modelId="{104FD3FE-7ED8-4C34-BE9E-CD668D8E38C5}" type="parTrans" cxnId="{1D3859B5-55BE-494B-99B4-83E4D15E2AC3}">
      <dgm:prSet/>
      <dgm:spPr/>
      <dgm:t>
        <a:bodyPr/>
        <a:lstStyle/>
        <a:p>
          <a:endParaRPr lang="en-US" sz="2400"/>
        </a:p>
      </dgm:t>
    </dgm:pt>
    <dgm:pt modelId="{5FB8CBF0-FDC9-4A66-BE6F-75C35E2557C3}" type="sibTrans" cxnId="{1D3859B5-55BE-494B-99B4-83E4D15E2AC3}">
      <dgm:prSet/>
      <dgm:spPr/>
      <dgm:t>
        <a:bodyPr/>
        <a:lstStyle/>
        <a:p>
          <a:endParaRPr lang="en-US" sz="2400"/>
        </a:p>
      </dgm:t>
    </dgm:pt>
    <dgm:pt modelId="{ABFDCAC0-DB54-45A4-85B3-B2D5F93D93B1}" type="pres">
      <dgm:prSet presAssocID="{CFAC2806-6944-4388-AD4F-E2529692B9F1}" presName="root" presStyleCnt="0">
        <dgm:presLayoutVars>
          <dgm:dir/>
          <dgm:resizeHandles val="exact"/>
        </dgm:presLayoutVars>
      </dgm:prSet>
      <dgm:spPr/>
    </dgm:pt>
    <dgm:pt modelId="{E5AE8CF5-F268-4A38-BB38-3DF3A3BCAC12}" type="pres">
      <dgm:prSet presAssocID="{27B9DD08-6351-408B-814F-5E3AD509B33B}" presName="compNode" presStyleCnt="0"/>
      <dgm:spPr/>
    </dgm:pt>
    <dgm:pt modelId="{FAF5E185-D63E-44CB-A741-1199A8785907}" type="pres">
      <dgm:prSet presAssocID="{27B9DD08-6351-408B-814F-5E3AD509B3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0A480C25-BF80-4515-8693-A0647748515B}" type="pres">
      <dgm:prSet presAssocID="{27B9DD08-6351-408B-814F-5E3AD509B33B}" presName="spaceRect" presStyleCnt="0"/>
      <dgm:spPr/>
    </dgm:pt>
    <dgm:pt modelId="{B5F5E906-C988-416A-9F9A-9E58AB1D442C}" type="pres">
      <dgm:prSet presAssocID="{27B9DD08-6351-408B-814F-5E3AD509B33B}" presName="textRect" presStyleLbl="revTx" presStyleIdx="0" presStyleCnt="3">
        <dgm:presLayoutVars>
          <dgm:chMax val="1"/>
          <dgm:chPref val="1"/>
        </dgm:presLayoutVars>
      </dgm:prSet>
      <dgm:spPr/>
    </dgm:pt>
    <dgm:pt modelId="{72DFEC6B-552F-4FD1-A638-ABCBD06BF27D}" type="pres">
      <dgm:prSet presAssocID="{C4EF9CDE-0722-48D2-B966-B701B6D64847}" presName="sibTrans" presStyleCnt="0"/>
      <dgm:spPr/>
    </dgm:pt>
    <dgm:pt modelId="{7CEF5922-E977-4DDC-8C27-1169D68BFA81}" type="pres">
      <dgm:prSet presAssocID="{D200199D-88B4-4E57-8EFA-42D8A249AEAA}" presName="compNode" presStyleCnt="0"/>
      <dgm:spPr/>
    </dgm:pt>
    <dgm:pt modelId="{639C5EF1-790E-49D6-8857-EE0624AC668D}" type="pres">
      <dgm:prSet presAssocID="{D200199D-88B4-4E57-8EFA-42D8A249AE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57F4D9A0-077F-4A36-873E-72F09A07AB8D}" type="pres">
      <dgm:prSet presAssocID="{D200199D-88B4-4E57-8EFA-42D8A249AEAA}" presName="spaceRect" presStyleCnt="0"/>
      <dgm:spPr/>
    </dgm:pt>
    <dgm:pt modelId="{5902EF6D-F476-4316-921A-A70AF9F44228}" type="pres">
      <dgm:prSet presAssocID="{D200199D-88B4-4E57-8EFA-42D8A249AEAA}" presName="textRect" presStyleLbl="revTx" presStyleIdx="1" presStyleCnt="3">
        <dgm:presLayoutVars>
          <dgm:chMax val="1"/>
          <dgm:chPref val="1"/>
        </dgm:presLayoutVars>
      </dgm:prSet>
      <dgm:spPr/>
    </dgm:pt>
    <dgm:pt modelId="{8344331B-9ACE-492D-9A60-21D71BC953F1}" type="pres">
      <dgm:prSet presAssocID="{959CA83F-8253-483D-ADC4-88DF4D03F6D2}" presName="sibTrans" presStyleCnt="0"/>
      <dgm:spPr/>
    </dgm:pt>
    <dgm:pt modelId="{92AC2577-E587-4CB4-9B65-99AA7372D8E8}" type="pres">
      <dgm:prSet presAssocID="{2FFB1D37-02DE-49B6-987E-53B0EE177308}" presName="compNode" presStyleCnt="0"/>
      <dgm:spPr/>
    </dgm:pt>
    <dgm:pt modelId="{634DCBB3-C0BF-4363-922F-CA6BEDA5476B}" type="pres">
      <dgm:prSet presAssocID="{2FFB1D37-02DE-49B6-987E-53B0EE1773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4A4435-024B-4959-9801-B6D0F8574D4B}" type="pres">
      <dgm:prSet presAssocID="{2FFB1D37-02DE-49B6-987E-53B0EE177308}" presName="spaceRect" presStyleCnt="0"/>
      <dgm:spPr/>
    </dgm:pt>
    <dgm:pt modelId="{F065BA09-119E-4A5E-89E2-23E7652A3844}" type="pres">
      <dgm:prSet presAssocID="{2FFB1D37-02DE-49B6-987E-53B0EE177308}" presName="textRect" presStyleLbl="revTx" presStyleIdx="2" presStyleCnt="3">
        <dgm:presLayoutVars>
          <dgm:chMax val="1"/>
          <dgm:chPref val="1"/>
        </dgm:presLayoutVars>
      </dgm:prSet>
      <dgm:spPr/>
    </dgm:pt>
  </dgm:ptLst>
  <dgm:cxnLst>
    <dgm:cxn modelId="{7B8FE708-788F-4541-BB7B-FACB65003C0F}" type="presOf" srcId="{CFAC2806-6944-4388-AD4F-E2529692B9F1}" destId="{ABFDCAC0-DB54-45A4-85B3-B2D5F93D93B1}" srcOrd="0" destOrd="0" presId="urn:microsoft.com/office/officeart/2018/2/layout/IconLabelList"/>
    <dgm:cxn modelId="{D0679A86-434E-42DC-AD4E-01B4067CF4C9}" srcId="{CFAC2806-6944-4388-AD4F-E2529692B9F1}" destId="{27B9DD08-6351-408B-814F-5E3AD509B33B}" srcOrd="0" destOrd="0" parTransId="{CA71B5E6-14A0-4C10-A1AC-8D12BB61B636}" sibTransId="{C4EF9CDE-0722-48D2-B966-B701B6D64847}"/>
    <dgm:cxn modelId="{1D3859B5-55BE-494B-99B4-83E4D15E2AC3}" srcId="{CFAC2806-6944-4388-AD4F-E2529692B9F1}" destId="{2FFB1D37-02DE-49B6-987E-53B0EE177308}" srcOrd="2" destOrd="0" parTransId="{104FD3FE-7ED8-4C34-BE9E-CD668D8E38C5}" sibTransId="{5FB8CBF0-FDC9-4A66-BE6F-75C35E2557C3}"/>
    <dgm:cxn modelId="{717A68BA-C953-4C8D-A1C8-A0C2E77BE20B}" type="presOf" srcId="{2FFB1D37-02DE-49B6-987E-53B0EE177308}" destId="{F065BA09-119E-4A5E-89E2-23E7652A3844}" srcOrd="0" destOrd="0" presId="urn:microsoft.com/office/officeart/2018/2/layout/IconLabelList"/>
    <dgm:cxn modelId="{36D6FAE9-4084-40AB-A5C2-57381134089F}" type="presOf" srcId="{D200199D-88B4-4E57-8EFA-42D8A249AEAA}" destId="{5902EF6D-F476-4316-921A-A70AF9F44228}" srcOrd="0" destOrd="0" presId="urn:microsoft.com/office/officeart/2018/2/layout/IconLabelList"/>
    <dgm:cxn modelId="{AB7D58F6-8167-4300-A7F5-AFBF79FEE22E}" type="presOf" srcId="{27B9DD08-6351-408B-814F-5E3AD509B33B}" destId="{B5F5E906-C988-416A-9F9A-9E58AB1D442C}" srcOrd="0" destOrd="0" presId="urn:microsoft.com/office/officeart/2018/2/layout/IconLabelList"/>
    <dgm:cxn modelId="{EC4DDBFB-6F77-495F-80F9-D308B4E31A28}" srcId="{CFAC2806-6944-4388-AD4F-E2529692B9F1}" destId="{D200199D-88B4-4E57-8EFA-42D8A249AEAA}" srcOrd="1" destOrd="0" parTransId="{42E335A6-D547-41B9-9681-F3E5F1349479}" sibTransId="{959CA83F-8253-483D-ADC4-88DF4D03F6D2}"/>
    <dgm:cxn modelId="{8C751276-042D-4307-AF2A-AC8B34507CD7}" type="presParOf" srcId="{ABFDCAC0-DB54-45A4-85B3-B2D5F93D93B1}" destId="{E5AE8CF5-F268-4A38-BB38-3DF3A3BCAC12}" srcOrd="0" destOrd="0" presId="urn:microsoft.com/office/officeart/2018/2/layout/IconLabelList"/>
    <dgm:cxn modelId="{814780FA-1A38-428A-8A0F-D143B59F4103}" type="presParOf" srcId="{E5AE8CF5-F268-4A38-BB38-3DF3A3BCAC12}" destId="{FAF5E185-D63E-44CB-A741-1199A8785907}" srcOrd="0" destOrd="0" presId="urn:microsoft.com/office/officeart/2018/2/layout/IconLabelList"/>
    <dgm:cxn modelId="{6F6EC077-441E-4E7A-80C3-64219965FC8D}" type="presParOf" srcId="{E5AE8CF5-F268-4A38-BB38-3DF3A3BCAC12}" destId="{0A480C25-BF80-4515-8693-A0647748515B}" srcOrd="1" destOrd="0" presId="urn:microsoft.com/office/officeart/2018/2/layout/IconLabelList"/>
    <dgm:cxn modelId="{E63C0C90-EDDF-429C-ABCA-294993DD72D2}" type="presParOf" srcId="{E5AE8CF5-F268-4A38-BB38-3DF3A3BCAC12}" destId="{B5F5E906-C988-416A-9F9A-9E58AB1D442C}" srcOrd="2" destOrd="0" presId="urn:microsoft.com/office/officeart/2018/2/layout/IconLabelList"/>
    <dgm:cxn modelId="{67B59361-6599-4EDA-8C6D-6FD16E994AA3}" type="presParOf" srcId="{ABFDCAC0-DB54-45A4-85B3-B2D5F93D93B1}" destId="{72DFEC6B-552F-4FD1-A638-ABCBD06BF27D}" srcOrd="1" destOrd="0" presId="urn:microsoft.com/office/officeart/2018/2/layout/IconLabelList"/>
    <dgm:cxn modelId="{CF654E88-7B65-42CF-B923-BFFCA279AE44}" type="presParOf" srcId="{ABFDCAC0-DB54-45A4-85B3-B2D5F93D93B1}" destId="{7CEF5922-E977-4DDC-8C27-1169D68BFA81}" srcOrd="2" destOrd="0" presId="urn:microsoft.com/office/officeart/2018/2/layout/IconLabelList"/>
    <dgm:cxn modelId="{6BF2D1CB-092A-40C8-AAAF-95B5F0EDE521}" type="presParOf" srcId="{7CEF5922-E977-4DDC-8C27-1169D68BFA81}" destId="{639C5EF1-790E-49D6-8857-EE0624AC668D}" srcOrd="0" destOrd="0" presId="urn:microsoft.com/office/officeart/2018/2/layout/IconLabelList"/>
    <dgm:cxn modelId="{CB0CC889-FC44-4FB4-ADE5-DC7A8CFEFE0D}" type="presParOf" srcId="{7CEF5922-E977-4DDC-8C27-1169D68BFA81}" destId="{57F4D9A0-077F-4A36-873E-72F09A07AB8D}" srcOrd="1" destOrd="0" presId="urn:microsoft.com/office/officeart/2018/2/layout/IconLabelList"/>
    <dgm:cxn modelId="{0DF6C5F5-1CF3-466C-BA85-31CCC58892F8}" type="presParOf" srcId="{7CEF5922-E977-4DDC-8C27-1169D68BFA81}" destId="{5902EF6D-F476-4316-921A-A70AF9F44228}" srcOrd="2" destOrd="0" presId="urn:microsoft.com/office/officeart/2018/2/layout/IconLabelList"/>
    <dgm:cxn modelId="{76BF1D3A-92DC-43DE-A34C-87A4A7357B82}" type="presParOf" srcId="{ABFDCAC0-DB54-45A4-85B3-B2D5F93D93B1}" destId="{8344331B-9ACE-492D-9A60-21D71BC953F1}" srcOrd="3" destOrd="0" presId="urn:microsoft.com/office/officeart/2018/2/layout/IconLabelList"/>
    <dgm:cxn modelId="{F8860363-EAC1-4917-9519-8CD921B6767D}" type="presParOf" srcId="{ABFDCAC0-DB54-45A4-85B3-B2D5F93D93B1}" destId="{92AC2577-E587-4CB4-9B65-99AA7372D8E8}" srcOrd="4" destOrd="0" presId="urn:microsoft.com/office/officeart/2018/2/layout/IconLabelList"/>
    <dgm:cxn modelId="{61B85A86-9761-43E8-9FA0-EE74A28BBA3D}" type="presParOf" srcId="{92AC2577-E587-4CB4-9B65-99AA7372D8E8}" destId="{634DCBB3-C0BF-4363-922F-CA6BEDA5476B}" srcOrd="0" destOrd="0" presId="urn:microsoft.com/office/officeart/2018/2/layout/IconLabelList"/>
    <dgm:cxn modelId="{AFC6A530-F17C-4E92-80BD-DEBD122A9069}" type="presParOf" srcId="{92AC2577-E587-4CB4-9B65-99AA7372D8E8}" destId="{F24A4435-024B-4959-9801-B6D0F8574D4B}" srcOrd="1" destOrd="0" presId="urn:microsoft.com/office/officeart/2018/2/layout/IconLabelList"/>
    <dgm:cxn modelId="{6F495A1D-DBEB-43BC-9CD6-DA4F54709589}" type="presParOf" srcId="{92AC2577-E587-4CB4-9B65-99AA7372D8E8}" destId="{F065BA09-119E-4A5E-89E2-23E7652A384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57CE105-FF98-41EB-BB09-E8329264236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EA7550C-1F51-4FD0-81D8-8C0085815FD7}">
      <dgm:prSet/>
      <dgm:spPr/>
      <dgm:t>
        <a:bodyPr/>
        <a:lstStyle/>
        <a:p>
          <a:r>
            <a:rPr lang="es-ES" b="1" dirty="0"/>
            <a:t>Componente </a:t>
          </a:r>
          <a:r>
            <a:rPr lang="es-ES" b="1" dirty="0" err="1"/>
            <a:t>Autoregresivo</a:t>
          </a:r>
          <a:r>
            <a:rPr lang="es-ES" b="1" dirty="0"/>
            <a:t> (AR): </a:t>
          </a:r>
          <a:r>
            <a:rPr lang="es-ES" dirty="0"/>
            <a:t>Este componente captura la relación lineal entre una observación en un momento dado y sus valores anteriores. Indica cómo la serie de tiempo depende de sus propios valores pasados.</a:t>
          </a:r>
          <a:endParaRPr lang="en-US" dirty="0"/>
        </a:p>
      </dgm:t>
    </dgm:pt>
    <dgm:pt modelId="{ABA26C29-C916-474A-A439-6444341AD020}" type="parTrans" cxnId="{6E01ABB0-EE95-4E42-ADA2-4DF14DD8A7E4}">
      <dgm:prSet/>
      <dgm:spPr/>
      <dgm:t>
        <a:bodyPr/>
        <a:lstStyle/>
        <a:p>
          <a:endParaRPr lang="en-US"/>
        </a:p>
      </dgm:t>
    </dgm:pt>
    <dgm:pt modelId="{B66226F3-405E-40C6-93E0-67A65B5E7AFF}" type="sibTrans" cxnId="{6E01ABB0-EE95-4E42-ADA2-4DF14DD8A7E4}">
      <dgm:prSet/>
      <dgm:spPr/>
      <dgm:t>
        <a:bodyPr/>
        <a:lstStyle/>
        <a:p>
          <a:endParaRPr lang="en-US"/>
        </a:p>
      </dgm:t>
    </dgm:pt>
    <dgm:pt modelId="{2E402846-3C61-4D8C-A7CD-73EB5AE578D3}">
      <dgm:prSet/>
      <dgm:spPr/>
      <dgm:t>
        <a:bodyPr/>
        <a:lstStyle/>
        <a:p>
          <a:r>
            <a:rPr lang="es-ES" b="1" dirty="0"/>
            <a:t>Componente de Media Móvil (MA): </a:t>
          </a:r>
          <a:r>
            <a:rPr lang="es-ES" dirty="0"/>
            <a:t>Este componente modela la relación entre una observación y los términos de error o residuos de observaciones pasadas. Indica cómo la serie de tiempo depende de los errores pasados.</a:t>
          </a:r>
          <a:endParaRPr lang="en-US" dirty="0"/>
        </a:p>
      </dgm:t>
    </dgm:pt>
    <dgm:pt modelId="{80773C55-1C43-4269-AFC2-419E284FCC88}" type="parTrans" cxnId="{11E97D80-3D07-4910-B001-F092E47E694F}">
      <dgm:prSet/>
      <dgm:spPr/>
      <dgm:t>
        <a:bodyPr/>
        <a:lstStyle/>
        <a:p>
          <a:endParaRPr lang="en-US"/>
        </a:p>
      </dgm:t>
    </dgm:pt>
    <dgm:pt modelId="{3CB884ED-D36A-4E10-9738-41EBFA1DFF69}" type="sibTrans" cxnId="{11E97D80-3D07-4910-B001-F092E47E694F}">
      <dgm:prSet/>
      <dgm:spPr/>
      <dgm:t>
        <a:bodyPr/>
        <a:lstStyle/>
        <a:p>
          <a:endParaRPr lang="en-US"/>
        </a:p>
      </dgm:t>
    </dgm:pt>
    <dgm:pt modelId="{C4137400-1781-4BE9-B682-0B5B2C0F1324}">
      <dgm:prSet/>
      <dgm:spPr/>
      <dgm:t>
        <a:bodyPr/>
        <a:lstStyle/>
        <a:p>
          <a:r>
            <a:rPr lang="es-ES" b="1" dirty="0"/>
            <a:t>Componente de Integración (I): </a:t>
          </a:r>
          <a:r>
            <a:rPr lang="es-ES" dirty="0"/>
            <a:t>Este componente se refiere al número de veces que es necesario diferenciar la serie de tiempo para hacerla estacionaria, es decir, para eliminar la tendencia y la variabilidad no constante. La integración se utiliza para hacer que la serie de tiempo sea estacionaria antes de aplicar los componentes ARMA.</a:t>
          </a:r>
          <a:endParaRPr lang="en-US" dirty="0"/>
        </a:p>
      </dgm:t>
    </dgm:pt>
    <dgm:pt modelId="{73352ECD-8911-4031-A241-A9A375E518BD}" type="parTrans" cxnId="{CC11C69E-A057-4DEF-A657-54AC2D93B1C8}">
      <dgm:prSet/>
      <dgm:spPr/>
      <dgm:t>
        <a:bodyPr/>
        <a:lstStyle/>
        <a:p>
          <a:endParaRPr lang="en-US"/>
        </a:p>
      </dgm:t>
    </dgm:pt>
    <dgm:pt modelId="{936E9B4E-CA02-41CE-985B-284214E77F10}" type="sibTrans" cxnId="{CC11C69E-A057-4DEF-A657-54AC2D93B1C8}">
      <dgm:prSet/>
      <dgm:spPr/>
      <dgm:t>
        <a:bodyPr/>
        <a:lstStyle/>
        <a:p>
          <a:endParaRPr lang="en-US"/>
        </a:p>
      </dgm:t>
    </dgm:pt>
    <dgm:pt modelId="{FB2CF6CE-1181-48CE-BD15-41A029A2AC8F}" type="pres">
      <dgm:prSet presAssocID="{757CE105-FF98-41EB-BB09-E83292642366}" presName="root" presStyleCnt="0">
        <dgm:presLayoutVars>
          <dgm:dir/>
          <dgm:resizeHandles val="exact"/>
        </dgm:presLayoutVars>
      </dgm:prSet>
      <dgm:spPr/>
    </dgm:pt>
    <dgm:pt modelId="{20D58FB5-E99C-405C-8D6B-EDB5C04B24E4}" type="pres">
      <dgm:prSet presAssocID="{6EA7550C-1F51-4FD0-81D8-8C0085815FD7}" presName="compNode" presStyleCnt="0"/>
      <dgm:spPr/>
    </dgm:pt>
    <dgm:pt modelId="{665ED076-E1CB-4938-A5B7-16B1796133B0}" type="pres">
      <dgm:prSet presAssocID="{6EA7550C-1F51-4FD0-81D8-8C0085815FD7}" presName="bgRect" presStyleLbl="bgShp" presStyleIdx="0" presStyleCnt="3" custLinFactNeighborX="-1549" custLinFactNeighborY="-9116"/>
      <dgm:spPr/>
    </dgm:pt>
    <dgm:pt modelId="{6749FB17-2CA0-4E0B-A8D2-0569D624C678}" type="pres">
      <dgm:prSet presAssocID="{6EA7550C-1F51-4FD0-81D8-8C0085815F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sconectado"/>
        </a:ext>
      </dgm:extLst>
    </dgm:pt>
    <dgm:pt modelId="{12ED312B-9363-41E0-9375-0C2E7DB3E32B}" type="pres">
      <dgm:prSet presAssocID="{6EA7550C-1F51-4FD0-81D8-8C0085815FD7}" presName="spaceRect" presStyleCnt="0"/>
      <dgm:spPr/>
    </dgm:pt>
    <dgm:pt modelId="{A0BCB870-1FF2-4550-92A9-A4D6A65D8775}" type="pres">
      <dgm:prSet presAssocID="{6EA7550C-1F51-4FD0-81D8-8C0085815FD7}" presName="parTx" presStyleLbl="revTx" presStyleIdx="0" presStyleCnt="3">
        <dgm:presLayoutVars>
          <dgm:chMax val="0"/>
          <dgm:chPref val="0"/>
        </dgm:presLayoutVars>
      </dgm:prSet>
      <dgm:spPr/>
    </dgm:pt>
    <dgm:pt modelId="{34DF3E26-4A30-4C46-B892-CD8CD45955E2}" type="pres">
      <dgm:prSet presAssocID="{B66226F3-405E-40C6-93E0-67A65B5E7AFF}" presName="sibTrans" presStyleCnt="0"/>
      <dgm:spPr/>
    </dgm:pt>
    <dgm:pt modelId="{26821188-8DE0-45E0-BC0A-7762503685B8}" type="pres">
      <dgm:prSet presAssocID="{2E402846-3C61-4D8C-A7CD-73EB5AE578D3}" presName="compNode" presStyleCnt="0"/>
      <dgm:spPr/>
    </dgm:pt>
    <dgm:pt modelId="{2EA2656B-F98F-40DD-85BF-CB031B1276E3}" type="pres">
      <dgm:prSet presAssocID="{2E402846-3C61-4D8C-A7CD-73EB5AE578D3}" presName="bgRect" presStyleLbl="bgShp" presStyleIdx="1" presStyleCnt="3"/>
      <dgm:spPr/>
    </dgm:pt>
    <dgm:pt modelId="{3DB89326-461E-41F8-9623-622D43DE5594}" type="pres">
      <dgm:prSet presAssocID="{2E402846-3C61-4D8C-A7CD-73EB5AE578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ítulos"/>
        </a:ext>
      </dgm:extLst>
    </dgm:pt>
    <dgm:pt modelId="{FA3660EA-BEF0-45B9-B5D3-049629ED84A0}" type="pres">
      <dgm:prSet presAssocID="{2E402846-3C61-4D8C-A7CD-73EB5AE578D3}" presName="spaceRect" presStyleCnt="0"/>
      <dgm:spPr/>
    </dgm:pt>
    <dgm:pt modelId="{2E0666DE-8F63-48E4-87D1-E779B7F83ADB}" type="pres">
      <dgm:prSet presAssocID="{2E402846-3C61-4D8C-A7CD-73EB5AE578D3}" presName="parTx" presStyleLbl="revTx" presStyleIdx="1" presStyleCnt="3">
        <dgm:presLayoutVars>
          <dgm:chMax val="0"/>
          <dgm:chPref val="0"/>
        </dgm:presLayoutVars>
      </dgm:prSet>
      <dgm:spPr/>
    </dgm:pt>
    <dgm:pt modelId="{5C3E4619-64BE-4769-9507-A819C56E49BB}" type="pres">
      <dgm:prSet presAssocID="{3CB884ED-D36A-4E10-9738-41EBFA1DFF69}" presName="sibTrans" presStyleCnt="0"/>
      <dgm:spPr/>
    </dgm:pt>
    <dgm:pt modelId="{F9EFCADF-C861-4958-8631-4989ABDEF29E}" type="pres">
      <dgm:prSet presAssocID="{C4137400-1781-4BE9-B682-0B5B2C0F1324}" presName="compNode" presStyleCnt="0"/>
      <dgm:spPr/>
    </dgm:pt>
    <dgm:pt modelId="{6FE26544-8A4D-4BDB-9FA7-648350B3628C}" type="pres">
      <dgm:prSet presAssocID="{C4137400-1781-4BE9-B682-0B5B2C0F1324}" presName="bgRect" presStyleLbl="bgShp" presStyleIdx="2" presStyleCnt="3"/>
      <dgm:spPr/>
    </dgm:pt>
    <dgm:pt modelId="{D4A20A5E-B8CE-416D-9BE6-AC2F18686043}" type="pres">
      <dgm:prSet presAssocID="{C4137400-1781-4BE9-B682-0B5B2C0F13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encia"/>
        </a:ext>
      </dgm:extLst>
    </dgm:pt>
    <dgm:pt modelId="{C8098A2F-1807-494D-B294-3F43FDCE6CA3}" type="pres">
      <dgm:prSet presAssocID="{C4137400-1781-4BE9-B682-0B5B2C0F1324}" presName="spaceRect" presStyleCnt="0"/>
      <dgm:spPr/>
    </dgm:pt>
    <dgm:pt modelId="{34DBC5ED-0CA5-4B2A-8FE6-B5E1DE18BAC1}" type="pres">
      <dgm:prSet presAssocID="{C4137400-1781-4BE9-B682-0B5B2C0F1324}" presName="parTx" presStyleLbl="revTx" presStyleIdx="2" presStyleCnt="3">
        <dgm:presLayoutVars>
          <dgm:chMax val="0"/>
          <dgm:chPref val="0"/>
        </dgm:presLayoutVars>
      </dgm:prSet>
      <dgm:spPr/>
    </dgm:pt>
  </dgm:ptLst>
  <dgm:cxnLst>
    <dgm:cxn modelId="{AEF85513-9638-4ED9-8EC4-B810BC97431B}" type="presOf" srcId="{2E402846-3C61-4D8C-A7CD-73EB5AE578D3}" destId="{2E0666DE-8F63-48E4-87D1-E779B7F83ADB}" srcOrd="0" destOrd="0" presId="urn:microsoft.com/office/officeart/2018/2/layout/IconVerticalSolidList"/>
    <dgm:cxn modelId="{2B405F4C-A90B-4CA0-B46A-1F4C21A0789C}" type="presOf" srcId="{6EA7550C-1F51-4FD0-81D8-8C0085815FD7}" destId="{A0BCB870-1FF2-4550-92A9-A4D6A65D8775}" srcOrd="0" destOrd="0" presId="urn:microsoft.com/office/officeart/2018/2/layout/IconVerticalSolidList"/>
    <dgm:cxn modelId="{11E97D80-3D07-4910-B001-F092E47E694F}" srcId="{757CE105-FF98-41EB-BB09-E83292642366}" destId="{2E402846-3C61-4D8C-A7CD-73EB5AE578D3}" srcOrd="1" destOrd="0" parTransId="{80773C55-1C43-4269-AFC2-419E284FCC88}" sibTransId="{3CB884ED-D36A-4E10-9738-41EBFA1DFF69}"/>
    <dgm:cxn modelId="{CC11C69E-A057-4DEF-A657-54AC2D93B1C8}" srcId="{757CE105-FF98-41EB-BB09-E83292642366}" destId="{C4137400-1781-4BE9-B682-0B5B2C0F1324}" srcOrd="2" destOrd="0" parTransId="{73352ECD-8911-4031-A241-A9A375E518BD}" sibTransId="{936E9B4E-CA02-41CE-985B-284214E77F10}"/>
    <dgm:cxn modelId="{4D0910A2-286A-44E7-92B6-059394A29795}" type="presOf" srcId="{757CE105-FF98-41EB-BB09-E83292642366}" destId="{FB2CF6CE-1181-48CE-BD15-41A029A2AC8F}" srcOrd="0" destOrd="0" presId="urn:microsoft.com/office/officeart/2018/2/layout/IconVerticalSolidList"/>
    <dgm:cxn modelId="{D5DF47AB-4861-4D3C-8E2E-E30F9045B914}" type="presOf" srcId="{C4137400-1781-4BE9-B682-0B5B2C0F1324}" destId="{34DBC5ED-0CA5-4B2A-8FE6-B5E1DE18BAC1}" srcOrd="0" destOrd="0" presId="urn:microsoft.com/office/officeart/2018/2/layout/IconVerticalSolidList"/>
    <dgm:cxn modelId="{6E01ABB0-EE95-4E42-ADA2-4DF14DD8A7E4}" srcId="{757CE105-FF98-41EB-BB09-E83292642366}" destId="{6EA7550C-1F51-4FD0-81D8-8C0085815FD7}" srcOrd="0" destOrd="0" parTransId="{ABA26C29-C916-474A-A439-6444341AD020}" sibTransId="{B66226F3-405E-40C6-93E0-67A65B5E7AFF}"/>
    <dgm:cxn modelId="{38C6C360-E11F-491E-939C-21ACC61B832A}" type="presParOf" srcId="{FB2CF6CE-1181-48CE-BD15-41A029A2AC8F}" destId="{20D58FB5-E99C-405C-8D6B-EDB5C04B24E4}" srcOrd="0" destOrd="0" presId="urn:microsoft.com/office/officeart/2018/2/layout/IconVerticalSolidList"/>
    <dgm:cxn modelId="{1C524E6E-CBDC-4230-B947-0656558A35CD}" type="presParOf" srcId="{20D58FB5-E99C-405C-8D6B-EDB5C04B24E4}" destId="{665ED076-E1CB-4938-A5B7-16B1796133B0}" srcOrd="0" destOrd="0" presId="urn:microsoft.com/office/officeart/2018/2/layout/IconVerticalSolidList"/>
    <dgm:cxn modelId="{D3151971-5970-4D14-87C0-D90A1914F968}" type="presParOf" srcId="{20D58FB5-E99C-405C-8D6B-EDB5C04B24E4}" destId="{6749FB17-2CA0-4E0B-A8D2-0569D624C678}" srcOrd="1" destOrd="0" presId="urn:microsoft.com/office/officeart/2018/2/layout/IconVerticalSolidList"/>
    <dgm:cxn modelId="{184EFAA3-6EB7-44F7-956D-746704DC1D3D}" type="presParOf" srcId="{20D58FB5-E99C-405C-8D6B-EDB5C04B24E4}" destId="{12ED312B-9363-41E0-9375-0C2E7DB3E32B}" srcOrd="2" destOrd="0" presId="urn:microsoft.com/office/officeart/2018/2/layout/IconVerticalSolidList"/>
    <dgm:cxn modelId="{DE8A2EE1-3557-4720-A5BC-73C7B1573FD8}" type="presParOf" srcId="{20D58FB5-E99C-405C-8D6B-EDB5C04B24E4}" destId="{A0BCB870-1FF2-4550-92A9-A4D6A65D8775}" srcOrd="3" destOrd="0" presId="urn:microsoft.com/office/officeart/2018/2/layout/IconVerticalSolidList"/>
    <dgm:cxn modelId="{F99290C2-D18C-4EED-8A6B-8E9A12C67F64}" type="presParOf" srcId="{FB2CF6CE-1181-48CE-BD15-41A029A2AC8F}" destId="{34DF3E26-4A30-4C46-B892-CD8CD45955E2}" srcOrd="1" destOrd="0" presId="urn:microsoft.com/office/officeart/2018/2/layout/IconVerticalSolidList"/>
    <dgm:cxn modelId="{E012E464-1176-460E-93CB-770B8EA9D22F}" type="presParOf" srcId="{FB2CF6CE-1181-48CE-BD15-41A029A2AC8F}" destId="{26821188-8DE0-45E0-BC0A-7762503685B8}" srcOrd="2" destOrd="0" presId="urn:microsoft.com/office/officeart/2018/2/layout/IconVerticalSolidList"/>
    <dgm:cxn modelId="{192D2D19-82D1-4D6D-9779-660717FE90EE}" type="presParOf" srcId="{26821188-8DE0-45E0-BC0A-7762503685B8}" destId="{2EA2656B-F98F-40DD-85BF-CB031B1276E3}" srcOrd="0" destOrd="0" presId="urn:microsoft.com/office/officeart/2018/2/layout/IconVerticalSolidList"/>
    <dgm:cxn modelId="{B8F317BC-4591-4D60-A210-4D7CED06321D}" type="presParOf" srcId="{26821188-8DE0-45E0-BC0A-7762503685B8}" destId="{3DB89326-461E-41F8-9623-622D43DE5594}" srcOrd="1" destOrd="0" presId="urn:microsoft.com/office/officeart/2018/2/layout/IconVerticalSolidList"/>
    <dgm:cxn modelId="{883B6CDA-7B6D-46AB-828C-FEDB7EB3A17B}" type="presParOf" srcId="{26821188-8DE0-45E0-BC0A-7762503685B8}" destId="{FA3660EA-BEF0-45B9-B5D3-049629ED84A0}" srcOrd="2" destOrd="0" presId="urn:microsoft.com/office/officeart/2018/2/layout/IconVerticalSolidList"/>
    <dgm:cxn modelId="{4A334A82-C166-4E30-9904-FBDD62448972}" type="presParOf" srcId="{26821188-8DE0-45E0-BC0A-7762503685B8}" destId="{2E0666DE-8F63-48E4-87D1-E779B7F83ADB}" srcOrd="3" destOrd="0" presId="urn:microsoft.com/office/officeart/2018/2/layout/IconVerticalSolidList"/>
    <dgm:cxn modelId="{1F9CAF00-2BCA-4CB5-818B-BE1A6086795F}" type="presParOf" srcId="{FB2CF6CE-1181-48CE-BD15-41A029A2AC8F}" destId="{5C3E4619-64BE-4769-9507-A819C56E49BB}" srcOrd="3" destOrd="0" presId="urn:microsoft.com/office/officeart/2018/2/layout/IconVerticalSolidList"/>
    <dgm:cxn modelId="{05F62C6D-4BA5-4BE1-AD75-1BDC27B2E03D}" type="presParOf" srcId="{FB2CF6CE-1181-48CE-BD15-41A029A2AC8F}" destId="{F9EFCADF-C861-4958-8631-4989ABDEF29E}" srcOrd="4" destOrd="0" presId="urn:microsoft.com/office/officeart/2018/2/layout/IconVerticalSolidList"/>
    <dgm:cxn modelId="{7B3FBBAF-39E8-47ED-9EE1-C5885ABBF39E}" type="presParOf" srcId="{F9EFCADF-C861-4958-8631-4989ABDEF29E}" destId="{6FE26544-8A4D-4BDB-9FA7-648350B3628C}" srcOrd="0" destOrd="0" presId="urn:microsoft.com/office/officeart/2018/2/layout/IconVerticalSolidList"/>
    <dgm:cxn modelId="{6D99D70E-2302-4668-BEAA-85194F6B7E4E}" type="presParOf" srcId="{F9EFCADF-C861-4958-8631-4989ABDEF29E}" destId="{D4A20A5E-B8CE-416D-9BE6-AC2F18686043}" srcOrd="1" destOrd="0" presId="urn:microsoft.com/office/officeart/2018/2/layout/IconVerticalSolidList"/>
    <dgm:cxn modelId="{B915D94C-5344-4BD3-B40B-90BB01270EF9}" type="presParOf" srcId="{F9EFCADF-C861-4958-8631-4989ABDEF29E}" destId="{C8098A2F-1807-494D-B294-3F43FDCE6CA3}" srcOrd="2" destOrd="0" presId="urn:microsoft.com/office/officeart/2018/2/layout/IconVerticalSolidList"/>
    <dgm:cxn modelId="{879F4BF5-EDBB-457E-BD14-87600C6B38A4}" type="presParOf" srcId="{F9EFCADF-C861-4958-8631-4989ABDEF29E}" destId="{34DBC5ED-0CA5-4B2A-8FE6-B5E1DE18BAC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17D470B-0C4F-425D-A2EC-F7E00C6F5ED5}"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548C85EA-A9F8-43AE-BC9D-85019C8B3FD2}">
      <dgm:prSet custT="1"/>
      <dgm:spPr/>
      <dgm:t>
        <a:bodyPr/>
        <a:lstStyle/>
        <a:p>
          <a:pPr>
            <a:lnSpc>
              <a:spcPct val="100000"/>
            </a:lnSpc>
            <a:defRPr cap="all"/>
          </a:pPr>
          <a:r>
            <a:rPr lang="en-US" sz="4000" cap="none" dirty="0">
              <a:solidFill>
                <a:schemeClr val="bg1"/>
              </a:solidFill>
              <a:latin typeface="Calibri" panose="020F0502020204030204" pitchFamily="34" charset="0"/>
              <a:cs typeface="Calibri" panose="020F0502020204030204" pitchFamily="34" charset="0"/>
            </a:rPr>
            <a:t>MODELAMIENTO ESTACIONAL</a:t>
          </a:r>
        </a:p>
      </dgm:t>
    </dgm:pt>
    <dgm:pt modelId="{EC27FC12-29B2-40B2-BA9E-DB035553B70B}" type="parTrans" cxnId="{7AC3140A-8637-4465-AEF6-0C260D12BFD5}">
      <dgm:prSet/>
      <dgm:spPr/>
      <dgm:t>
        <a:bodyPr/>
        <a:lstStyle/>
        <a:p>
          <a:endParaRPr lang="en-US" dirty="0">
            <a:latin typeface="Calibri" panose="020F0502020204030204" pitchFamily="34" charset="0"/>
            <a:cs typeface="Calibri" panose="020F0502020204030204" pitchFamily="34" charset="0"/>
          </a:endParaRPr>
        </a:p>
      </dgm:t>
    </dgm:pt>
    <dgm:pt modelId="{FE59ABF9-79A6-44EF-B7ED-7EBC9C1AE41E}" type="sibTrans" cxnId="{7AC3140A-8637-4465-AEF6-0C260D12BFD5}">
      <dgm:prSet/>
      <dgm:spPr/>
      <dgm:t>
        <a:bodyPr/>
        <a:lstStyle/>
        <a:p>
          <a:endParaRPr lang="en-US" dirty="0">
            <a:latin typeface="Calibri" panose="020F0502020204030204" pitchFamily="34" charset="0"/>
            <a:cs typeface="Calibri" panose="020F0502020204030204" pitchFamily="34" charset="0"/>
          </a:endParaRPr>
        </a:p>
      </dgm:t>
    </dgm:pt>
    <dgm:pt modelId="{84A4494B-40F0-4685-BDD4-421C1C952662}" type="pres">
      <dgm:prSet presAssocID="{317D470B-0C4F-425D-A2EC-F7E00C6F5ED5}" presName="root" presStyleCnt="0">
        <dgm:presLayoutVars>
          <dgm:dir/>
          <dgm:resizeHandles val="exact"/>
        </dgm:presLayoutVars>
      </dgm:prSet>
      <dgm:spPr/>
    </dgm:pt>
    <dgm:pt modelId="{19489FF7-37E8-49CA-93C6-2290363B2456}" type="pres">
      <dgm:prSet presAssocID="{548C85EA-A9F8-43AE-BC9D-85019C8B3FD2}" presName="compNode" presStyleCnt="0"/>
      <dgm:spPr/>
    </dgm:pt>
    <dgm:pt modelId="{01096F5E-044A-4CEE-B70D-2DE7F09B4D3D}" type="pres">
      <dgm:prSet presAssocID="{548C85EA-A9F8-43AE-BC9D-85019C8B3FD2}" presName="iconBgRect" presStyleLbl="bgShp" presStyleIdx="0" presStyleCnt="1"/>
      <dgm:spPr>
        <a:solidFill>
          <a:schemeClr val="accent4"/>
        </a:solidFill>
      </dgm:spPr>
    </dgm:pt>
    <dgm:pt modelId="{1DB30337-8AC8-4809-BDD4-77DC0B7BE4AD}" type="pres">
      <dgm:prSet presAssocID="{548C85EA-A9F8-43AE-BC9D-85019C8B3FD2}"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rcialmente soleado con relleno sólido"/>
        </a:ext>
      </dgm:extLst>
    </dgm:pt>
    <dgm:pt modelId="{685C1B30-E22C-4D58-B104-3016DADF5A62}" type="pres">
      <dgm:prSet presAssocID="{548C85EA-A9F8-43AE-BC9D-85019C8B3FD2}" presName="spaceRect" presStyleCnt="0"/>
      <dgm:spPr/>
    </dgm:pt>
    <dgm:pt modelId="{E40F3C40-E222-450B-8E7E-4346F595263E}" type="pres">
      <dgm:prSet presAssocID="{548C85EA-A9F8-43AE-BC9D-85019C8B3FD2}" presName="textRect" presStyleLbl="revTx" presStyleIdx="0" presStyleCnt="1" custScaleX="168112">
        <dgm:presLayoutVars>
          <dgm:chMax val="1"/>
          <dgm:chPref val="1"/>
        </dgm:presLayoutVars>
      </dgm:prSet>
      <dgm:spPr/>
    </dgm:pt>
  </dgm:ptLst>
  <dgm:cxnLst>
    <dgm:cxn modelId="{7AC3140A-8637-4465-AEF6-0C260D12BFD5}" srcId="{317D470B-0C4F-425D-A2EC-F7E00C6F5ED5}" destId="{548C85EA-A9F8-43AE-BC9D-85019C8B3FD2}" srcOrd="0" destOrd="0" parTransId="{EC27FC12-29B2-40B2-BA9E-DB035553B70B}" sibTransId="{FE59ABF9-79A6-44EF-B7ED-7EBC9C1AE41E}"/>
    <dgm:cxn modelId="{6D0B23B6-91A7-49EA-B90A-CBBB8E5F69CB}" type="presOf" srcId="{548C85EA-A9F8-43AE-BC9D-85019C8B3FD2}" destId="{E40F3C40-E222-450B-8E7E-4346F595263E}" srcOrd="0" destOrd="0" presId="urn:microsoft.com/office/officeart/2018/5/layout/IconCircleLabelList"/>
    <dgm:cxn modelId="{296464DC-1639-499A-8EEB-70C46D70FE58}" type="presOf" srcId="{317D470B-0C4F-425D-A2EC-F7E00C6F5ED5}" destId="{84A4494B-40F0-4685-BDD4-421C1C952662}" srcOrd="0" destOrd="0" presId="urn:microsoft.com/office/officeart/2018/5/layout/IconCircleLabelList"/>
    <dgm:cxn modelId="{7D2939DD-5494-4CDB-B058-4EF815A997F0}" type="presParOf" srcId="{84A4494B-40F0-4685-BDD4-421C1C952662}" destId="{19489FF7-37E8-49CA-93C6-2290363B2456}" srcOrd="0" destOrd="0" presId="urn:microsoft.com/office/officeart/2018/5/layout/IconCircleLabelList"/>
    <dgm:cxn modelId="{8FCEC487-4562-4E66-BD55-AFAA492447F7}" type="presParOf" srcId="{19489FF7-37E8-49CA-93C6-2290363B2456}" destId="{01096F5E-044A-4CEE-B70D-2DE7F09B4D3D}" srcOrd="0" destOrd="0" presId="urn:microsoft.com/office/officeart/2018/5/layout/IconCircleLabelList"/>
    <dgm:cxn modelId="{091C25AE-36FB-4A79-AF3E-7A4A229B485B}" type="presParOf" srcId="{19489FF7-37E8-49CA-93C6-2290363B2456}" destId="{1DB30337-8AC8-4809-BDD4-77DC0B7BE4AD}" srcOrd="1" destOrd="0" presId="urn:microsoft.com/office/officeart/2018/5/layout/IconCircleLabelList"/>
    <dgm:cxn modelId="{F41619F1-036F-4197-9A2D-299DDED956F3}" type="presParOf" srcId="{19489FF7-37E8-49CA-93C6-2290363B2456}" destId="{685C1B30-E22C-4D58-B104-3016DADF5A62}" srcOrd="2" destOrd="0" presId="urn:microsoft.com/office/officeart/2018/5/layout/IconCircleLabelList"/>
    <dgm:cxn modelId="{6621CDD9-38A8-4B59-AAEB-BE218E701312}" type="presParOf" srcId="{19489FF7-37E8-49CA-93C6-2290363B2456}" destId="{E40F3C40-E222-450B-8E7E-4346F595263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BE6B713-D56A-4B22-9538-E4BD7E3A56AC}" type="doc">
      <dgm:prSet loTypeId="urn:microsoft.com/office/officeart/2018/5/layout/IconCircleLabelList" loCatId="icon" qsTypeId="urn:microsoft.com/office/officeart/2005/8/quickstyle/simple1" qsCatId="simple" csTypeId="urn:microsoft.com/office/officeart/2005/8/colors/accent4_2" csCatId="accent4" phldr="1"/>
      <dgm:spPr/>
      <dgm:t>
        <a:bodyPr/>
        <a:lstStyle/>
        <a:p>
          <a:endParaRPr lang="en-US"/>
        </a:p>
      </dgm:t>
    </dgm:pt>
    <dgm:pt modelId="{404CD978-E97F-4847-925C-55B7CB13D3AC}">
      <dgm:prSet custT="1"/>
      <dgm:spPr/>
      <dgm:t>
        <a:bodyPr/>
        <a:lstStyle/>
        <a:p>
          <a:pPr>
            <a:lnSpc>
              <a:spcPct val="100000"/>
            </a:lnSpc>
            <a:defRPr cap="all"/>
          </a:pPr>
          <a:r>
            <a:rPr lang="es-ES" sz="1800" cap="none" dirty="0"/>
            <a:t>El modelo </a:t>
          </a:r>
          <a:r>
            <a:rPr lang="es-ES" sz="1800" b="1" cap="none" dirty="0"/>
            <a:t>SARIMA </a:t>
          </a:r>
          <a:r>
            <a:rPr lang="es-ES" sz="1800" cap="none" dirty="0"/>
            <a:t>(</a:t>
          </a:r>
          <a:r>
            <a:rPr lang="es-ES" sz="1800" cap="none" dirty="0" err="1"/>
            <a:t>seasonal</a:t>
          </a:r>
          <a:r>
            <a:rPr lang="es-ES" sz="1800" cap="none" dirty="0"/>
            <a:t> </a:t>
          </a:r>
          <a:r>
            <a:rPr lang="es-ES" sz="1800" cap="none" dirty="0" err="1"/>
            <a:t>autoregressive</a:t>
          </a:r>
          <a:r>
            <a:rPr lang="es-ES" sz="1800" cap="none" dirty="0"/>
            <a:t> </a:t>
          </a:r>
          <a:r>
            <a:rPr lang="es-ES" sz="1800" cap="none" dirty="0" err="1"/>
            <a:t>integrated</a:t>
          </a:r>
          <a:r>
            <a:rPr lang="es-ES" sz="1800" cap="none" dirty="0"/>
            <a:t> </a:t>
          </a:r>
          <a:r>
            <a:rPr lang="es-ES" sz="1800" cap="none" dirty="0" err="1"/>
            <a:t>moving</a:t>
          </a:r>
          <a:r>
            <a:rPr lang="es-ES" sz="1800" cap="none" dirty="0"/>
            <a:t> </a:t>
          </a:r>
          <a:r>
            <a:rPr lang="es-ES" sz="1800" cap="none" dirty="0" err="1"/>
            <a:t>average</a:t>
          </a:r>
          <a:r>
            <a:rPr lang="es-ES" sz="1800" cap="none" dirty="0"/>
            <a:t>), es una extensión del modelo ARIMA que tiene en cuenta la estacionalidad en los datos de series de tiempo. </a:t>
          </a:r>
          <a:endParaRPr lang="en-US" sz="1800" cap="none" dirty="0"/>
        </a:p>
      </dgm:t>
    </dgm:pt>
    <dgm:pt modelId="{1D5A3CA7-BF88-4908-A3DD-C9D6FCD0A1EE}" type="parTrans" cxnId="{7D9DBB4F-F11C-4102-B061-6FC2DC18E081}">
      <dgm:prSet/>
      <dgm:spPr/>
      <dgm:t>
        <a:bodyPr/>
        <a:lstStyle/>
        <a:p>
          <a:endParaRPr lang="en-US" sz="3200" dirty="0"/>
        </a:p>
      </dgm:t>
    </dgm:pt>
    <dgm:pt modelId="{6E269386-277B-4D79-94A5-0504BBEDBF58}" type="sibTrans" cxnId="{7D9DBB4F-F11C-4102-B061-6FC2DC18E081}">
      <dgm:prSet/>
      <dgm:spPr/>
      <dgm:t>
        <a:bodyPr/>
        <a:lstStyle/>
        <a:p>
          <a:endParaRPr lang="en-US" sz="3200" dirty="0"/>
        </a:p>
      </dgm:t>
    </dgm:pt>
    <dgm:pt modelId="{5260E00F-857B-4E81-9F7F-022A360F2CD9}">
      <dgm:prSet custT="1"/>
      <dgm:spPr/>
      <dgm:t>
        <a:bodyPr/>
        <a:lstStyle/>
        <a:p>
          <a:pPr>
            <a:lnSpc>
              <a:spcPct val="100000"/>
            </a:lnSpc>
            <a:defRPr cap="all"/>
          </a:pPr>
          <a:r>
            <a:rPr lang="es-ES" sz="1800" cap="none" dirty="0"/>
            <a:t>Permite modelar y predecir series de tiempo que exhiben patrones estacionales o cíclicos.</a:t>
          </a:r>
          <a:endParaRPr lang="en-US" sz="1800" cap="none" dirty="0"/>
        </a:p>
      </dgm:t>
    </dgm:pt>
    <dgm:pt modelId="{E5B08E03-F702-43C9-B2D0-71F7FF4A7527}" type="parTrans" cxnId="{4F0D2C90-C82F-475B-B1E9-FA012E6F39DF}">
      <dgm:prSet/>
      <dgm:spPr/>
      <dgm:t>
        <a:bodyPr/>
        <a:lstStyle/>
        <a:p>
          <a:endParaRPr lang="en-US" sz="3200" dirty="0"/>
        </a:p>
      </dgm:t>
    </dgm:pt>
    <dgm:pt modelId="{C293203C-D107-4613-9241-3005D075A57C}" type="sibTrans" cxnId="{4F0D2C90-C82F-475B-B1E9-FA012E6F39DF}">
      <dgm:prSet/>
      <dgm:spPr/>
      <dgm:t>
        <a:bodyPr/>
        <a:lstStyle/>
        <a:p>
          <a:endParaRPr lang="en-US" sz="3200" dirty="0"/>
        </a:p>
      </dgm:t>
    </dgm:pt>
    <dgm:pt modelId="{84224C1F-E012-4ECB-AFAF-E9C6333B177D}">
      <dgm:prSet custT="1"/>
      <dgm:spPr/>
      <dgm:t>
        <a:bodyPr/>
        <a:lstStyle/>
        <a:p>
          <a:pPr>
            <a:lnSpc>
              <a:spcPct val="100000"/>
            </a:lnSpc>
            <a:defRPr cap="all"/>
          </a:pPr>
          <a:r>
            <a:rPr lang="es-ES" sz="1800" cap="none" dirty="0"/>
            <a:t>El modelo SARIMA tiene en cuenta la estacionalidad aplicando esencialmente un modelo ARIMA a los rezagos que son múltiplos enteros de la estacionalidad. </a:t>
          </a:r>
          <a:endParaRPr lang="en-US" sz="1800" cap="none" dirty="0"/>
        </a:p>
      </dgm:t>
    </dgm:pt>
    <dgm:pt modelId="{DF7D50C8-286F-462C-9E68-472ED5598DCA}" type="parTrans" cxnId="{8C8F0391-D24D-41E2-B9C2-978118703164}">
      <dgm:prSet/>
      <dgm:spPr/>
      <dgm:t>
        <a:bodyPr/>
        <a:lstStyle/>
        <a:p>
          <a:endParaRPr lang="en-US" sz="3200" dirty="0"/>
        </a:p>
      </dgm:t>
    </dgm:pt>
    <dgm:pt modelId="{0D99BDEA-1F35-4802-A781-E79252E90BC8}" type="sibTrans" cxnId="{8C8F0391-D24D-41E2-B9C2-978118703164}">
      <dgm:prSet/>
      <dgm:spPr/>
      <dgm:t>
        <a:bodyPr/>
        <a:lstStyle/>
        <a:p>
          <a:endParaRPr lang="en-US" sz="3200" dirty="0"/>
        </a:p>
      </dgm:t>
    </dgm:pt>
    <dgm:pt modelId="{15DA035F-8BF8-4984-B059-9AD3CAFD6469}">
      <dgm:prSet custT="1"/>
      <dgm:spPr/>
      <dgm:t>
        <a:bodyPr/>
        <a:lstStyle/>
        <a:p>
          <a:pPr>
            <a:lnSpc>
              <a:spcPct val="100000"/>
            </a:lnSpc>
            <a:defRPr cap="all"/>
          </a:pPr>
          <a:r>
            <a:rPr lang="es-ES" sz="1800" cap="none" dirty="0"/>
            <a:t>Una vez que se modela la estacionalidad, se aplica un modelo ARIMA a lo restante para capturar la estructura no estacional.</a:t>
          </a:r>
          <a:endParaRPr lang="en-US" sz="1800" cap="none" dirty="0"/>
        </a:p>
      </dgm:t>
    </dgm:pt>
    <dgm:pt modelId="{277B52B4-ED8F-4554-AC00-F5586F6E00E3}" type="parTrans" cxnId="{04D208BB-B65D-4F86-8D0F-53D5EE9FC637}">
      <dgm:prSet/>
      <dgm:spPr/>
      <dgm:t>
        <a:bodyPr/>
        <a:lstStyle/>
        <a:p>
          <a:endParaRPr lang="en-US" sz="3200" dirty="0"/>
        </a:p>
      </dgm:t>
    </dgm:pt>
    <dgm:pt modelId="{842BE95C-652A-4574-91C4-45E92AFD1DCF}" type="sibTrans" cxnId="{04D208BB-B65D-4F86-8D0F-53D5EE9FC637}">
      <dgm:prSet/>
      <dgm:spPr/>
      <dgm:t>
        <a:bodyPr/>
        <a:lstStyle/>
        <a:p>
          <a:endParaRPr lang="en-US" sz="3200" dirty="0"/>
        </a:p>
      </dgm:t>
    </dgm:pt>
    <dgm:pt modelId="{CDC080EB-4918-4F12-B916-F5E7144708D4}" type="pres">
      <dgm:prSet presAssocID="{1BE6B713-D56A-4B22-9538-E4BD7E3A56AC}" presName="root" presStyleCnt="0">
        <dgm:presLayoutVars>
          <dgm:dir/>
          <dgm:resizeHandles val="exact"/>
        </dgm:presLayoutVars>
      </dgm:prSet>
      <dgm:spPr/>
    </dgm:pt>
    <dgm:pt modelId="{AD55F024-F8C8-4B3B-8654-847074DEDF04}" type="pres">
      <dgm:prSet presAssocID="{404CD978-E97F-4847-925C-55B7CB13D3AC}" presName="compNode" presStyleCnt="0"/>
      <dgm:spPr/>
    </dgm:pt>
    <dgm:pt modelId="{DD67B901-EEDA-4220-80BF-E541E9550DBB}" type="pres">
      <dgm:prSet presAssocID="{404CD978-E97F-4847-925C-55B7CB13D3AC}" presName="iconBgRect" presStyleLbl="bgShp" presStyleIdx="0" presStyleCnt="4"/>
      <dgm:spPr/>
    </dgm:pt>
    <dgm:pt modelId="{F02D0FBC-A848-49E7-8BF4-8C977380AAF4}" type="pres">
      <dgm:prSet presAssocID="{404CD978-E97F-4847-925C-55B7CB13D3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8C24FB34-3545-4429-AFA9-67EFD4BAF572}" type="pres">
      <dgm:prSet presAssocID="{404CD978-E97F-4847-925C-55B7CB13D3AC}" presName="spaceRect" presStyleCnt="0"/>
      <dgm:spPr/>
    </dgm:pt>
    <dgm:pt modelId="{3BAECB1E-BF21-4968-BA27-F0773F20EF02}" type="pres">
      <dgm:prSet presAssocID="{404CD978-E97F-4847-925C-55B7CB13D3AC}" presName="textRect" presStyleLbl="revTx" presStyleIdx="0" presStyleCnt="4" custScaleX="152101">
        <dgm:presLayoutVars>
          <dgm:chMax val="1"/>
          <dgm:chPref val="1"/>
        </dgm:presLayoutVars>
      </dgm:prSet>
      <dgm:spPr/>
    </dgm:pt>
    <dgm:pt modelId="{8B97157A-7CF3-4582-9540-71AF7906B33B}" type="pres">
      <dgm:prSet presAssocID="{6E269386-277B-4D79-94A5-0504BBEDBF58}" presName="sibTrans" presStyleCnt="0"/>
      <dgm:spPr/>
    </dgm:pt>
    <dgm:pt modelId="{0FDED53D-EAC5-4C73-8B53-8E0BD244F300}" type="pres">
      <dgm:prSet presAssocID="{5260E00F-857B-4E81-9F7F-022A360F2CD9}" presName="compNode" presStyleCnt="0"/>
      <dgm:spPr/>
    </dgm:pt>
    <dgm:pt modelId="{E86E1E4B-C10A-41F5-83BE-2CD092AC67D4}" type="pres">
      <dgm:prSet presAssocID="{5260E00F-857B-4E81-9F7F-022A360F2CD9}" presName="iconBgRect" presStyleLbl="bgShp" presStyleIdx="1" presStyleCnt="4"/>
      <dgm:spPr/>
    </dgm:pt>
    <dgm:pt modelId="{9AE17C16-1F48-4031-9378-968B232B129B}" type="pres">
      <dgm:prSet presAssocID="{5260E00F-857B-4E81-9F7F-022A360F2C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ar"/>
        </a:ext>
      </dgm:extLst>
    </dgm:pt>
    <dgm:pt modelId="{48267AB4-2CDB-4254-8DAC-6365E28C5A14}" type="pres">
      <dgm:prSet presAssocID="{5260E00F-857B-4E81-9F7F-022A360F2CD9}" presName="spaceRect" presStyleCnt="0"/>
      <dgm:spPr/>
    </dgm:pt>
    <dgm:pt modelId="{F0050EC3-7F3B-4324-BF4E-A77BD38BFBCB}" type="pres">
      <dgm:prSet presAssocID="{5260E00F-857B-4E81-9F7F-022A360F2CD9}" presName="textRect" presStyleLbl="revTx" presStyleIdx="1" presStyleCnt="4" custScaleX="111892">
        <dgm:presLayoutVars>
          <dgm:chMax val="1"/>
          <dgm:chPref val="1"/>
        </dgm:presLayoutVars>
      </dgm:prSet>
      <dgm:spPr/>
    </dgm:pt>
    <dgm:pt modelId="{D3B076C9-25F6-4C5E-A92F-844F964E9F10}" type="pres">
      <dgm:prSet presAssocID="{C293203C-D107-4613-9241-3005D075A57C}" presName="sibTrans" presStyleCnt="0"/>
      <dgm:spPr/>
    </dgm:pt>
    <dgm:pt modelId="{338703D0-532A-4254-A438-047FE83FF86C}" type="pres">
      <dgm:prSet presAssocID="{84224C1F-E012-4ECB-AFAF-E9C6333B177D}" presName="compNode" presStyleCnt="0"/>
      <dgm:spPr/>
    </dgm:pt>
    <dgm:pt modelId="{C8B14609-83E2-457B-A3B8-E8B83D24B06B}" type="pres">
      <dgm:prSet presAssocID="{84224C1F-E012-4ECB-AFAF-E9C6333B177D}" presName="iconBgRect" presStyleLbl="bgShp" presStyleIdx="2" presStyleCnt="4"/>
      <dgm:spPr/>
    </dgm:pt>
    <dgm:pt modelId="{96A3ACF8-8A5B-4ACE-89F8-7E757FC2ECB9}" type="pres">
      <dgm:prSet presAssocID="{84224C1F-E012-4ECB-AFAF-E9C6333B177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feo"/>
        </a:ext>
      </dgm:extLst>
    </dgm:pt>
    <dgm:pt modelId="{2A9AC2C9-3169-40DE-A2A9-8CB2530FCE0F}" type="pres">
      <dgm:prSet presAssocID="{84224C1F-E012-4ECB-AFAF-E9C6333B177D}" presName="spaceRect" presStyleCnt="0"/>
      <dgm:spPr/>
    </dgm:pt>
    <dgm:pt modelId="{591FF1E4-E5F7-4690-8A23-972101247150}" type="pres">
      <dgm:prSet presAssocID="{84224C1F-E012-4ECB-AFAF-E9C6333B177D}" presName="textRect" presStyleLbl="revTx" presStyleIdx="2" presStyleCnt="4" custScaleX="145551">
        <dgm:presLayoutVars>
          <dgm:chMax val="1"/>
          <dgm:chPref val="1"/>
        </dgm:presLayoutVars>
      </dgm:prSet>
      <dgm:spPr/>
    </dgm:pt>
    <dgm:pt modelId="{EC8F880D-8184-4428-BE38-5E04D9D30F04}" type="pres">
      <dgm:prSet presAssocID="{0D99BDEA-1F35-4802-A781-E79252E90BC8}" presName="sibTrans" presStyleCnt="0"/>
      <dgm:spPr/>
    </dgm:pt>
    <dgm:pt modelId="{5EA3F999-03B9-46A2-90FF-A2323027E7D7}" type="pres">
      <dgm:prSet presAssocID="{15DA035F-8BF8-4984-B059-9AD3CAFD6469}" presName="compNode" presStyleCnt="0"/>
      <dgm:spPr/>
    </dgm:pt>
    <dgm:pt modelId="{684305E2-337D-4C29-A6F0-265A9B5F0A44}" type="pres">
      <dgm:prSet presAssocID="{15DA035F-8BF8-4984-B059-9AD3CAFD6469}" presName="iconBgRect" presStyleLbl="bgShp" presStyleIdx="3" presStyleCnt="4"/>
      <dgm:spPr/>
    </dgm:pt>
    <dgm:pt modelId="{D0ABE268-2DAA-40C0-A5E4-9D600601A288}" type="pres">
      <dgm:prSet presAssocID="{15DA035F-8BF8-4984-B059-9AD3CAFD64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stadísticas"/>
        </a:ext>
      </dgm:extLst>
    </dgm:pt>
    <dgm:pt modelId="{7264EE90-9414-42AF-B84D-73FAF94C33EA}" type="pres">
      <dgm:prSet presAssocID="{15DA035F-8BF8-4984-B059-9AD3CAFD6469}" presName="spaceRect" presStyleCnt="0"/>
      <dgm:spPr/>
    </dgm:pt>
    <dgm:pt modelId="{DEBF3718-4409-4312-A726-9EBF7732DA04}" type="pres">
      <dgm:prSet presAssocID="{15DA035F-8BF8-4984-B059-9AD3CAFD6469}" presName="textRect" presStyleLbl="revTx" presStyleIdx="3" presStyleCnt="4" custScaleX="136386">
        <dgm:presLayoutVars>
          <dgm:chMax val="1"/>
          <dgm:chPref val="1"/>
        </dgm:presLayoutVars>
      </dgm:prSet>
      <dgm:spPr/>
    </dgm:pt>
  </dgm:ptLst>
  <dgm:cxnLst>
    <dgm:cxn modelId="{46DB6C64-A886-4DD1-99AD-075C514DF779}" type="presOf" srcId="{404CD978-E97F-4847-925C-55B7CB13D3AC}" destId="{3BAECB1E-BF21-4968-BA27-F0773F20EF02}" srcOrd="0" destOrd="0" presId="urn:microsoft.com/office/officeart/2018/5/layout/IconCircleLabelList"/>
    <dgm:cxn modelId="{7D9DBB4F-F11C-4102-B061-6FC2DC18E081}" srcId="{1BE6B713-D56A-4B22-9538-E4BD7E3A56AC}" destId="{404CD978-E97F-4847-925C-55B7CB13D3AC}" srcOrd="0" destOrd="0" parTransId="{1D5A3CA7-BF88-4908-A3DD-C9D6FCD0A1EE}" sibTransId="{6E269386-277B-4D79-94A5-0504BBEDBF58}"/>
    <dgm:cxn modelId="{FA3CB179-0280-4A90-BAA6-AB3FD2D3D042}" type="presOf" srcId="{15DA035F-8BF8-4984-B059-9AD3CAFD6469}" destId="{DEBF3718-4409-4312-A726-9EBF7732DA04}" srcOrd="0" destOrd="0" presId="urn:microsoft.com/office/officeart/2018/5/layout/IconCircleLabelList"/>
    <dgm:cxn modelId="{A0D92585-CACF-451F-86AB-85931475E947}" type="presOf" srcId="{84224C1F-E012-4ECB-AFAF-E9C6333B177D}" destId="{591FF1E4-E5F7-4690-8A23-972101247150}" srcOrd="0" destOrd="0" presId="urn:microsoft.com/office/officeart/2018/5/layout/IconCircleLabelList"/>
    <dgm:cxn modelId="{CFEAA788-6369-4F4B-B9E3-87E2351C957B}" type="presOf" srcId="{1BE6B713-D56A-4B22-9538-E4BD7E3A56AC}" destId="{CDC080EB-4918-4F12-B916-F5E7144708D4}" srcOrd="0" destOrd="0" presId="urn:microsoft.com/office/officeart/2018/5/layout/IconCircleLabelList"/>
    <dgm:cxn modelId="{4F0D2C90-C82F-475B-B1E9-FA012E6F39DF}" srcId="{1BE6B713-D56A-4B22-9538-E4BD7E3A56AC}" destId="{5260E00F-857B-4E81-9F7F-022A360F2CD9}" srcOrd="1" destOrd="0" parTransId="{E5B08E03-F702-43C9-B2D0-71F7FF4A7527}" sibTransId="{C293203C-D107-4613-9241-3005D075A57C}"/>
    <dgm:cxn modelId="{8C8F0391-D24D-41E2-B9C2-978118703164}" srcId="{1BE6B713-D56A-4B22-9538-E4BD7E3A56AC}" destId="{84224C1F-E012-4ECB-AFAF-E9C6333B177D}" srcOrd="2" destOrd="0" parTransId="{DF7D50C8-286F-462C-9E68-472ED5598DCA}" sibTransId="{0D99BDEA-1F35-4802-A781-E79252E90BC8}"/>
    <dgm:cxn modelId="{04D208BB-B65D-4F86-8D0F-53D5EE9FC637}" srcId="{1BE6B713-D56A-4B22-9538-E4BD7E3A56AC}" destId="{15DA035F-8BF8-4984-B059-9AD3CAFD6469}" srcOrd="3" destOrd="0" parTransId="{277B52B4-ED8F-4554-AC00-F5586F6E00E3}" sibTransId="{842BE95C-652A-4574-91C4-45E92AFD1DCF}"/>
    <dgm:cxn modelId="{400632FA-2AF2-4EAE-949D-A836EF506D8D}" type="presOf" srcId="{5260E00F-857B-4E81-9F7F-022A360F2CD9}" destId="{F0050EC3-7F3B-4324-BF4E-A77BD38BFBCB}" srcOrd="0" destOrd="0" presId="urn:microsoft.com/office/officeart/2018/5/layout/IconCircleLabelList"/>
    <dgm:cxn modelId="{D58FB333-B900-46B8-A371-AD5F9E6691E3}" type="presParOf" srcId="{CDC080EB-4918-4F12-B916-F5E7144708D4}" destId="{AD55F024-F8C8-4B3B-8654-847074DEDF04}" srcOrd="0" destOrd="0" presId="urn:microsoft.com/office/officeart/2018/5/layout/IconCircleLabelList"/>
    <dgm:cxn modelId="{C97395E7-8322-4984-A88F-311F0BB5DFDF}" type="presParOf" srcId="{AD55F024-F8C8-4B3B-8654-847074DEDF04}" destId="{DD67B901-EEDA-4220-80BF-E541E9550DBB}" srcOrd="0" destOrd="0" presId="urn:microsoft.com/office/officeart/2018/5/layout/IconCircleLabelList"/>
    <dgm:cxn modelId="{53791601-0C14-4811-B18D-EEDDF666B9F0}" type="presParOf" srcId="{AD55F024-F8C8-4B3B-8654-847074DEDF04}" destId="{F02D0FBC-A848-49E7-8BF4-8C977380AAF4}" srcOrd="1" destOrd="0" presId="urn:microsoft.com/office/officeart/2018/5/layout/IconCircleLabelList"/>
    <dgm:cxn modelId="{ADF242D3-6FA6-4FB2-9CAB-5FF5F5F9B11E}" type="presParOf" srcId="{AD55F024-F8C8-4B3B-8654-847074DEDF04}" destId="{8C24FB34-3545-4429-AFA9-67EFD4BAF572}" srcOrd="2" destOrd="0" presId="urn:microsoft.com/office/officeart/2018/5/layout/IconCircleLabelList"/>
    <dgm:cxn modelId="{93407FCF-8352-443B-96ED-6E6334EA96F5}" type="presParOf" srcId="{AD55F024-F8C8-4B3B-8654-847074DEDF04}" destId="{3BAECB1E-BF21-4968-BA27-F0773F20EF02}" srcOrd="3" destOrd="0" presId="urn:microsoft.com/office/officeart/2018/5/layout/IconCircleLabelList"/>
    <dgm:cxn modelId="{421BE62C-440C-4BD0-9BA3-BDC7EEF226B6}" type="presParOf" srcId="{CDC080EB-4918-4F12-B916-F5E7144708D4}" destId="{8B97157A-7CF3-4582-9540-71AF7906B33B}" srcOrd="1" destOrd="0" presId="urn:microsoft.com/office/officeart/2018/5/layout/IconCircleLabelList"/>
    <dgm:cxn modelId="{21AA670E-F7E6-4530-83D7-DB47E316772D}" type="presParOf" srcId="{CDC080EB-4918-4F12-B916-F5E7144708D4}" destId="{0FDED53D-EAC5-4C73-8B53-8E0BD244F300}" srcOrd="2" destOrd="0" presId="urn:microsoft.com/office/officeart/2018/5/layout/IconCircleLabelList"/>
    <dgm:cxn modelId="{E493360E-0548-47E7-85C8-3D1DF6891DC0}" type="presParOf" srcId="{0FDED53D-EAC5-4C73-8B53-8E0BD244F300}" destId="{E86E1E4B-C10A-41F5-83BE-2CD092AC67D4}" srcOrd="0" destOrd="0" presId="urn:microsoft.com/office/officeart/2018/5/layout/IconCircleLabelList"/>
    <dgm:cxn modelId="{A6908598-2F1B-467E-A626-2AD2E38D0B35}" type="presParOf" srcId="{0FDED53D-EAC5-4C73-8B53-8E0BD244F300}" destId="{9AE17C16-1F48-4031-9378-968B232B129B}" srcOrd="1" destOrd="0" presId="urn:microsoft.com/office/officeart/2018/5/layout/IconCircleLabelList"/>
    <dgm:cxn modelId="{30D84038-9A00-4A11-8A42-C8440E498966}" type="presParOf" srcId="{0FDED53D-EAC5-4C73-8B53-8E0BD244F300}" destId="{48267AB4-2CDB-4254-8DAC-6365E28C5A14}" srcOrd="2" destOrd="0" presId="urn:microsoft.com/office/officeart/2018/5/layout/IconCircleLabelList"/>
    <dgm:cxn modelId="{4ABBC882-8887-4E76-9277-E1E473071F15}" type="presParOf" srcId="{0FDED53D-EAC5-4C73-8B53-8E0BD244F300}" destId="{F0050EC3-7F3B-4324-BF4E-A77BD38BFBCB}" srcOrd="3" destOrd="0" presId="urn:microsoft.com/office/officeart/2018/5/layout/IconCircleLabelList"/>
    <dgm:cxn modelId="{B493AC3C-65A8-4802-9DC9-DF20F61C7F1D}" type="presParOf" srcId="{CDC080EB-4918-4F12-B916-F5E7144708D4}" destId="{D3B076C9-25F6-4C5E-A92F-844F964E9F10}" srcOrd="3" destOrd="0" presId="urn:microsoft.com/office/officeart/2018/5/layout/IconCircleLabelList"/>
    <dgm:cxn modelId="{C1324189-FBDD-406E-89A1-F364149A364A}" type="presParOf" srcId="{CDC080EB-4918-4F12-B916-F5E7144708D4}" destId="{338703D0-532A-4254-A438-047FE83FF86C}" srcOrd="4" destOrd="0" presId="urn:microsoft.com/office/officeart/2018/5/layout/IconCircleLabelList"/>
    <dgm:cxn modelId="{9272C8D8-1156-4790-84A7-B2BB5ECBE678}" type="presParOf" srcId="{338703D0-532A-4254-A438-047FE83FF86C}" destId="{C8B14609-83E2-457B-A3B8-E8B83D24B06B}" srcOrd="0" destOrd="0" presId="urn:microsoft.com/office/officeart/2018/5/layout/IconCircleLabelList"/>
    <dgm:cxn modelId="{79CD4978-BB5C-4720-AB63-11761DC45317}" type="presParOf" srcId="{338703D0-532A-4254-A438-047FE83FF86C}" destId="{96A3ACF8-8A5B-4ACE-89F8-7E757FC2ECB9}" srcOrd="1" destOrd="0" presId="urn:microsoft.com/office/officeart/2018/5/layout/IconCircleLabelList"/>
    <dgm:cxn modelId="{A5F41126-6569-40E0-86D0-83C44C7C14B9}" type="presParOf" srcId="{338703D0-532A-4254-A438-047FE83FF86C}" destId="{2A9AC2C9-3169-40DE-A2A9-8CB2530FCE0F}" srcOrd="2" destOrd="0" presId="urn:microsoft.com/office/officeart/2018/5/layout/IconCircleLabelList"/>
    <dgm:cxn modelId="{BD91D0DD-D3FD-41EA-9EB5-8BC8573223CE}" type="presParOf" srcId="{338703D0-532A-4254-A438-047FE83FF86C}" destId="{591FF1E4-E5F7-4690-8A23-972101247150}" srcOrd="3" destOrd="0" presId="urn:microsoft.com/office/officeart/2018/5/layout/IconCircleLabelList"/>
    <dgm:cxn modelId="{9B8C8D02-B24C-4287-8DC2-684F4ABEC7A9}" type="presParOf" srcId="{CDC080EB-4918-4F12-B916-F5E7144708D4}" destId="{EC8F880D-8184-4428-BE38-5E04D9D30F04}" srcOrd="5" destOrd="0" presId="urn:microsoft.com/office/officeart/2018/5/layout/IconCircleLabelList"/>
    <dgm:cxn modelId="{CEE95021-E0C0-43D3-BFE8-536BC6323A18}" type="presParOf" srcId="{CDC080EB-4918-4F12-B916-F5E7144708D4}" destId="{5EA3F999-03B9-46A2-90FF-A2323027E7D7}" srcOrd="6" destOrd="0" presId="urn:microsoft.com/office/officeart/2018/5/layout/IconCircleLabelList"/>
    <dgm:cxn modelId="{52AA85F8-2CDA-4F20-BC69-053F78B3595D}" type="presParOf" srcId="{5EA3F999-03B9-46A2-90FF-A2323027E7D7}" destId="{684305E2-337D-4C29-A6F0-265A9B5F0A44}" srcOrd="0" destOrd="0" presId="urn:microsoft.com/office/officeart/2018/5/layout/IconCircleLabelList"/>
    <dgm:cxn modelId="{BF1C7A1A-732B-403B-A51C-8F8C87AEBA79}" type="presParOf" srcId="{5EA3F999-03B9-46A2-90FF-A2323027E7D7}" destId="{D0ABE268-2DAA-40C0-A5E4-9D600601A288}" srcOrd="1" destOrd="0" presId="urn:microsoft.com/office/officeart/2018/5/layout/IconCircleLabelList"/>
    <dgm:cxn modelId="{E3BD7298-6D16-4BE8-AE58-E4B2BEBA86EF}" type="presParOf" srcId="{5EA3F999-03B9-46A2-90FF-A2323027E7D7}" destId="{7264EE90-9414-42AF-B84D-73FAF94C33EA}" srcOrd="2" destOrd="0" presId="urn:microsoft.com/office/officeart/2018/5/layout/IconCircleLabelList"/>
    <dgm:cxn modelId="{ED18ECA3-92DE-41C9-9C85-EF3FC76218CA}" type="presParOf" srcId="{5EA3F999-03B9-46A2-90FF-A2323027E7D7}" destId="{DEBF3718-4409-4312-A726-9EBF7732DA04}"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5A0A4F4-EE58-42CC-ABF0-207927F117AB}" type="doc">
      <dgm:prSet loTypeId="urn:microsoft.com/office/officeart/2005/8/layout/hierarchy1" loCatId="hierarchy" qsTypeId="urn:microsoft.com/office/officeart/2005/8/quickstyle/simple2" qsCatId="simple" csTypeId="urn:microsoft.com/office/officeart/2005/8/colors/accent4_5" csCatId="accent4" phldr="1"/>
      <dgm:spPr/>
      <dgm:t>
        <a:bodyPr/>
        <a:lstStyle/>
        <a:p>
          <a:endParaRPr lang="en-US"/>
        </a:p>
      </dgm:t>
    </dgm:pt>
    <mc:AlternateContent xmlns:mc="http://schemas.openxmlformats.org/markup-compatibility/2006" xmlns:a14="http://schemas.microsoft.com/office/drawing/2010/main">
      <mc:Choice Requires="a14">
        <dgm:pt modelId="{D15BB5CA-7FB5-4105-8FDC-C49E51554F72}">
          <dgm:prSet custT="1"/>
          <dgm:spPr/>
          <dgm:t>
            <a:bodyPr/>
            <a:lstStyle/>
            <a:p>
              <a:r>
                <a:rPr lang="es-ES" sz="1600" dirty="0"/>
                <a:t>Supongamos que tenemos una serie temporal </a:t>
              </a:r>
              <a14:m>
                <m:oMath xmlns:m="http://schemas.openxmlformats.org/officeDocument/2006/math">
                  <m:sSub>
                    <m:sSubPr>
                      <m:ctrlPr>
                        <a:rPr lang="es-ES" sz="1600" i="1" smtClean="0">
                          <a:solidFill>
                            <a:schemeClr val="tx1"/>
                          </a:solidFill>
                          <a:latin typeface="Cambria Math" panose="02040503050406030204" pitchFamily="18" charset="0"/>
                        </a:rPr>
                      </m:ctrlPr>
                    </m:sSubPr>
                    <m:e>
                      <m:r>
                        <a:rPr lang="es-ES" sz="1600" i="1">
                          <a:solidFill>
                            <a:schemeClr val="tx1"/>
                          </a:solidFill>
                          <a:latin typeface="Cambria Math" panose="02040503050406030204" pitchFamily="18" charset="0"/>
                        </a:rPr>
                        <m:t>𝑦</m:t>
                      </m:r>
                    </m:e>
                    <m:sub>
                      <m:r>
                        <a:rPr lang="es-ES" sz="1600" i="1">
                          <a:solidFill>
                            <a:schemeClr val="tx1"/>
                          </a:solidFill>
                          <a:latin typeface="Cambria Math" panose="02040503050406030204" pitchFamily="18" charset="0"/>
                        </a:rPr>
                        <m:t>𝑡</m:t>
                      </m:r>
                    </m:sub>
                  </m:sSub>
                </m:oMath>
              </a14:m>
              <a:r>
                <a:rPr lang="es-ES" sz="1600" dirty="0"/>
                <a:t> con estacionalidad </a:t>
              </a:r>
              <a:r>
                <a:rPr lang="es-ES" sz="1600" i="1" dirty="0">
                  <a:solidFill>
                    <a:schemeClr val="tx1"/>
                  </a:solidFill>
                  <a:latin typeface="Times New Roman" panose="02020603050405020304" pitchFamily="18" charset="0"/>
                  <a:cs typeface="Times New Roman" panose="02020603050405020304" pitchFamily="18" charset="0"/>
                </a:rPr>
                <a:t>s</a:t>
              </a:r>
              <a:r>
                <a:rPr lang="es-ES" sz="1600" dirty="0"/>
                <a:t>. </a:t>
              </a:r>
              <a:endParaRPr lang="en-US" sz="1600" dirty="0"/>
            </a:p>
          </dgm:t>
        </dgm:pt>
      </mc:Choice>
      <mc:Fallback xmlns="">
        <dgm:pt modelId="{D15BB5CA-7FB5-4105-8FDC-C49E51554F72}">
          <dgm:prSet custT="1"/>
          <dgm:spPr/>
          <dgm:t>
            <a:bodyPr/>
            <a:lstStyle/>
            <a:p>
              <a:r>
                <a:rPr lang="es-ES" sz="1600" dirty="0"/>
                <a:t>Supongamos que tenemos una serie temporal </a:t>
              </a:r>
              <a:r>
                <a:rPr lang="es-ES" sz="1600" i="0">
                  <a:solidFill>
                    <a:schemeClr val="tx1"/>
                  </a:solidFill>
                  <a:latin typeface="Cambria Math" panose="02040503050406030204" pitchFamily="18" charset="0"/>
                </a:rPr>
                <a:t>𝑦_𝑡</a:t>
              </a:r>
              <a:r>
                <a:rPr lang="es-ES" sz="1600" dirty="0"/>
                <a:t> con estacionalidad </a:t>
              </a:r>
              <a:r>
                <a:rPr lang="es-ES" sz="1600" i="1" dirty="0">
                  <a:solidFill>
                    <a:schemeClr val="tx1"/>
                  </a:solidFill>
                  <a:latin typeface="Times New Roman" panose="02020603050405020304" pitchFamily="18" charset="0"/>
                  <a:cs typeface="Times New Roman" panose="02020603050405020304" pitchFamily="18" charset="0"/>
                </a:rPr>
                <a:t>s</a:t>
              </a:r>
              <a:r>
                <a:rPr lang="es-ES" sz="1600" dirty="0"/>
                <a:t>. </a:t>
              </a:r>
              <a:endParaRPr lang="en-US" sz="1600" dirty="0"/>
            </a:p>
          </dgm:t>
        </dgm:pt>
      </mc:Fallback>
    </mc:AlternateContent>
    <dgm:pt modelId="{47624EFE-3EAA-4D53-94BB-05E79B11D2FA}" type="parTrans" cxnId="{2E03DEED-EF93-445B-AD49-879A054EE2B9}">
      <dgm:prSet/>
      <dgm:spPr/>
      <dgm:t>
        <a:bodyPr/>
        <a:lstStyle/>
        <a:p>
          <a:endParaRPr lang="en-US" sz="2400"/>
        </a:p>
      </dgm:t>
    </dgm:pt>
    <dgm:pt modelId="{EAFE4D5A-7160-418D-912F-BA89A378ECA0}" type="sibTrans" cxnId="{2E03DEED-EF93-445B-AD49-879A054EE2B9}">
      <dgm:prSet/>
      <dgm:spPr/>
      <dgm:t>
        <a:bodyPr/>
        <a:lstStyle/>
        <a:p>
          <a:endParaRPr lang="en-US" sz="2400"/>
        </a:p>
      </dgm:t>
    </dgm:pt>
    <mc:AlternateContent xmlns:mc="http://schemas.openxmlformats.org/markup-compatibility/2006" xmlns:a14="http://schemas.microsoft.com/office/drawing/2010/main">
      <mc:Choice Requires="a14">
        <dgm:pt modelId="{3A90B5AE-C7AA-457A-8F0C-392FCCC7019C}">
          <dgm:prSet custT="1"/>
          <dgm:spPr/>
          <dgm:t>
            <a:bodyPr/>
            <a:lstStyle/>
            <a:p>
              <a:r>
                <a:rPr lang="es-ES" sz="1600" dirty="0"/>
                <a:t>Podemos intentar eliminar la estacionalidad mediante la diferenciación, aplicando el operador de diferenciación </a:t>
              </a:r>
              <a14:m>
                <m:oMath xmlns:m="http://schemas.openxmlformats.org/officeDocument/2006/math">
                  <m:sSubSup>
                    <m:sSubSupPr>
                      <m:ctrlPr>
                        <a:rPr lang="es-ES" sz="1600" i="1">
                          <a:solidFill>
                            <a:schemeClr val="tx1"/>
                          </a:solidFill>
                          <a:latin typeface="Cambria Math" panose="02040503050406030204" pitchFamily="18" charset="0"/>
                        </a:rPr>
                      </m:ctrlPr>
                    </m:sSubSupPr>
                    <m:e>
                      <m:r>
                        <a:rPr lang="es-ES" sz="1600">
                          <a:solidFill>
                            <a:schemeClr val="tx1"/>
                          </a:solidFill>
                          <a:latin typeface="Cambria Math" panose="02040503050406030204" pitchFamily="18" charset="0"/>
                        </a:rPr>
                        <m:t>∆</m:t>
                      </m:r>
                    </m:e>
                    <m:sub>
                      <m:r>
                        <a:rPr lang="es-ES" sz="1600" i="1">
                          <a:solidFill>
                            <a:schemeClr val="tx1"/>
                          </a:solidFill>
                          <a:latin typeface="Cambria Math" panose="02040503050406030204" pitchFamily="18" charset="0"/>
                        </a:rPr>
                        <m:t>𝑠</m:t>
                      </m:r>
                    </m:sub>
                    <m:sup>
                      <m:r>
                        <a:rPr lang="es-ES" sz="1600" i="1">
                          <a:solidFill>
                            <a:schemeClr val="tx1"/>
                          </a:solidFill>
                          <a:latin typeface="Cambria Math" panose="02040503050406030204" pitchFamily="18" charset="0"/>
                        </a:rPr>
                        <m:t>𝐷</m:t>
                      </m:r>
                    </m:sup>
                  </m:sSubSup>
                </m:oMath>
              </a14:m>
              <a:r>
                <a:rPr lang="es-ES" sz="1600" dirty="0"/>
                <a:t> para tomar las diferencias estacionales de la serie temporal. </a:t>
              </a:r>
              <a:endParaRPr lang="en-US" sz="1600" dirty="0"/>
            </a:p>
          </dgm:t>
        </dgm:pt>
      </mc:Choice>
      <mc:Fallback xmlns="">
        <dgm:pt modelId="{3A90B5AE-C7AA-457A-8F0C-392FCCC7019C}">
          <dgm:prSet custT="1"/>
          <dgm:spPr/>
          <dgm:t>
            <a:bodyPr/>
            <a:lstStyle/>
            <a:p>
              <a:r>
                <a:rPr lang="es-ES" sz="1600" dirty="0"/>
                <a:t>Podemos intentar eliminar la estacionalidad mediante la diferenciación, aplicando el operador de diferenciación </a:t>
              </a:r>
              <a:r>
                <a:rPr lang="es-ES" sz="1600" i="0">
                  <a:solidFill>
                    <a:schemeClr val="tx1"/>
                  </a:solidFill>
                  <a:latin typeface="Cambria Math" panose="02040503050406030204" pitchFamily="18" charset="0"/>
                </a:rPr>
                <a:t>∆_𝑠^𝐷</a:t>
              </a:r>
              <a:r>
                <a:rPr lang="es-ES" sz="1600" dirty="0"/>
                <a:t> para tomar las diferencias estacionales de la serie temporal. </a:t>
              </a:r>
              <a:endParaRPr lang="en-US" sz="1600" dirty="0"/>
            </a:p>
          </dgm:t>
        </dgm:pt>
      </mc:Fallback>
    </mc:AlternateContent>
    <dgm:pt modelId="{5FDDEF89-0BB5-4ABE-B91D-9ACBECF66E13}" type="parTrans" cxnId="{0AEBFCBA-ACE5-4E13-948F-71711145826D}">
      <dgm:prSet/>
      <dgm:spPr/>
      <dgm:t>
        <a:bodyPr/>
        <a:lstStyle/>
        <a:p>
          <a:endParaRPr lang="en-US" sz="2400"/>
        </a:p>
      </dgm:t>
    </dgm:pt>
    <dgm:pt modelId="{7AE92154-605E-40D0-BF60-92671246771B}" type="sibTrans" cxnId="{0AEBFCBA-ACE5-4E13-948F-71711145826D}">
      <dgm:prSet/>
      <dgm:spPr/>
      <dgm:t>
        <a:bodyPr/>
        <a:lstStyle/>
        <a:p>
          <a:endParaRPr lang="en-US" sz="2400"/>
        </a:p>
      </dgm:t>
    </dgm:pt>
    <dgm:pt modelId="{C03713F2-318C-4A90-95C2-D5A6E1BDDDF8}">
      <dgm:prSet custT="1"/>
      <dgm:spPr/>
      <dgm:t>
        <a:bodyPr/>
        <a:lstStyle/>
        <a:p>
          <a:r>
            <a:rPr lang="es-ES" sz="1600" dirty="0"/>
            <a:t>Aquí </a:t>
          </a:r>
          <a:r>
            <a:rPr lang="es-ES" sz="1600" i="1" dirty="0">
              <a:solidFill>
                <a:schemeClr val="tx1"/>
              </a:solidFill>
              <a:latin typeface="Times New Roman" panose="02020603050405020304" pitchFamily="18" charset="0"/>
              <a:cs typeface="Times New Roman" panose="02020603050405020304" pitchFamily="18" charset="0"/>
            </a:rPr>
            <a:t>s</a:t>
          </a:r>
          <a:r>
            <a:rPr lang="es-ES" sz="1600" dirty="0"/>
            <a:t> es el número de rezagos que comprenden un período completo de estacionalidad. </a:t>
          </a:r>
          <a:endParaRPr lang="en-US" sz="1600" dirty="0"/>
        </a:p>
      </dgm:t>
    </dgm:pt>
    <dgm:pt modelId="{6AA2D527-14E9-4C39-B501-22BBD29A309B}" type="parTrans" cxnId="{E6D9F76A-A47C-4937-8DDE-91BC83233F62}">
      <dgm:prSet/>
      <dgm:spPr/>
      <dgm:t>
        <a:bodyPr/>
        <a:lstStyle/>
        <a:p>
          <a:endParaRPr lang="en-US" sz="2400"/>
        </a:p>
      </dgm:t>
    </dgm:pt>
    <dgm:pt modelId="{4A02DA0B-83D8-4A38-A470-1FA1FB1001AA}" type="sibTrans" cxnId="{E6D9F76A-A47C-4937-8DDE-91BC83233F62}">
      <dgm:prSet/>
      <dgm:spPr/>
      <dgm:t>
        <a:bodyPr/>
        <a:lstStyle/>
        <a:p>
          <a:endParaRPr lang="en-US" sz="2400"/>
        </a:p>
      </dgm:t>
    </dgm:pt>
    <dgm:pt modelId="{8850F7C9-9139-414A-A141-D73D163E5BDA}">
      <dgm:prSet custT="1"/>
      <dgm:spPr/>
      <dgm:t>
        <a:bodyPr/>
        <a:lstStyle/>
        <a:p>
          <a:r>
            <a:rPr lang="es-ES" sz="1600" i="1">
              <a:solidFill>
                <a:schemeClr val="tx1"/>
              </a:solidFill>
              <a:latin typeface="Times New Roman" panose="02020603050405020304" pitchFamily="18" charset="0"/>
              <a:cs typeface="Times New Roman" panose="02020603050405020304" pitchFamily="18" charset="0"/>
            </a:rPr>
            <a:t>D</a:t>
          </a:r>
          <a:r>
            <a:rPr lang="es-ES" sz="1600"/>
            <a:t> tiene un significado similar a </a:t>
          </a:r>
          <a:r>
            <a:rPr lang="es-ES" sz="1600" i="1">
              <a:solidFill>
                <a:schemeClr val="tx1"/>
              </a:solidFill>
              <a:latin typeface="Times New Roman" panose="02020603050405020304" pitchFamily="18" charset="0"/>
              <a:cs typeface="Times New Roman" panose="02020603050405020304" pitchFamily="18" charset="0"/>
            </a:rPr>
            <a:t>d</a:t>
          </a:r>
          <a:r>
            <a:rPr lang="es-ES" sz="1600"/>
            <a:t> en los modelos ARIMA, pero en lugar de ello se aplica a los rezagos estacionales.</a:t>
          </a:r>
          <a:endParaRPr lang="en-US" sz="1600" dirty="0"/>
        </a:p>
      </dgm:t>
    </dgm:pt>
    <dgm:pt modelId="{FA0A26B0-D2BE-4B96-9B66-2BE6E10D8525}" type="parTrans" cxnId="{2D7AEAAD-2109-46F9-BFCA-84097A0F30BB}">
      <dgm:prSet/>
      <dgm:spPr/>
      <dgm:t>
        <a:bodyPr/>
        <a:lstStyle/>
        <a:p>
          <a:endParaRPr lang="en-US" sz="2400"/>
        </a:p>
      </dgm:t>
    </dgm:pt>
    <dgm:pt modelId="{EE9054DB-73D7-4873-B0E0-0CB03EDCD306}" type="sibTrans" cxnId="{2D7AEAAD-2109-46F9-BFCA-84097A0F30BB}">
      <dgm:prSet/>
      <dgm:spPr/>
      <dgm:t>
        <a:bodyPr/>
        <a:lstStyle/>
        <a:p>
          <a:endParaRPr lang="en-US" sz="2400"/>
        </a:p>
      </dgm:t>
    </dgm:pt>
    <dgm:pt modelId="{875AB71D-6F92-4717-826E-C6F431193313}" type="pres">
      <dgm:prSet presAssocID="{05A0A4F4-EE58-42CC-ABF0-207927F117AB}" presName="hierChild1" presStyleCnt="0">
        <dgm:presLayoutVars>
          <dgm:chPref val="1"/>
          <dgm:dir/>
          <dgm:animOne val="branch"/>
          <dgm:animLvl val="lvl"/>
          <dgm:resizeHandles/>
        </dgm:presLayoutVars>
      </dgm:prSet>
      <dgm:spPr/>
    </dgm:pt>
    <dgm:pt modelId="{2A939CA2-67A7-452A-97B8-5A46EA52B0BF}" type="pres">
      <dgm:prSet presAssocID="{D15BB5CA-7FB5-4105-8FDC-C49E51554F72}" presName="hierRoot1" presStyleCnt="0"/>
      <dgm:spPr/>
    </dgm:pt>
    <dgm:pt modelId="{B2A396B7-8A13-4239-837E-3A3DAAA30694}" type="pres">
      <dgm:prSet presAssocID="{D15BB5CA-7FB5-4105-8FDC-C49E51554F72}" presName="composite" presStyleCnt="0"/>
      <dgm:spPr/>
    </dgm:pt>
    <dgm:pt modelId="{A1B27E18-5C65-40C1-9EB3-8BD10EFA7CB3}" type="pres">
      <dgm:prSet presAssocID="{D15BB5CA-7FB5-4105-8FDC-C49E51554F72}" presName="background" presStyleLbl="node0" presStyleIdx="0" presStyleCnt="4"/>
      <dgm:spPr/>
    </dgm:pt>
    <dgm:pt modelId="{76CF06BB-8A7F-4B9E-9DA8-8579BD6FCA42}" type="pres">
      <dgm:prSet presAssocID="{D15BB5CA-7FB5-4105-8FDC-C49E51554F72}" presName="text" presStyleLbl="fgAcc0" presStyleIdx="0" presStyleCnt="4" custScaleY="182679">
        <dgm:presLayoutVars>
          <dgm:chPref val="3"/>
        </dgm:presLayoutVars>
      </dgm:prSet>
      <dgm:spPr/>
    </dgm:pt>
    <dgm:pt modelId="{A419CB75-624B-47B4-81A0-9CB1A2EB9A46}" type="pres">
      <dgm:prSet presAssocID="{D15BB5CA-7FB5-4105-8FDC-C49E51554F72}" presName="hierChild2" presStyleCnt="0"/>
      <dgm:spPr/>
    </dgm:pt>
    <dgm:pt modelId="{3461F46B-F30C-4574-ABEB-4F9EF24B16A1}" type="pres">
      <dgm:prSet presAssocID="{3A90B5AE-C7AA-457A-8F0C-392FCCC7019C}" presName="hierRoot1" presStyleCnt="0"/>
      <dgm:spPr/>
    </dgm:pt>
    <dgm:pt modelId="{E2BD41D5-A15E-48A2-A90B-76F5B6EED890}" type="pres">
      <dgm:prSet presAssocID="{3A90B5AE-C7AA-457A-8F0C-392FCCC7019C}" presName="composite" presStyleCnt="0"/>
      <dgm:spPr/>
    </dgm:pt>
    <dgm:pt modelId="{0653A2E1-41CF-4E85-8E95-E232B5D814FB}" type="pres">
      <dgm:prSet presAssocID="{3A90B5AE-C7AA-457A-8F0C-392FCCC7019C}" presName="background" presStyleLbl="node0" presStyleIdx="1" presStyleCnt="4"/>
      <dgm:spPr/>
    </dgm:pt>
    <dgm:pt modelId="{47A7BBED-459E-47F4-89E1-4E0B43B7A2B7}" type="pres">
      <dgm:prSet presAssocID="{3A90B5AE-C7AA-457A-8F0C-392FCCC7019C}" presName="text" presStyleLbl="fgAcc0" presStyleIdx="1" presStyleCnt="4" custScaleY="182679">
        <dgm:presLayoutVars>
          <dgm:chPref val="3"/>
        </dgm:presLayoutVars>
      </dgm:prSet>
      <dgm:spPr/>
    </dgm:pt>
    <dgm:pt modelId="{3464178F-CD11-491B-8FF8-8DB0F40115C2}" type="pres">
      <dgm:prSet presAssocID="{3A90B5AE-C7AA-457A-8F0C-392FCCC7019C}" presName="hierChild2" presStyleCnt="0"/>
      <dgm:spPr/>
    </dgm:pt>
    <dgm:pt modelId="{A84B21AC-D415-448F-B507-5FB5FCE6B1D7}" type="pres">
      <dgm:prSet presAssocID="{C03713F2-318C-4A90-95C2-D5A6E1BDDDF8}" presName="hierRoot1" presStyleCnt="0"/>
      <dgm:spPr/>
    </dgm:pt>
    <dgm:pt modelId="{A1ACB03E-1CA7-448B-8848-2253F554AE90}" type="pres">
      <dgm:prSet presAssocID="{C03713F2-318C-4A90-95C2-D5A6E1BDDDF8}" presName="composite" presStyleCnt="0"/>
      <dgm:spPr/>
    </dgm:pt>
    <dgm:pt modelId="{AA0A15B6-A6BB-464F-B31A-BD3ECE6E2465}" type="pres">
      <dgm:prSet presAssocID="{C03713F2-318C-4A90-95C2-D5A6E1BDDDF8}" presName="background" presStyleLbl="node0" presStyleIdx="2" presStyleCnt="4"/>
      <dgm:spPr/>
    </dgm:pt>
    <dgm:pt modelId="{4330FD87-8E22-4444-A194-047D574AD3B5}" type="pres">
      <dgm:prSet presAssocID="{C03713F2-318C-4A90-95C2-D5A6E1BDDDF8}" presName="text" presStyleLbl="fgAcc0" presStyleIdx="2" presStyleCnt="4" custScaleY="182679">
        <dgm:presLayoutVars>
          <dgm:chPref val="3"/>
        </dgm:presLayoutVars>
      </dgm:prSet>
      <dgm:spPr/>
    </dgm:pt>
    <dgm:pt modelId="{45DCAE15-DEE7-468B-9A04-8D722EA9665D}" type="pres">
      <dgm:prSet presAssocID="{C03713F2-318C-4A90-95C2-D5A6E1BDDDF8}" presName="hierChild2" presStyleCnt="0"/>
      <dgm:spPr/>
    </dgm:pt>
    <dgm:pt modelId="{2591293C-3AB0-422D-99DB-2909B8035B49}" type="pres">
      <dgm:prSet presAssocID="{8850F7C9-9139-414A-A141-D73D163E5BDA}" presName="hierRoot1" presStyleCnt="0"/>
      <dgm:spPr/>
    </dgm:pt>
    <dgm:pt modelId="{D25F187C-A6D2-4B3E-91E8-E54422AC1F1C}" type="pres">
      <dgm:prSet presAssocID="{8850F7C9-9139-414A-A141-D73D163E5BDA}" presName="composite" presStyleCnt="0"/>
      <dgm:spPr/>
    </dgm:pt>
    <dgm:pt modelId="{48164F77-2D5C-46D6-B20A-9019C9DD2E67}" type="pres">
      <dgm:prSet presAssocID="{8850F7C9-9139-414A-A141-D73D163E5BDA}" presName="background" presStyleLbl="node0" presStyleIdx="3" presStyleCnt="4"/>
      <dgm:spPr/>
    </dgm:pt>
    <dgm:pt modelId="{00768479-4C3D-4570-97F5-DF4EA7C608F3}" type="pres">
      <dgm:prSet presAssocID="{8850F7C9-9139-414A-A141-D73D163E5BDA}" presName="text" presStyleLbl="fgAcc0" presStyleIdx="3" presStyleCnt="4" custScaleY="182679">
        <dgm:presLayoutVars>
          <dgm:chPref val="3"/>
        </dgm:presLayoutVars>
      </dgm:prSet>
      <dgm:spPr/>
    </dgm:pt>
    <dgm:pt modelId="{18F5105F-2A8F-4B89-BCEF-F4D58B05A34D}" type="pres">
      <dgm:prSet presAssocID="{8850F7C9-9139-414A-A141-D73D163E5BDA}" presName="hierChild2" presStyleCnt="0"/>
      <dgm:spPr/>
    </dgm:pt>
  </dgm:ptLst>
  <dgm:cxnLst>
    <dgm:cxn modelId="{806CAA1B-39CA-4067-B20D-35D572A153F8}" type="presOf" srcId="{C03713F2-318C-4A90-95C2-D5A6E1BDDDF8}" destId="{4330FD87-8E22-4444-A194-047D574AD3B5}" srcOrd="0" destOrd="0" presId="urn:microsoft.com/office/officeart/2005/8/layout/hierarchy1"/>
    <dgm:cxn modelId="{E6D9F76A-A47C-4937-8DDE-91BC83233F62}" srcId="{05A0A4F4-EE58-42CC-ABF0-207927F117AB}" destId="{C03713F2-318C-4A90-95C2-D5A6E1BDDDF8}" srcOrd="2" destOrd="0" parTransId="{6AA2D527-14E9-4C39-B501-22BBD29A309B}" sibTransId="{4A02DA0B-83D8-4A38-A470-1FA1FB1001AA}"/>
    <dgm:cxn modelId="{82503B95-FB5A-429B-B32F-9AC07D78BEED}" type="presOf" srcId="{D15BB5CA-7FB5-4105-8FDC-C49E51554F72}" destId="{76CF06BB-8A7F-4B9E-9DA8-8579BD6FCA42}" srcOrd="0" destOrd="0" presId="urn:microsoft.com/office/officeart/2005/8/layout/hierarchy1"/>
    <dgm:cxn modelId="{2D7AEAAD-2109-46F9-BFCA-84097A0F30BB}" srcId="{05A0A4F4-EE58-42CC-ABF0-207927F117AB}" destId="{8850F7C9-9139-414A-A141-D73D163E5BDA}" srcOrd="3" destOrd="0" parTransId="{FA0A26B0-D2BE-4B96-9B66-2BE6E10D8525}" sibTransId="{EE9054DB-73D7-4873-B0E0-0CB03EDCD306}"/>
    <dgm:cxn modelId="{0AEBFCBA-ACE5-4E13-948F-71711145826D}" srcId="{05A0A4F4-EE58-42CC-ABF0-207927F117AB}" destId="{3A90B5AE-C7AA-457A-8F0C-392FCCC7019C}" srcOrd="1" destOrd="0" parTransId="{5FDDEF89-0BB5-4ABE-B91D-9ACBECF66E13}" sibTransId="{7AE92154-605E-40D0-BF60-92671246771B}"/>
    <dgm:cxn modelId="{5456EFC8-8D4B-4670-BE8D-DE0D132E063C}" type="presOf" srcId="{8850F7C9-9139-414A-A141-D73D163E5BDA}" destId="{00768479-4C3D-4570-97F5-DF4EA7C608F3}" srcOrd="0" destOrd="0" presId="urn:microsoft.com/office/officeart/2005/8/layout/hierarchy1"/>
    <dgm:cxn modelId="{4FFA31E4-3F92-482F-8168-D6A080D7D43A}" type="presOf" srcId="{05A0A4F4-EE58-42CC-ABF0-207927F117AB}" destId="{875AB71D-6F92-4717-826E-C6F431193313}" srcOrd="0" destOrd="0" presId="urn:microsoft.com/office/officeart/2005/8/layout/hierarchy1"/>
    <dgm:cxn modelId="{2E03DEED-EF93-445B-AD49-879A054EE2B9}" srcId="{05A0A4F4-EE58-42CC-ABF0-207927F117AB}" destId="{D15BB5CA-7FB5-4105-8FDC-C49E51554F72}" srcOrd="0" destOrd="0" parTransId="{47624EFE-3EAA-4D53-94BB-05E79B11D2FA}" sibTransId="{EAFE4D5A-7160-418D-912F-BA89A378ECA0}"/>
    <dgm:cxn modelId="{F06BA8EE-0AB2-4518-9181-51F94AEDBC93}" type="presOf" srcId="{3A90B5AE-C7AA-457A-8F0C-392FCCC7019C}" destId="{47A7BBED-459E-47F4-89E1-4E0B43B7A2B7}" srcOrd="0" destOrd="0" presId="urn:microsoft.com/office/officeart/2005/8/layout/hierarchy1"/>
    <dgm:cxn modelId="{329CC740-C414-42E8-93A9-D11B82EBD6CA}" type="presParOf" srcId="{875AB71D-6F92-4717-826E-C6F431193313}" destId="{2A939CA2-67A7-452A-97B8-5A46EA52B0BF}" srcOrd="0" destOrd="0" presId="urn:microsoft.com/office/officeart/2005/8/layout/hierarchy1"/>
    <dgm:cxn modelId="{0F460DCA-18A3-4934-998D-0361944D9D57}" type="presParOf" srcId="{2A939CA2-67A7-452A-97B8-5A46EA52B0BF}" destId="{B2A396B7-8A13-4239-837E-3A3DAAA30694}" srcOrd="0" destOrd="0" presId="urn:microsoft.com/office/officeart/2005/8/layout/hierarchy1"/>
    <dgm:cxn modelId="{4F61C551-2CF8-4E73-A24C-F05984113C75}" type="presParOf" srcId="{B2A396B7-8A13-4239-837E-3A3DAAA30694}" destId="{A1B27E18-5C65-40C1-9EB3-8BD10EFA7CB3}" srcOrd="0" destOrd="0" presId="urn:microsoft.com/office/officeart/2005/8/layout/hierarchy1"/>
    <dgm:cxn modelId="{CFAF4664-C72F-45CF-B0C0-5A891EEC155C}" type="presParOf" srcId="{B2A396B7-8A13-4239-837E-3A3DAAA30694}" destId="{76CF06BB-8A7F-4B9E-9DA8-8579BD6FCA42}" srcOrd="1" destOrd="0" presId="urn:microsoft.com/office/officeart/2005/8/layout/hierarchy1"/>
    <dgm:cxn modelId="{C13225FB-C99F-47D4-9309-ADA1353F9C1C}" type="presParOf" srcId="{2A939CA2-67A7-452A-97B8-5A46EA52B0BF}" destId="{A419CB75-624B-47B4-81A0-9CB1A2EB9A46}" srcOrd="1" destOrd="0" presId="urn:microsoft.com/office/officeart/2005/8/layout/hierarchy1"/>
    <dgm:cxn modelId="{89D1BF9D-446C-491E-ACE7-7203FC747318}" type="presParOf" srcId="{875AB71D-6F92-4717-826E-C6F431193313}" destId="{3461F46B-F30C-4574-ABEB-4F9EF24B16A1}" srcOrd="1" destOrd="0" presId="urn:microsoft.com/office/officeart/2005/8/layout/hierarchy1"/>
    <dgm:cxn modelId="{726FFF94-A661-4149-9F6D-7F3CEEDA1D7F}" type="presParOf" srcId="{3461F46B-F30C-4574-ABEB-4F9EF24B16A1}" destId="{E2BD41D5-A15E-48A2-A90B-76F5B6EED890}" srcOrd="0" destOrd="0" presId="urn:microsoft.com/office/officeart/2005/8/layout/hierarchy1"/>
    <dgm:cxn modelId="{70E47ED4-5436-45CA-920F-FEB65851E968}" type="presParOf" srcId="{E2BD41D5-A15E-48A2-A90B-76F5B6EED890}" destId="{0653A2E1-41CF-4E85-8E95-E232B5D814FB}" srcOrd="0" destOrd="0" presId="urn:microsoft.com/office/officeart/2005/8/layout/hierarchy1"/>
    <dgm:cxn modelId="{BD43C977-8162-4595-8D6C-08533531190B}" type="presParOf" srcId="{E2BD41D5-A15E-48A2-A90B-76F5B6EED890}" destId="{47A7BBED-459E-47F4-89E1-4E0B43B7A2B7}" srcOrd="1" destOrd="0" presId="urn:microsoft.com/office/officeart/2005/8/layout/hierarchy1"/>
    <dgm:cxn modelId="{63BBEA48-1136-40A7-A46F-EB04DB54CC77}" type="presParOf" srcId="{3461F46B-F30C-4574-ABEB-4F9EF24B16A1}" destId="{3464178F-CD11-491B-8FF8-8DB0F40115C2}" srcOrd="1" destOrd="0" presId="urn:microsoft.com/office/officeart/2005/8/layout/hierarchy1"/>
    <dgm:cxn modelId="{3A1357DE-6EE3-423A-B667-65F6400A79A9}" type="presParOf" srcId="{875AB71D-6F92-4717-826E-C6F431193313}" destId="{A84B21AC-D415-448F-B507-5FB5FCE6B1D7}" srcOrd="2" destOrd="0" presId="urn:microsoft.com/office/officeart/2005/8/layout/hierarchy1"/>
    <dgm:cxn modelId="{65BB0433-81A2-497B-9527-7000FAFA37B3}" type="presParOf" srcId="{A84B21AC-D415-448F-B507-5FB5FCE6B1D7}" destId="{A1ACB03E-1CA7-448B-8848-2253F554AE90}" srcOrd="0" destOrd="0" presId="urn:microsoft.com/office/officeart/2005/8/layout/hierarchy1"/>
    <dgm:cxn modelId="{F5D34EFC-A49F-4617-9793-2545DFBC93FA}" type="presParOf" srcId="{A1ACB03E-1CA7-448B-8848-2253F554AE90}" destId="{AA0A15B6-A6BB-464F-B31A-BD3ECE6E2465}" srcOrd="0" destOrd="0" presId="urn:microsoft.com/office/officeart/2005/8/layout/hierarchy1"/>
    <dgm:cxn modelId="{3206B6C7-7BF1-4ABC-9A78-41EA32598D27}" type="presParOf" srcId="{A1ACB03E-1CA7-448B-8848-2253F554AE90}" destId="{4330FD87-8E22-4444-A194-047D574AD3B5}" srcOrd="1" destOrd="0" presId="urn:microsoft.com/office/officeart/2005/8/layout/hierarchy1"/>
    <dgm:cxn modelId="{A169F137-5DEA-403E-BC1A-AC7E657061E2}" type="presParOf" srcId="{A84B21AC-D415-448F-B507-5FB5FCE6B1D7}" destId="{45DCAE15-DEE7-468B-9A04-8D722EA9665D}" srcOrd="1" destOrd="0" presId="urn:microsoft.com/office/officeart/2005/8/layout/hierarchy1"/>
    <dgm:cxn modelId="{DBDCD39E-0D69-40C9-8F73-A17E8CA36519}" type="presParOf" srcId="{875AB71D-6F92-4717-826E-C6F431193313}" destId="{2591293C-3AB0-422D-99DB-2909B8035B49}" srcOrd="3" destOrd="0" presId="urn:microsoft.com/office/officeart/2005/8/layout/hierarchy1"/>
    <dgm:cxn modelId="{D289C823-C582-43D8-BBA0-F79EFB004332}" type="presParOf" srcId="{2591293C-3AB0-422D-99DB-2909B8035B49}" destId="{D25F187C-A6D2-4B3E-91E8-E54422AC1F1C}" srcOrd="0" destOrd="0" presId="urn:microsoft.com/office/officeart/2005/8/layout/hierarchy1"/>
    <dgm:cxn modelId="{4EB407BF-4B92-459C-814B-C42768DCA63E}" type="presParOf" srcId="{D25F187C-A6D2-4B3E-91E8-E54422AC1F1C}" destId="{48164F77-2D5C-46D6-B20A-9019C9DD2E67}" srcOrd="0" destOrd="0" presId="urn:microsoft.com/office/officeart/2005/8/layout/hierarchy1"/>
    <dgm:cxn modelId="{73896BE3-AD5C-4485-A220-FB8CD2A85B53}" type="presParOf" srcId="{D25F187C-A6D2-4B3E-91E8-E54422AC1F1C}" destId="{00768479-4C3D-4570-97F5-DF4EA7C608F3}" srcOrd="1" destOrd="0" presId="urn:microsoft.com/office/officeart/2005/8/layout/hierarchy1"/>
    <dgm:cxn modelId="{D80FC1C4-842D-4646-A5AC-EE8C7B11CB91}" type="presParOf" srcId="{2591293C-3AB0-422D-99DB-2909B8035B49}" destId="{18F5105F-2A8F-4B89-BCEF-F4D58B05A34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9C20A9-6658-4701-B964-FE5A32FA6BAA}"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5589A471-099B-4E6A-996F-DA06CD6AC9F5}">
      <dgm:prSet custT="1"/>
      <dgm:spPr/>
      <dgm:t>
        <a:bodyPr/>
        <a:lstStyle/>
        <a:p>
          <a:pPr>
            <a:defRPr cap="all"/>
          </a:pPr>
          <a:r>
            <a:rPr lang="es-ES" sz="1600" cap="none" dirty="0"/>
            <a:t>En un proceso estocástico, el estado del sistema en un momento dado se determina tanto por factores deterministas (predecibles) como por factores aleatorios. </a:t>
          </a:r>
          <a:endParaRPr lang="en-US" sz="1600" cap="none" dirty="0"/>
        </a:p>
      </dgm:t>
    </dgm:pt>
    <dgm:pt modelId="{F998AAD6-59C7-4106-8D55-21B852AC944E}" type="parTrans" cxnId="{A171EE61-314C-451B-91E3-9A4AFC443128}">
      <dgm:prSet/>
      <dgm:spPr/>
      <dgm:t>
        <a:bodyPr/>
        <a:lstStyle/>
        <a:p>
          <a:endParaRPr lang="en-US" sz="2800" dirty="0"/>
        </a:p>
      </dgm:t>
    </dgm:pt>
    <dgm:pt modelId="{B9B95712-6BF1-4765-9102-4678616746C9}" type="sibTrans" cxnId="{A171EE61-314C-451B-91E3-9A4AFC443128}">
      <dgm:prSet/>
      <dgm:spPr/>
      <dgm:t>
        <a:bodyPr/>
        <a:lstStyle/>
        <a:p>
          <a:endParaRPr lang="en-US" sz="2800" dirty="0"/>
        </a:p>
      </dgm:t>
    </dgm:pt>
    <dgm:pt modelId="{C0ECFBAE-FF70-4CBB-A508-2AE0DA6EF5EA}">
      <dgm:prSet custT="1"/>
      <dgm:spPr/>
      <dgm:t>
        <a:bodyPr/>
        <a:lstStyle/>
        <a:p>
          <a:pPr>
            <a:defRPr cap="all"/>
          </a:pPr>
          <a:r>
            <a:rPr lang="es-ES" sz="1600" cap="none" dirty="0"/>
            <a:t>La componente determinista puede describirse mediante reglas o ecuaciones que relacionan el estado actual del sistema con sus estados anteriores</a:t>
          </a:r>
          <a:endParaRPr lang="en-US" sz="1600" cap="none" dirty="0"/>
        </a:p>
      </dgm:t>
    </dgm:pt>
    <dgm:pt modelId="{39A465C1-299E-48C9-9D5E-629A96869B30}" type="parTrans" cxnId="{74136178-2D5F-4202-9985-778FD363425C}">
      <dgm:prSet/>
      <dgm:spPr/>
      <dgm:t>
        <a:bodyPr/>
        <a:lstStyle/>
        <a:p>
          <a:endParaRPr lang="en-US" sz="2800" dirty="0"/>
        </a:p>
      </dgm:t>
    </dgm:pt>
    <dgm:pt modelId="{2CFB03AB-2B4B-478E-A115-250B087E8DBF}" type="sibTrans" cxnId="{74136178-2D5F-4202-9985-778FD363425C}">
      <dgm:prSet/>
      <dgm:spPr/>
      <dgm:t>
        <a:bodyPr/>
        <a:lstStyle/>
        <a:p>
          <a:endParaRPr lang="en-US" sz="2800" dirty="0"/>
        </a:p>
      </dgm:t>
    </dgm:pt>
    <dgm:pt modelId="{5B5059D0-CF4D-45A2-9C14-3D63DC6E5A5B}">
      <dgm:prSet custT="1"/>
      <dgm:spPr/>
      <dgm:t>
        <a:bodyPr/>
        <a:lstStyle/>
        <a:p>
          <a:pPr>
            <a:defRPr cap="all"/>
          </a:pPr>
          <a:r>
            <a:rPr lang="es-ES" sz="1600" cap="none" dirty="0"/>
            <a:t>La componente estocástica del proceso introduce la incertidumbre o variabilidad inherente al sistema.</a:t>
          </a:r>
          <a:endParaRPr lang="en-US" sz="1600" cap="none" dirty="0"/>
        </a:p>
      </dgm:t>
    </dgm:pt>
    <dgm:pt modelId="{FD5AA1B2-F58C-4BC6-86A7-1D6C9B8B4F01}" type="parTrans" cxnId="{095809F7-68C1-4BE2-954B-B8DA2792CDC4}">
      <dgm:prSet/>
      <dgm:spPr/>
      <dgm:t>
        <a:bodyPr/>
        <a:lstStyle/>
        <a:p>
          <a:endParaRPr lang="en-US" sz="2800" dirty="0"/>
        </a:p>
      </dgm:t>
    </dgm:pt>
    <dgm:pt modelId="{78DA2DAE-86D6-4B20-A460-8578253C0FAF}" type="sibTrans" cxnId="{095809F7-68C1-4BE2-954B-B8DA2792CDC4}">
      <dgm:prSet/>
      <dgm:spPr/>
      <dgm:t>
        <a:bodyPr/>
        <a:lstStyle/>
        <a:p>
          <a:endParaRPr lang="en-US" sz="2800" dirty="0"/>
        </a:p>
      </dgm:t>
    </dgm:pt>
    <dgm:pt modelId="{1923F805-590F-4CF0-9F75-CF1D552D9ED5}">
      <dgm:prSet custT="1"/>
      <dgm:spPr/>
      <dgm:t>
        <a:bodyPr/>
        <a:lstStyle/>
        <a:p>
          <a:pPr>
            <a:defRPr cap="all"/>
          </a:pPr>
          <a:r>
            <a:rPr lang="es-ES" sz="1600" cap="none" dirty="0"/>
            <a:t>Un proceso estocástico proporciona un marco para modelar y comprender la variabilidad y la incertidumbre en sistemas dinámicos a lo largo del tiempo.</a:t>
          </a:r>
          <a:endParaRPr lang="en-US" sz="1600" cap="none" dirty="0"/>
        </a:p>
      </dgm:t>
    </dgm:pt>
    <dgm:pt modelId="{F6355152-67B6-4556-A144-52E1A07AE756}" type="parTrans" cxnId="{043A1D42-8A71-4971-8846-684BAD1EE07D}">
      <dgm:prSet/>
      <dgm:spPr/>
      <dgm:t>
        <a:bodyPr/>
        <a:lstStyle/>
        <a:p>
          <a:endParaRPr lang="en-US" sz="2800" dirty="0"/>
        </a:p>
      </dgm:t>
    </dgm:pt>
    <dgm:pt modelId="{90D7A6C1-14E7-4E5D-BAD3-3902E4929DCC}" type="sibTrans" cxnId="{043A1D42-8A71-4971-8846-684BAD1EE07D}">
      <dgm:prSet/>
      <dgm:spPr/>
      <dgm:t>
        <a:bodyPr/>
        <a:lstStyle/>
        <a:p>
          <a:endParaRPr lang="en-US" sz="2800" dirty="0"/>
        </a:p>
      </dgm:t>
    </dgm:pt>
    <dgm:pt modelId="{687A23D2-CA3B-42A8-A7B1-F09DDEF623A0}" type="pres">
      <dgm:prSet presAssocID="{489C20A9-6658-4701-B964-FE5A32FA6BAA}" presName="root" presStyleCnt="0">
        <dgm:presLayoutVars>
          <dgm:dir/>
          <dgm:resizeHandles val="exact"/>
        </dgm:presLayoutVars>
      </dgm:prSet>
      <dgm:spPr/>
    </dgm:pt>
    <dgm:pt modelId="{259EF8E4-96A2-44CF-9705-B90ADD832E1A}" type="pres">
      <dgm:prSet presAssocID="{5589A471-099B-4E6A-996F-DA06CD6AC9F5}" presName="compNode" presStyleCnt="0"/>
      <dgm:spPr/>
    </dgm:pt>
    <dgm:pt modelId="{EFFA2526-701C-431B-B765-A49C011D59EC}" type="pres">
      <dgm:prSet presAssocID="{5589A471-099B-4E6A-996F-DA06CD6AC9F5}" presName="iconBgRect" presStyleLbl="bgShp" presStyleIdx="0" presStyleCnt="4"/>
      <dgm:spPr>
        <a:prstGeom prst="round2DiagRect">
          <a:avLst>
            <a:gd name="adj1" fmla="val 29727"/>
            <a:gd name="adj2" fmla="val 0"/>
          </a:avLst>
        </a:prstGeom>
      </dgm:spPr>
    </dgm:pt>
    <dgm:pt modelId="{DC5E1CDE-B18D-4920-B2EE-AE40DB047E1C}" type="pres">
      <dgm:prSet presAssocID="{5589A471-099B-4E6A-996F-DA06CD6AC9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B1C8F73A-DBD9-44FA-95B8-A2A956DDEDA4}" type="pres">
      <dgm:prSet presAssocID="{5589A471-099B-4E6A-996F-DA06CD6AC9F5}" presName="spaceRect" presStyleCnt="0"/>
      <dgm:spPr/>
    </dgm:pt>
    <dgm:pt modelId="{B56E77A6-8332-46C5-8717-2E94B54A033D}" type="pres">
      <dgm:prSet presAssocID="{5589A471-099B-4E6A-996F-DA06CD6AC9F5}" presName="textRect" presStyleLbl="revTx" presStyleIdx="0" presStyleCnt="4">
        <dgm:presLayoutVars>
          <dgm:chMax val="1"/>
          <dgm:chPref val="1"/>
        </dgm:presLayoutVars>
      </dgm:prSet>
      <dgm:spPr/>
    </dgm:pt>
    <dgm:pt modelId="{B7BCBF36-E5F0-43C8-AEA4-9E0C4B1BC986}" type="pres">
      <dgm:prSet presAssocID="{B9B95712-6BF1-4765-9102-4678616746C9}" presName="sibTrans" presStyleCnt="0"/>
      <dgm:spPr/>
    </dgm:pt>
    <dgm:pt modelId="{A1DD7E2E-27AB-4C4E-B145-93F9C96261ED}" type="pres">
      <dgm:prSet presAssocID="{C0ECFBAE-FF70-4CBB-A508-2AE0DA6EF5EA}" presName="compNode" presStyleCnt="0"/>
      <dgm:spPr/>
    </dgm:pt>
    <dgm:pt modelId="{DC32CEB8-5147-4DBE-AD76-D523F6CB7E72}" type="pres">
      <dgm:prSet presAssocID="{C0ECFBAE-FF70-4CBB-A508-2AE0DA6EF5EA}" presName="iconBgRect" presStyleLbl="bgShp" presStyleIdx="1" presStyleCnt="4"/>
      <dgm:spPr>
        <a:prstGeom prst="round2DiagRect">
          <a:avLst>
            <a:gd name="adj1" fmla="val 29727"/>
            <a:gd name="adj2" fmla="val 0"/>
          </a:avLst>
        </a:prstGeom>
      </dgm:spPr>
    </dgm:pt>
    <dgm:pt modelId="{30422390-E518-417F-A242-B9A54B58D18D}" type="pres">
      <dgm:prSet presAssocID="{C0ECFBAE-FF70-4CBB-A508-2AE0DA6EF5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e"/>
        </a:ext>
      </dgm:extLst>
    </dgm:pt>
    <dgm:pt modelId="{16107E3A-96E3-448A-A45F-6277532E4383}" type="pres">
      <dgm:prSet presAssocID="{C0ECFBAE-FF70-4CBB-A508-2AE0DA6EF5EA}" presName="spaceRect" presStyleCnt="0"/>
      <dgm:spPr/>
    </dgm:pt>
    <dgm:pt modelId="{83D90D68-498C-4390-A0DC-52384BDF871C}" type="pres">
      <dgm:prSet presAssocID="{C0ECFBAE-FF70-4CBB-A508-2AE0DA6EF5EA}" presName="textRect" presStyleLbl="revTx" presStyleIdx="1" presStyleCnt="4">
        <dgm:presLayoutVars>
          <dgm:chMax val="1"/>
          <dgm:chPref val="1"/>
        </dgm:presLayoutVars>
      </dgm:prSet>
      <dgm:spPr/>
    </dgm:pt>
    <dgm:pt modelId="{413D24A7-2EC1-40C7-8656-4B3B8D662BAF}" type="pres">
      <dgm:prSet presAssocID="{2CFB03AB-2B4B-478E-A115-250B087E8DBF}" presName="sibTrans" presStyleCnt="0"/>
      <dgm:spPr/>
    </dgm:pt>
    <dgm:pt modelId="{900AEE07-D18B-4984-90F6-54A3DD4D77A1}" type="pres">
      <dgm:prSet presAssocID="{5B5059D0-CF4D-45A2-9C14-3D63DC6E5A5B}" presName="compNode" presStyleCnt="0"/>
      <dgm:spPr/>
    </dgm:pt>
    <dgm:pt modelId="{44C8E1B3-81C9-4F20-A7D5-5E58FE1B19BB}" type="pres">
      <dgm:prSet presAssocID="{5B5059D0-CF4D-45A2-9C14-3D63DC6E5A5B}" presName="iconBgRect" presStyleLbl="bgShp" presStyleIdx="2" presStyleCnt="4"/>
      <dgm:spPr>
        <a:prstGeom prst="round2DiagRect">
          <a:avLst>
            <a:gd name="adj1" fmla="val 29727"/>
            <a:gd name="adj2" fmla="val 0"/>
          </a:avLst>
        </a:prstGeom>
      </dgm:spPr>
    </dgm:pt>
    <dgm:pt modelId="{2992F109-C96A-4D2F-A9B4-83255B42F3E5}" type="pres">
      <dgm:prSet presAssocID="{5B5059D0-CF4D-45A2-9C14-3D63DC6E5A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guntas"/>
        </a:ext>
      </dgm:extLst>
    </dgm:pt>
    <dgm:pt modelId="{560A9391-6A13-4E39-8895-E9D751096D38}" type="pres">
      <dgm:prSet presAssocID="{5B5059D0-CF4D-45A2-9C14-3D63DC6E5A5B}" presName="spaceRect" presStyleCnt="0"/>
      <dgm:spPr/>
    </dgm:pt>
    <dgm:pt modelId="{0DA09D69-1B68-4C26-A977-12D4AE730E60}" type="pres">
      <dgm:prSet presAssocID="{5B5059D0-CF4D-45A2-9C14-3D63DC6E5A5B}" presName="textRect" presStyleLbl="revTx" presStyleIdx="2" presStyleCnt="4">
        <dgm:presLayoutVars>
          <dgm:chMax val="1"/>
          <dgm:chPref val="1"/>
        </dgm:presLayoutVars>
      </dgm:prSet>
      <dgm:spPr/>
    </dgm:pt>
    <dgm:pt modelId="{CFA6B20F-D0E7-4536-AA75-D0B8194FAE5A}" type="pres">
      <dgm:prSet presAssocID="{78DA2DAE-86D6-4B20-A460-8578253C0FAF}" presName="sibTrans" presStyleCnt="0"/>
      <dgm:spPr/>
    </dgm:pt>
    <dgm:pt modelId="{DB8D91BA-EC35-4E34-AE4F-BCE5A2D3EB6D}" type="pres">
      <dgm:prSet presAssocID="{1923F805-590F-4CF0-9F75-CF1D552D9ED5}" presName="compNode" presStyleCnt="0"/>
      <dgm:spPr/>
    </dgm:pt>
    <dgm:pt modelId="{731E84A0-F6F6-496E-8EC6-786CF8B48961}" type="pres">
      <dgm:prSet presAssocID="{1923F805-590F-4CF0-9F75-CF1D552D9ED5}" presName="iconBgRect" presStyleLbl="bgShp" presStyleIdx="3" presStyleCnt="4"/>
      <dgm:spPr>
        <a:prstGeom prst="round2DiagRect">
          <a:avLst>
            <a:gd name="adj1" fmla="val 29727"/>
            <a:gd name="adj2" fmla="val 0"/>
          </a:avLst>
        </a:prstGeom>
      </dgm:spPr>
    </dgm:pt>
    <dgm:pt modelId="{8213066D-5762-423B-BADA-E6EEA9952BD4}" type="pres">
      <dgm:prSet presAssocID="{1923F805-590F-4CF0-9F75-CF1D552D9E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6BB77ED5-19CF-417A-955F-55684928A917}" type="pres">
      <dgm:prSet presAssocID="{1923F805-590F-4CF0-9F75-CF1D552D9ED5}" presName="spaceRect" presStyleCnt="0"/>
      <dgm:spPr/>
    </dgm:pt>
    <dgm:pt modelId="{FB90B1EE-37AE-4E58-8087-59097C454CD7}" type="pres">
      <dgm:prSet presAssocID="{1923F805-590F-4CF0-9F75-CF1D552D9ED5}" presName="textRect" presStyleLbl="revTx" presStyleIdx="3" presStyleCnt="4">
        <dgm:presLayoutVars>
          <dgm:chMax val="1"/>
          <dgm:chPref val="1"/>
        </dgm:presLayoutVars>
      </dgm:prSet>
      <dgm:spPr/>
    </dgm:pt>
  </dgm:ptLst>
  <dgm:cxnLst>
    <dgm:cxn modelId="{C235202B-5612-4BB5-B2AD-8DB0B4C396B3}" type="presOf" srcId="{5B5059D0-CF4D-45A2-9C14-3D63DC6E5A5B}" destId="{0DA09D69-1B68-4C26-A977-12D4AE730E60}" srcOrd="0" destOrd="0" presId="urn:microsoft.com/office/officeart/2018/5/layout/IconLeafLabelList"/>
    <dgm:cxn modelId="{A85A522E-251A-46B0-89F0-1DEED79FDDF5}" type="presOf" srcId="{5589A471-099B-4E6A-996F-DA06CD6AC9F5}" destId="{B56E77A6-8332-46C5-8717-2E94B54A033D}" srcOrd="0" destOrd="0" presId="urn:microsoft.com/office/officeart/2018/5/layout/IconLeafLabelList"/>
    <dgm:cxn modelId="{A171EE61-314C-451B-91E3-9A4AFC443128}" srcId="{489C20A9-6658-4701-B964-FE5A32FA6BAA}" destId="{5589A471-099B-4E6A-996F-DA06CD6AC9F5}" srcOrd="0" destOrd="0" parTransId="{F998AAD6-59C7-4106-8D55-21B852AC944E}" sibTransId="{B9B95712-6BF1-4765-9102-4678616746C9}"/>
    <dgm:cxn modelId="{043A1D42-8A71-4971-8846-684BAD1EE07D}" srcId="{489C20A9-6658-4701-B964-FE5A32FA6BAA}" destId="{1923F805-590F-4CF0-9F75-CF1D552D9ED5}" srcOrd="3" destOrd="0" parTransId="{F6355152-67B6-4556-A144-52E1A07AE756}" sibTransId="{90D7A6C1-14E7-4E5D-BAD3-3902E4929DCC}"/>
    <dgm:cxn modelId="{74136178-2D5F-4202-9985-778FD363425C}" srcId="{489C20A9-6658-4701-B964-FE5A32FA6BAA}" destId="{C0ECFBAE-FF70-4CBB-A508-2AE0DA6EF5EA}" srcOrd="1" destOrd="0" parTransId="{39A465C1-299E-48C9-9D5E-629A96869B30}" sibTransId="{2CFB03AB-2B4B-478E-A115-250B087E8DBF}"/>
    <dgm:cxn modelId="{7A2EFE81-90FB-4CCA-81C9-E74BACC37BB0}" type="presOf" srcId="{489C20A9-6658-4701-B964-FE5A32FA6BAA}" destId="{687A23D2-CA3B-42A8-A7B1-F09DDEF623A0}" srcOrd="0" destOrd="0" presId="urn:microsoft.com/office/officeart/2018/5/layout/IconLeafLabelList"/>
    <dgm:cxn modelId="{8315C498-F108-4732-8DBD-B7303382CC22}" type="presOf" srcId="{C0ECFBAE-FF70-4CBB-A508-2AE0DA6EF5EA}" destId="{83D90D68-498C-4390-A0DC-52384BDF871C}" srcOrd="0" destOrd="0" presId="urn:microsoft.com/office/officeart/2018/5/layout/IconLeafLabelList"/>
    <dgm:cxn modelId="{074C2CE6-023C-441B-AD5C-91969CD74F54}" type="presOf" srcId="{1923F805-590F-4CF0-9F75-CF1D552D9ED5}" destId="{FB90B1EE-37AE-4E58-8087-59097C454CD7}" srcOrd="0" destOrd="0" presId="urn:microsoft.com/office/officeart/2018/5/layout/IconLeafLabelList"/>
    <dgm:cxn modelId="{095809F7-68C1-4BE2-954B-B8DA2792CDC4}" srcId="{489C20A9-6658-4701-B964-FE5A32FA6BAA}" destId="{5B5059D0-CF4D-45A2-9C14-3D63DC6E5A5B}" srcOrd="2" destOrd="0" parTransId="{FD5AA1B2-F58C-4BC6-86A7-1D6C9B8B4F01}" sibTransId="{78DA2DAE-86D6-4B20-A460-8578253C0FAF}"/>
    <dgm:cxn modelId="{87134BC5-8E15-4A72-91F0-E917192B545E}" type="presParOf" srcId="{687A23D2-CA3B-42A8-A7B1-F09DDEF623A0}" destId="{259EF8E4-96A2-44CF-9705-B90ADD832E1A}" srcOrd="0" destOrd="0" presId="urn:microsoft.com/office/officeart/2018/5/layout/IconLeafLabelList"/>
    <dgm:cxn modelId="{D8A10840-AF98-48C1-BBEA-6DDA47165D79}" type="presParOf" srcId="{259EF8E4-96A2-44CF-9705-B90ADD832E1A}" destId="{EFFA2526-701C-431B-B765-A49C011D59EC}" srcOrd="0" destOrd="0" presId="urn:microsoft.com/office/officeart/2018/5/layout/IconLeafLabelList"/>
    <dgm:cxn modelId="{060C5DB3-8D6E-4855-AC60-C6737FA18021}" type="presParOf" srcId="{259EF8E4-96A2-44CF-9705-B90ADD832E1A}" destId="{DC5E1CDE-B18D-4920-B2EE-AE40DB047E1C}" srcOrd="1" destOrd="0" presId="urn:microsoft.com/office/officeart/2018/5/layout/IconLeafLabelList"/>
    <dgm:cxn modelId="{4CFA6E51-351D-46BF-9957-5D77B0D5AC01}" type="presParOf" srcId="{259EF8E4-96A2-44CF-9705-B90ADD832E1A}" destId="{B1C8F73A-DBD9-44FA-95B8-A2A956DDEDA4}" srcOrd="2" destOrd="0" presId="urn:microsoft.com/office/officeart/2018/5/layout/IconLeafLabelList"/>
    <dgm:cxn modelId="{0F08DDF2-6C60-4D3E-B907-5B3BA8EB3C93}" type="presParOf" srcId="{259EF8E4-96A2-44CF-9705-B90ADD832E1A}" destId="{B56E77A6-8332-46C5-8717-2E94B54A033D}" srcOrd="3" destOrd="0" presId="urn:microsoft.com/office/officeart/2018/5/layout/IconLeafLabelList"/>
    <dgm:cxn modelId="{B9498F90-5FEB-49E3-874C-3EADDD2D5B0B}" type="presParOf" srcId="{687A23D2-CA3B-42A8-A7B1-F09DDEF623A0}" destId="{B7BCBF36-E5F0-43C8-AEA4-9E0C4B1BC986}" srcOrd="1" destOrd="0" presId="urn:microsoft.com/office/officeart/2018/5/layout/IconLeafLabelList"/>
    <dgm:cxn modelId="{6EE57400-5C16-458F-B6E8-792E90B9AA41}" type="presParOf" srcId="{687A23D2-CA3B-42A8-A7B1-F09DDEF623A0}" destId="{A1DD7E2E-27AB-4C4E-B145-93F9C96261ED}" srcOrd="2" destOrd="0" presId="urn:microsoft.com/office/officeart/2018/5/layout/IconLeafLabelList"/>
    <dgm:cxn modelId="{F592FAB0-BFBC-417F-A61F-8D87440AA2A0}" type="presParOf" srcId="{A1DD7E2E-27AB-4C4E-B145-93F9C96261ED}" destId="{DC32CEB8-5147-4DBE-AD76-D523F6CB7E72}" srcOrd="0" destOrd="0" presId="urn:microsoft.com/office/officeart/2018/5/layout/IconLeafLabelList"/>
    <dgm:cxn modelId="{1C4C1D4D-A859-4B36-9009-BC34C741E392}" type="presParOf" srcId="{A1DD7E2E-27AB-4C4E-B145-93F9C96261ED}" destId="{30422390-E518-417F-A242-B9A54B58D18D}" srcOrd="1" destOrd="0" presId="urn:microsoft.com/office/officeart/2018/5/layout/IconLeafLabelList"/>
    <dgm:cxn modelId="{5817BE09-1C9A-4496-98D1-425DAACDC5C8}" type="presParOf" srcId="{A1DD7E2E-27AB-4C4E-B145-93F9C96261ED}" destId="{16107E3A-96E3-448A-A45F-6277532E4383}" srcOrd="2" destOrd="0" presId="urn:microsoft.com/office/officeart/2018/5/layout/IconLeafLabelList"/>
    <dgm:cxn modelId="{57210251-B1E2-483D-9446-AFF186C6A2D8}" type="presParOf" srcId="{A1DD7E2E-27AB-4C4E-B145-93F9C96261ED}" destId="{83D90D68-498C-4390-A0DC-52384BDF871C}" srcOrd="3" destOrd="0" presId="urn:microsoft.com/office/officeart/2018/5/layout/IconLeafLabelList"/>
    <dgm:cxn modelId="{BC1D79AB-046C-4D1F-9F9F-11E47CA3F25A}" type="presParOf" srcId="{687A23D2-CA3B-42A8-A7B1-F09DDEF623A0}" destId="{413D24A7-2EC1-40C7-8656-4B3B8D662BAF}" srcOrd="3" destOrd="0" presId="urn:microsoft.com/office/officeart/2018/5/layout/IconLeafLabelList"/>
    <dgm:cxn modelId="{293C7A25-57BA-48D8-9042-D360A570F910}" type="presParOf" srcId="{687A23D2-CA3B-42A8-A7B1-F09DDEF623A0}" destId="{900AEE07-D18B-4984-90F6-54A3DD4D77A1}" srcOrd="4" destOrd="0" presId="urn:microsoft.com/office/officeart/2018/5/layout/IconLeafLabelList"/>
    <dgm:cxn modelId="{D8B84F00-B12F-49F2-AC2D-259828192BF7}" type="presParOf" srcId="{900AEE07-D18B-4984-90F6-54A3DD4D77A1}" destId="{44C8E1B3-81C9-4F20-A7D5-5E58FE1B19BB}" srcOrd="0" destOrd="0" presId="urn:microsoft.com/office/officeart/2018/5/layout/IconLeafLabelList"/>
    <dgm:cxn modelId="{F3910206-50DC-4782-8824-D1CCF3A9A46B}" type="presParOf" srcId="{900AEE07-D18B-4984-90F6-54A3DD4D77A1}" destId="{2992F109-C96A-4D2F-A9B4-83255B42F3E5}" srcOrd="1" destOrd="0" presId="urn:microsoft.com/office/officeart/2018/5/layout/IconLeafLabelList"/>
    <dgm:cxn modelId="{D8F892DC-3257-4FDB-9CB9-EFBE48D98493}" type="presParOf" srcId="{900AEE07-D18B-4984-90F6-54A3DD4D77A1}" destId="{560A9391-6A13-4E39-8895-E9D751096D38}" srcOrd="2" destOrd="0" presId="urn:microsoft.com/office/officeart/2018/5/layout/IconLeafLabelList"/>
    <dgm:cxn modelId="{D85F806A-3808-4A7E-A335-D03D3414FE40}" type="presParOf" srcId="{900AEE07-D18B-4984-90F6-54A3DD4D77A1}" destId="{0DA09D69-1B68-4C26-A977-12D4AE730E60}" srcOrd="3" destOrd="0" presId="urn:microsoft.com/office/officeart/2018/5/layout/IconLeafLabelList"/>
    <dgm:cxn modelId="{218CB12F-71D9-445E-AD97-F9CB4CF2339F}" type="presParOf" srcId="{687A23D2-CA3B-42A8-A7B1-F09DDEF623A0}" destId="{CFA6B20F-D0E7-4536-AA75-D0B8194FAE5A}" srcOrd="5" destOrd="0" presId="urn:microsoft.com/office/officeart/2018/5/layout/IconLeafLabelList"/>
    <dgm:cxn modelId="{1BE54F14-62E7-4C12-9C0E-C3499DC26B12}" type="presParOf" srcId="{687A23D2-CA3B-42A8-A7B1-F09DDEF623A0}" destId="{DB8D91BA-EC35-4E34-AE4F-BCE5A2D3EB6D}" srcOrd="6" destOrd="0" presId="urn:microsoft.com/office/officeart/2018/5/layout/IconLeafLabelList"/>
    <dgm:cxn modelId="{C576F8F3-E68A-48C3-AB78-99310E3C346B}" type="presParOf" srcId="{DB8D91BA-EC35-4E34-AE4F-BCE5A2D3EB6D}" destId="{731E84A0-F6F6-496E-8EC6-786CF8B48961}" srcOrd="0" destOrd="0" presId="urn:microsoft.com/office/officeart/2018/5/layout/IconLeafLabelList"/>
    <dgm:cxn modelId="{DEB2F675-FA30-4D9B-96C2-C337F7065017}" type="presParOf" srcId="{DB8D91BA-EC35-4E34-AE4F-BCE5A2D3EB6D}" destId="{8213066D-5762-423B-BADA-E6EEA9952BD4}" srcOrd="1" destOrd="0" presId="urn:microsoft.com/office/officeart/2018/5/layout/IconLeafLabelList"/>
    <dgm:cxn modelId="{CAC16CC6-B5AC-47E9-9EDF-1AFC2C0F7AC8}" type="presParOf" srcId="{DB8D91BA-EC35-4E34-AE4F-BCE5A2D3EB6D}" destId="{6BB77ED5-19CF-417A-955F-55684928A917}" srcOrd="2" destOrd="0" presId="urn:microsoft.com/office/officeart/2018/5/layout/IconLeafLabelList"/>
    <dgm:cxn modelId="{A7EF0885-3E5E-421B-83D3-634621001204}" type="presParOf" srcId="{DB8D91BA-EC35-4E34-AE4F-BCE5A2D3EB6D}" destId="{FB90B1EE-37AE-4E58-8087-59097C454CD7}"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17D470B-0C4F-425D-A2EC-F7E00C6F5ED5}"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01555BDC-3E4F-4CA5-8AAF-97AB8D277171}">
      <dgm:prSet custT="1"/>
      <dgm:spPr/>
      <dgm:t>
        <a:bodyPr/>
        <a:lstStyle/>
        <a:p>
          <a:pPr>
            <a:lnSpc>
              <a:spcPct val="100000"/>
            </a:lnSpc>
            <a:defRPr cap="all"/>
          </a:pPr>
          <a:r>
            <a:rPr lang="en-US" sz="4000" cap="none" dirty="0">
              <a:solidFill>
                <a:schemeClr val="bg1"/>
              </a:solidFill>
              <a:latin typeface="Calibri" panose="020F0502020204030204" pitchFamily="34" charset="0"/>
              <a:cs typeface="Calibri" panose="020F0502020204030204" pitchFamily="34" charset="0"/>
            </a:rPr>
            <a:t>VARIABLES EXÓGENAS</a:t>
          </a:r>
        </a:p>
      </dgm:t>
    </dgm:pt>
    <dgm:pt modelId="{A7F02EC1-9DBB-49E9-85E5-5BBF61CE1C16}" type="parTrans" cxnId="{09F8B277-CADE-4C6B-BDDD-ADB7905EEBDB}">
      <dgm:prSet/>
      <dgm:spPr/>
      <dgm:t>
        <a:bodyPr/>
        <a:lstStyle/>
        <a:p>
          <a:endParaRPr lang="es-ES" sz="3200" dirty="0">
            <a:solidFill>
              <a:schemeClr val="bg1"/>
            </a:solidFill>
          </a:endParaRPr>
        </a:p>
      </dgm:t>
    </dgm:pt>
    <dgm:pt modelId="{E5A349AB-476B-4E7F-9677-AE183B74D5BA}" type="sibTrans" cxnId="{09F8B277-CADE-4C6B-BDDD-ADB7905EEBDB}">
      <dgm:prSet/>
      <dgm:spPr/>
      <dgm:t>
        <a:bodyPr/>
        <a:lstStyle/>
        <a:p>
          <a:endParaRPr lang="es-ES" sz="3200" dirty="0">
            <a:solidFill>
              <a:schemeClr val="bg1"/>
            </a:solidFill>
          </a:endParaRPr>
        </a:p>
      </dgm:t>
    </dgm:pt>
    <dgm:pt modelId="{84A4494B-40F0-4685-BDD4-421C1C952662}" type="pres">
      <dgm:prSet presAssocID="{317D470B-0C4F-425D-A2EC-F7E00C6F5ED5}" presName="root" presStyleCnt="0">
        <dgm:presLayoutVars>
          <dgm:dir/>
          <dgm:resizeHandles val="exact"/>
        </dgm:presLayoutVars>
      </dgm:prSet>
      <dgm:spPr/>
    </dgm:pt>
    <dgm:pt modelId="{F2DE62F2-559D-4D4E-80AB-A80EC12AD790}" type="pres">
      <dgm:prSet presAssocID="{01555BDC-3E4F-4CA5-8AAF-97AB8D277171}" presName="compNode" presStyleCnt="0"/>
      <dgm:spPr/>
    </dgm:pt>
    <dgm:pt modelId="{37CC40A5-1796-4777-86B4-11909E1C3072}" type="pres">
      <dgm:prSet presAssocID="{01555BDC-3E4F-4CA5-8AAF-97AB8D277171}" presName="iconBgRect" presStyleLbl="bgShp" presStyleIdx="0" presStyleCnt="1"/>
      <dgm:spPr>
        <a:solidFill>
          <a:schemeClr val="accent2"/>
        </a:solidFill>
      </dgm:spPr>
    </dgm:pt>
    <dgm:pt modelId="{C932A961-CF9D-42C3-87DA-3B64819938BE}" type="pres">
      <dgm:prSet presAssocID="{01555BDC-3E4F-4CA5-8AAF-97AB8D27717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aturno con relleno sólido"/>
        </a:ext>
      </dgm:extLst>
    </dgm:pt>
    <dgm:pt modelId="{570AAEE5-C994-471E-AE6D-96B12AA543BC}" type="pres">
      <dgm:prSet presAssocID="{01555BDC-3E4F-4CA5-8AAF-97AB8D277171}" presName="spaceRect" presStyleCnt="0"/>
      <dgm:spPr/>
    </dgm:pt>
    <dgm:pt modelId="{DB6E3C64-4F6C-4257-BF3C-AC6D5CF9E16F}" type="pres">
      <dgm:prSet presAssocID="{01555BDC-3E4F-4CA5-8AAF-97AB8D277171}" presName="textRect" presStyleLbl="revTx" presStyleIdx="0" presStyleCnt="1" custScaleX="137900">
        <dgm:presLayoutVars>
          <dgm:chMax val="1"/>
          <dgm:chPref val="1"/>
        </dgm:presLayoutVars>
      </dgm:prSet>
      <dgm:spPr/>
    </dgm:pt>
  </dgm:ptLst>
  <dgm:cxnLst>
    <dgm:cxn modelId="{09F8B277-CADE-4C6B-BDDD-ADB7905EEBDB}" srcId="{317D470B-0C4F-425D-A2EC-F7E00C6F5ED5}" destId="{01555BDC-3E4F-4CA5-8AAF-97AB8D277171}" srcOrd="0" destOrd="0" parTransId="{A7F02EC1-9DBB-49E9-85E5-5BBF61CE1C16}" sibTransId="{E5A349AB-476B-4E7F-9677-AE183B74D5BA}"/>
    <dgm:cxn modelId="{575A74A4-49F0-459A-9CF6-05DE26EEB2CE}" type="presOf" srcId="{01555BDC-3E4F-4CA5-8AAF-97AB8D277171}" destId="{DB6E3C64-4F6C-4257-BF3C-AC6D5CF9E16F}" srcOrd="0" destOrd="0" presId="urn:microsoft.com/office/officeart/2018/5/layout/IconCircleLabelList"/>
    <dgm:cxn modelId="{296464DC-1639-499A-8EEB-70C46D70FE58}" type="presOf" srcId="{317D470B-0C4F-425D-A2EC-F7E00C6F5ED5}" destId="{84A4494B-40F0-4685-BDD4-421C1C952662}" srcOrd="0" destOrd="0" presId="urn:microsoft.com/office/officeart/2018/5/layout/IconCircleLabelList"/>
    <dgm:cxn modelId="{4CEECF29-1A3F-4E7D-9F76-1C437EA03E53}" type="presParOf" srcId="{84A4494B-40F0-4685-BDD4-421C1C952662}" destId="{F2DE62F2-559D-4D4E-80AB-A80EC12AD790}" srcOrd="0" destOrd="0" presId="urn:microsoft.com/office/officeart/2018/5/layout/IconCircleLabelList"/>
    <dgm:cxn modelId="{576E3B02-BE77-494E-A4BA-517559EF7A65}" type="presParOf" srcId="{F2DE62F2-559D-4D4E-80AB-A80EC12AD790}" destId="{37CC40A5-1796-4777-86B4-11909E1C3072}" srcOrd="0" destOrd="0" presId="urn:microsoft.com/office/officeart/2018/5/layout/IconCircleLabelList"/>
    <dgm:cxn modelId="{9F6A52DE-B990-4C44-83D3-F5DDAAB22EBC}" type="presParOf" srcId="{F2DE62F2-559D-4D4E-80AB-A80EC12AD790}" destId="{C932A961-CF9D-42C3-87DA-3B64819938BE}" srcOrd="1" destOrd="0" presId="urn:microsoft.com/office/officeart/2018/5/layout/IconCircleLabelList"/>
    <dgm:cxn modelId="{2C380B89-4569-459D-A704-F5DB7AB9E0DF}" type="presParOf" srcId="{F2DE62F2-559D-4D4E-80AB-A80EC12AD790}" destId="{570AAEE5-C994-471E-AE6D-96B12AA543BC}" srcOrd="2" destOrd="0" presId="urn:microsoft.com/office/officeart/2018/5/layout/IconCircleLabelList"/>
    <dgm:cxn modelId="{9173A405-E4EC-4EB1-B209-F7B365E172DB}" type="presParOf" srcId="{F2DE62F2-559D-4D4E-80AB-A80EC12AD790}" destId="{DB6E3C64-4F6C-4257-BF3C-AC6D5CF9E16F}"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FB54949-758A-4808-A7D8-5AA887E3CC6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48E9F25A-A02E-497E-83E1-063F141D98BF}">
      <dgm:prSet custT="1"/>
      <dgm:spPr/>
      <dgm:t>
        <a:bodyPr/>
        <a:lstStyle/>
        <a:p>
          <a:pPr>
            <a:lnSpc>
              <a:spcPct val="100000"/>
            </a:lnSpc>
          </a:pPr>
          <a:r>
            <a:rPr lang="es-ES" sz="1600"/>
            <a:t>Por ejemplo, en el análisis de la demanda de energía eléctrica, la serie de tiempo de consumo de energía podría ser influenciada por variables exógenas como la temperatura ambiente, el día de la semana, las vacaciones, etc. Estos factores externos pueden ser incluidos en el modelo para mejorar la precisión de las predicciones.</a:t>
          </a:r>
          <a:endParaRPr lang="en-US" sz="1600"/>
        </a:p>
      </dgm:t>
    </dgm:pt>
    <dgm:pt modelId="{56EC1F27-8EC7-4994-9D30-EEC0BA0E315E}" type="parTrans" cxnId="{72BC6A30-FF3D-406C-8E57-192C992B0B38}">
      <dgm:prSet/>
      <dgm:spPr/>
      <dgm:t>
        <a:bodyPr/>
        <a:lstStyle/>
        <a:p>
          <a:pPr algn="just"/>
          <a:endParaRPr lang="en-US" sz="2000"/>
        </a:p>
      </dgm:t>
    </dgm:pt>
    <dgm:pt modelId="{BB54826E-BAA4-4CD2-8D95-1B39B97A2C15}" type="sibTrans" cxnId="{72BC6A30-FF3D-406C-8E57-192C992B0B38}">
      <dgm:prSet/>
      <dgm:spPr/>
      <dgm:t>
        <a:bodyPr/>
        <a:lstStyle/>
        <a:p>
          <a:pPr>
            <a:lnSpc>
              <a:spcPct val="100000"/>
            </a:lnSpc>
          </a:pPr>
          <a:endParaRPr lang="en-US" sz="2000"/>
        </a:p>
      </dgm:t>
    </dgm:pt>
    <dgm:pt modelId="{1EA047F9-858B-4DC8-9458-8F944543E47E}">
      <dgm:prSet custT="1"/>
      <dgm:spPr/>
      <dgm:t>
        <a:bodyPr/>
        <a:lstStyle/>
        <a:p>
          <a:pPr>
            <a:lnSpc>
              <a:spcPct val="100000"/>
            </a:lnSpc>
          </a:pPr>
          <a:r>
            <a:rPr lang="es-ES" sz="1600"/>
            <a:t>Los modelos con variables exógenas son una extensión de los modelos ARIMA y SARIMA. Estos modelos, conocidos como ARIMAX y SARIMAX, permiten incorporar variables exógenas en el modelo para capturar su efecto en la serie de tiempo de interés.</a:t>
          </a:r>
          <a:endParaRPr lang="en-US" sz="1600"/>
        </a:p>
      </dgm:t>
    </dgm:pt>
    <dgm:pt modelId="{143350C0-6350-4831-9A8D-D5DB8C192630}" type="parTrans" cxnId="{4CEE314A-23CA-4D65-AEBF-E3EF52CCB354}">
      <dgm:prSet/>
      <dgm:spPr/>
      <dgm:t>
        <a:bodyPr/>
        <a:lstStyle/>
        <a:p>
          <a:pPr algn="just"/>
          <a:endParaRPr lang="en-US" sz="2000"/>
        </a:p>
      </dgm:t>
    </dgm:pt>
    <dgm:pt modelId="{295B1162-AA2C-4656-B494-22CF5CB7E805}" type="sibTrans" cxnId="{4CEE314A-23CA-4D65-AEBF-E3EF52CCB354}">
      <dgm:prSet/>
      <dgm:spPr/>
      <dgm:t>
        <a:bodyPr/>
        <a:lstStyle/>
        <a:p>
          <a:pPr>
            <a:lnSpc>
              <a:spcPct val="100000"/>
            </a:lnSpc>
          </a:pPr>
          <a:endParaRPr lang="en-US" sz="2000"/>
        </a:p>
      </dgm:t>
    </dgm:pt>
    <dgm:pt modelId="{6A0F2504-BA4E-407F-93FC-97BDEA969E35}">
      <dgm:prSet custT="1"/>
      <dgm:spPr/>
      <dgm:t>
        <a:bodyPr/>
        <a:lstStyle/>
        <a:p>
          <a:pPr>
            <a:lnSpc>
              <a:spcPct val="100000"/>
            </a:lnSpc>
          </a:pPr>
          <a:r>
            <a:rPr lang="es-ES" sz="1600"/>
            <a:t>Los modelos ARIMAX y SARIMAX simplemente tienen en cuenta variables exógenas, es decir, variables medidas en el tiempo t que influyen en el valor de nuestra serie temporal en el tiempo t, pero que no están autorregresadas. </a:t>
          </a:r>
          <a:endParaRPr lang="en-US" sz="1600"/>
        </a:p>
      </dgm:t>
    </dgm:pt>
    <dgm:pt modelId="{8B2D59B9-F7E3-4CD9-8A8F-A908E762639F}" type="parTrans" cxnId="{47F235AC-8985-4929-A0DE-8DDBFC898923}">
      <dgm:prSet/>
      <dgm:spPr/>
      <dgm:t>
        <a:bodyPr/>
        <a:lstStyle/>
        <a:p>
          <a:pPr algn="just"/>
          <a:endParaRPr lang="en-US" sz="2000"/>
        </a:p>
      </dgm:t>
    </dgm:pt>
    <dgm:pt modelId="{443AA12A-AA15-4AA4-8B49-36E84A0A8D88}" type="sibTrans" cxnId="{47F235AC-8985-4929-A0DE-8DDBFC898923}">
      <dgm:prSet/>
      <dgm:spPr/>
      <dgm:t>
        <a:bodyPr/>
        <a:lstStyle/>
        <a:p>
          <a:pPr>
            <a:lnSpc>
              <a:spcPct val="100000"/>
            </a:lnSpc>
          </a:pPr>
          <a:endParaRPr lang="en-US" sz="2000"/>
        </a:p>
      </dgm:t>
    </dgm:pt>
    <dgm:pt modelId="{80FC5F52-703F-4D70-91FF-446DAA6CC60D}">
      <dgm:prSet custT="1"/>
      <dgm:spPr/>
      <dgm:t>
        <a:bodyPr/>
        <a:lstStyle/>
        <a:p>
          <a:pPr>
            <a:lnSpc>
              <a:spcPct val="100000"/>
            </a:lnSpc>
          </a:pPr>
          <a:r>
            <a:rPr lang="es-ES" sz="1600"/>
            <a:t>Para hacer esto, simplemente agregamos los términos en el lado derecho de nuestras ecuaciones ARIMA y SARIMA.</a:t>
          </a:r>
          <a:endParaRPr lang="en-US" sz="1600"/>
        </a:p>
      </dgm:t>
    </dgm:pt>
    <dgm:pt modelId="{A766210D-EEBD-43E0-BC21-695256584BAF}" type="parTrans" cxnId="{57CA4CD2-4AEB-4120-8B7E-1695BC0F4343}">
      <dgm:prSet/>
      <dgm:spPr/>
      <dgm:t>
        <a:bodyPr/>
        <a:lstStyle/>
        <a:p>
          <a:pPr algn="just"/>
          <a:endParaRPr lang="en-US" sz="2000"/>
        </a:p>
      </dgm:t>
    </dgm:pt>
    <dgm:pt modelId="{07EE09EC-605D-4D89-A237-8EC84AB0A1F3}" type="sibTrans" cxnId="{57CA4CD2-4AEB-4120-8B7E-1695BC0F4343}">
      <dgm:prSet/>
      <dgm:spPr/>
      <dgm:t>
        <a:bodyPr/>
        <a:lstStyle/>
        <a:p>
          <a:pPr algn="just"/>
          <a:endParaRPr lang="en-US" sz="2000"/>
        </a:p>
      </dgm:t>
    </dgm:pt>
    <dgm:pt modelId="{B649FABC-A935-4760-9FB4-5D9292E4BF27}" type="pres">
      <dgm:prSet presAssocID="{0FB54949-758A-4808-A7D8-5AA887E3CC68}" presName="root" presStyleCnt="0">
        <dgm:presLayoutVars>
          <dgm:dir/>
          <dgm:resizeHandles val="exact"/>
        </dgm:presLayoutVars>
      </dgm:prSet>
      <dgm:spPr/>
    </dgm:pt>
    <dgm:pt modelId="{1B5D5BD9-1544-4430-A02B-BF12DA4BB3CC}" type="pres">
      <dgm:prSet presAssocID="{0FB54949-758A-4808-A7D8-5AA887E3CC68}" presName="container" presStyleCnt="0">
        <dgm:presLayoutVars>
          <dgm:dir/>
          <dgm:resizeHandles val="exact"/>
        </dgm:presLayoutVars>
      </dgm:prSet>
      <dgm:spPr/>
    </dgm:pt>
    <dgm:pt modelId="{423D381E-C73B-449E-86AF-2FA6EC3A8BCC}" type="pres">
      <dgm:prSet presAssocID="{48E9F25A-A02E-497E-83E1-063F141D98BF}" presName="compNode" presStyleCnt="0"/>
      <dgm:spPr/>
    </dgm:pt>
    <dgm:pt modelId="{2F3A21F3-BCD0-4A72-AD56-00889AE7743C}" type="pres">
      <dgm:prSet presAssocID="{48E9F25A-A02E-497E-83E1-063F141D98BF}" presName="iconBgRect" presStyleLbl="bgShp" presStyleIdx="0" presStyleCnt="4"/>
      <dgm:spPr/>
    </dgm:pt>
    <dgm:pt modelId="{51ECB89C-5F46-4FC1-B91D-62C39B359F37}" type="pres">
      <dgm:prSet presAssocID="{48E9F25A-A02E-497E-83E1-063F141D98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ador"/>
        </a:ext>
      </dgm:extLst>
    </dgm:pt>
    <dgm:pt modelId="{465080D0-6AE1-4DDD-9EB9-9EE38E254A73}" type="pres">
      <dgm:prSet presAssocID="{48E9F25A-A02E-497E-83E1-063F141D98BF}" presName="spaceRect" presStyleCnt="0"/>
      <dgm:spPr/>
    </dgm:pt>
    <dgm:pt modelId="{855972C1-F414-4392-9EFB-1BD47A3339BD}" type="pres">
      <dgm:prSet presAssocID="{48E9F25A-A02E-497E-83E1-063F141D98BF}" presName="textRect" presStyleLbl="revTx" presStyleIdx="0" presStyleCnt="4">
        <dgm:presLayoutVars>
          <dgm:chMax val="1"/>
          <dgm:chPref val="1"/>
        </dgm:presLayoutVars>
      </dgm:prSet>
      <dgm:spPr/>
    </dgm:pt>
    <dgm:pt modelId="{6B7D04D5-BD94-4CDE-99C9-A4361C7DD510}" type="pres">
      <dgm:prSet presAssocID="{BB54826E-BAA4-4CD2-8D95-1B39B97A2C15}" presName="sibTrans" presStyleLbl="sibTrans2D1" presStyleIdx="0" presStyleCnt="0"/>
      <dgm:spPr/>
    </dgm:pt>
    <dgm:pt modelId="{DAF4BF4D-955A-4C23-B315-3C9B5A2E933F}" type="pres">
      <dgm:prSet presAssocID="{1EA047F9-858B-4DC8-9458-8F944543E47E}" presName="compNode" presStyleCnt="0"/>
      <dgm:spPr/>
    </dgm:pt>
    <dgm:pt modelId="{5D821A7A-8435-4867-8D0E-49F342D254E2}" type="pres">
      <dgm:prSet presAssocID="{1EA047F9-858B-4DC8-9458-8F944543E47E}" presName="iconBgRect" presStyleLbl="bgShp" presStyleIdx="1" presStyleCnt="4"/>
      <dgm:spPr/>
    </dgm:pt>
    <dgm:pt modelId="{EB3524A4-B9C2-4296-BE4D-902AA5DACE40}" type="pres">
      <dgm:prSet presAssocID="{1EA047F9-858B-4DC8-9458-8F944543E47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conectado"/>
        </a:ext>
      </dgm:extLst>
    </dgm:pt>
    <dgm:pt modelId="{9DB51888-EF27-4550-81CC-4F672FE17D2C}" type="pres">
      <dgm:prSet presAssocID="{1EA047F9-858B-4DC8-9458-8F944543E47E}" presName="spaceRect" presStyleCnt="0"/>
      <dgm:spPr/>
    </dgm:pt>
    <dgm:pt modelId="{985C31DA-7A23-4690-ABED-1F80E6B96603}" type="pres">
      <dgm:prSet presAssocID="{1EA047F9-858B-4DC8-9458-8F944543E47E}" presName="textRect" presStyleLbl="revTx" presStyleIdx="1" presStyleCnt="4">
        <dgm:presLayoutVars>
          <dgm:chMax val="1"/>
          <dgm:chPref val="1"/>
        </dgm:presLayoutVars>
      </dgm:prSet>
      <dgm:spPr/>
    </dgm:pt>
    <dgm:pt modelId="{CA8EC5CC-811C-4E5C-B6DB-FBD8FF48CB25}" type="pres">
      <dgm:prSet presAssocID="{295B1162-AA2C-4656-B494-22CF5CB7E805}" presName="sibTrans" presStyleLbl="sibTrans2D1" presStyleIdx="0" presStyleCnt="0"/>
      <dgm:spPr/>
    </dgm:pt>
    <dgm:pt modelId="{20461FF1-3B99-40A1-A1F7-80CDDCEFB9DE}" type="pres">
      <dgm:prSet presAssocID="{6A0F2504-BA4E-407F-93FC-97BDEA969E35}" presName="compNode" presStyleCnt="0"/>
      <dgm:spPr/>
    </dgm:pt>
    <dgm:pt modelId="{5C4F12B7-5C78-4245-B148-9CF53F609DA3}" type="pres">
      <dgm:prSet presAssocID="{6A0F2504-BA4E-407F-93FC-97BDEA969E35}" presName="iconBgRect" presStyleLbl="bgShp" presStyleIdx="2" presStyleCnt="4"/>
      <dgm:spPr/>
    </dgm:pt>
    <dgm:pt modelId="{C77EE80A-31B4-4ADB-858D-F4523EEF06E5}" type="pres">
      <dgm:prSet presAssocID="{6A0F2504-BA4E-407F-93FC-97BDEA969E3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4659251C-3AAB-4CCF-A079-2562481D3D1C}" type="pres">
      <dgm:prSet presAssocID="{6A0F2504-BA4E-407F-93FC-97BDEA969E35}" presName="spaceRect" presStyleCnt="0"/>
      <dgm:spPr/>
    </dgm:pt>
    <dgm:pt modelId="{3CF7CAE0-0639-447A-8638-DFA8E00479D0}" type="pres">
      <dgm:prSet presAssocID="{6A0F2504-BA4E-407F-93FC-97BDEA969E35}" presName="textRect" presStyleLbl="revTx" presStyleIdx="2" presStyleCnt="4">
        <dgm:presLayoutVars>
          <dgm:chMax val="1"/>
          <dgm:chPref val="1"/>
        </dgm:presLayoutVars>
      </dgm:prSet>
      <dgm:spPr/>
    </dgm:pt>
    <dgm:pt modelId="{50D1FBD4-D2CC-4F6F-B363-06EAAA92F4CC}" type="pres">
      <dgm:prSet presAssocID="{443AA12A-AA15-4AA4-8B49-36E84A0A8D88}" presName="sibTrans" presStyleLbl="sibTrans2D1" presStyleIdx="0" presStyleCnt="0"/>
      <dgm:spPr/>
    </dgm:pt>
    <dgm:pt modelId="{5BF7DF56-018E-43DE-986A-53AFAF67B0AF}" type="pres">
      <dgm:prSet presAssocID="{80FC5F52-703F-4D70-91FF-446DAA6CC60D}" presName="compNode" presStyleCnt="0"/>
      <dgm:spPr/>
    </dgm:pt>
    <dgm:pt modelId="{02CDCDE9-1C0B-445D-A622-0566E176DB02}" type="pres">
      <dgm:prSet presAssocID="{80FC5F52-703F-4D70-91FF-446DAA6CC60D}" presName="iconBgRect" presStyleLbl="bgShp" presStyleIdx="3" presStyleCnt="4"/>
      <dgm:spPr/>
    </dgm:pt>
    <dgm:pt modelId="{6D336DE2-E656-4190-A7AD-D9737F0B3FB2}" type="pres">
      <dgm:prSet presAssocID="{80FC5F52-703F-4D70-91FF-446DAA6CC6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4A9CDC73-56E4-4D18-9AA8-5E5A625760DD}" type="pres">
      <dgm:prSet presAssocID="{80FC5F52-703F-4D70-91FF-446DAA6CC60D}" presName="spaceRect" presStyleCnt="0"/>
      <dgm:spPr/>
    </dgm:pt>
    <dgm:pt modelId="{B3600774-4008-4D03-81BF-60D9BAD280B7}" type="pres">
      <dgm:prSet presAssocID="{80FC5F52-703F-4D70-91FF-446DAA6CC60D}" presName="textRect" presStyleLbl="revTx" presStyleIdx="3" presStyleCnt="4">
        <dgm:presLayoutVars>
          <dgm:chMax val="1"/>
          <dgm:chPref val="1"/>
        </dgm:presLayoutVars>
      </dgm:prSet>
      <dgm:spPr/>
    </dgm:pt>
  </dgm:ptLst>
  <dgm:cxnLst>
    <dgm:cxn modelId="{D2E1DB0A-C544-4433-A273-2B638A2CE962}" type="presOf" srcId="{48E9F25A-A02E-497E-83E1-063F141D98BF}" destId="{855972C1-F414-4392-9EFB-1BD47A3339BD}" srcOrd="0" destOrd="0" presId="urn:microsoft.com/office/officeart/2018/2/layout/IconCircleList"/>
    <dgm:cxn modelId="{328F461B-E147-4CED-A364-58792532F4DB}" type="presOf" srcId="{0FB54949-758A-4808-A7D8-5AA887E3CC68}" destId="{B649FABC-A935-4760-9FB4-5D9292E4BF27}" srcOrd="0" destOrd="0" presId="urn:microsoft.com/office/officeart/2018/2/layout/IconCircleList"/>
    <dgm:cxn modelId="{A26CC729-D044-4A44-91C5-A94FBA6F6C04}" type="presOf" srcId="{443AA12A-AA15-4AA4-8B49-36E84A0A8D88}" destId="{50D1FBD4-D2CC-4F6F-B363-06EAAA92F4CC}" srcOrd="0" destOrd="0" presId="urn:microsoft.com/office/officeart/2018/2/layout/IconCircleList"/>
    <dgm:cxn modelId="{72BC6A30-FF3D-406C-8E57-192C992B0B38}" srcId="{0FB54949-758A-4808-A7D8-5AA887E3CC68}" destId="{48E9F25A-A02E-497E-83E1-063F141D98BF}" srcOrd="0" destOrd="0" parTransId="{56EC1F27-8EC7-4994-9D30-EEC0BA0E315E}" sibTransId="{BB54826E-BAA4-4CD2-8D95-1B39B97A2C15}"/>
    <dgm:cxn modelId="{9DEEE936-2297-4621-90A1-7875A02457B7}" type="presOf" srcId="{295B1162-AA2C-4656-B494-22CF5CB7E805}" destId="{CA8EC5CC-811C-4E5C-B6DB-FBD8FF48CB25}" srcOrd="0" destOrd="0" presId="urn:microsoft.com/office/officeart/2018/2/layout/IconCircleList"/>
    <dgm:cxn modelId="{61864C63-789C-4F16-90E2-3B12BA4350DA}" type="presOf" srcId="{6A0F2504-BA4E-407F-93FC-97BDEA969E35}" destId="{3CF7CAE0-0639-447A-8638-DFA8E00479D0}" srcOrd="0" destOrd="0" presId="urn:microsoft.com/office/officeart/2018/2/layout/IconCircleList"/>
    <dgm:cxn modelId="{4CEE314A-23CA-4D65-AEBF-E3EF52CCB354}" srcId="{0FB54949-758A-4808-A7D8-5AA887E3CC68}" destId="{1EA047F9-858B-4DC8-9458-8F944543E47E}" srcOrd="1" destOrd="0" parTransId="{143350C0-6350-4831-9A8D-D5DB8C192630}" sibTransId="{295B1162-AA2C-4656-B494-22CF5CB7E805}"/>
    <dgm:cxn modelId="{1BD15D86-AA4B-4282-9BF5-C8DBCA4EBB4F}" type="presOf" srcId="{BB54826E-BAA4-4CD2-8D95-1B39B97A2C15}" destId="{6B7D04D5-BD94-4CDE-99C9-A4361C7DD510}" srcOrd="0" destOrd="0" presId="urn:microsoft.com/office/officeart/2018/2/layout/IconCircleList"/>
    <dgm:cxn modelId="{0D357A8D-D0D4-44E4-8E58-61A1C77B3E25}" type="presOf" srcId="{80FC5F52-703F-4D70-91FF-446DAA6CC60D}" destId="{B3600774-4008-4D03-81BF-60D9BAD280B7}" srcOrd="0" destOrd="0" presId="urn:microsoft.com/office/officeart/2018/2/layout/IconCircleList"/>
    <dgm:cxn modelId="{47F235AC-8985-4929-A0DE-8DDBFC898923}" srcId="{0FB54949-758A-4808-A7D8-5AA887E3CC68}" destId="{6A0F2504-BA4E-407F-93FC-97BDEA969E35}" srcOrd="2" destOrd="0" parTransId="{8B2D59B9-F7E3-4CD9-8A8F-A908E762639F}" sibTransId="{443AA12A-AA15-4AA4-8B49-36E84A0A8D88}"/>
    <dgm:cxn modelId="{57CA4CD2-4AEB-4120-8B7E-1695BC0F4343}" srcId="{0FB54949-758A-4808-A7D8-5AA887E3CC68}" destId="{80FC5F52-703F-4D70-91FF-446DAA6CC60D}" srcOrd="3" destOrd="0" parTransId="{A766210D-EEBD-43E0-BC21-695256584BAF}" sibTransId="{07EE09EC-605D-4D89-A237-8EC84AB0A1F3}"/>
    <dgm:cxn modelId="{E061B7D4-C706-40A5-A48B-BFD8ECC44015}" type="presOf" srcId="{1EA047F9-858B-4DC8-9458-8F944543E47E}" destId="{985C31DA-7A23-4690-ABED-1F80E6B96603}" srcOrd="0" destOrd="0" presId="urn:microsoft.com/office/officeart/2018/2/layout/IconCircleList"/>
    <dgm:cxn modelId="{8A8016C0-45CB-4DBE-889D-1BE7AE2D5430}" type="presParOf" srcId="{B649FABC-A935-4760-9FB4-5D9292E4BF27}" destId="{1B5D5BD9-1544-4430-A02B-BF12DA4BB3CC}" srcOrd="0" destOrd="0" presId="urn:microsoft.com/office/officeart/2018/2/layout/IconCircleList"/>
    <dgm:cxn modelId="{7BC3D8FD-DDA8-4E61-A14A-AAF5C193444E}" type="presParOf" srcId="{1B5D5BD9-1544-4430-A02B-BF12DA4BB3CC}" destId="{423D381E-C73B-449E-86AF-2FA6EC3A8BCC}" srcOrd="0" destOrd="0" presId="urn:microsoft.com/office/officeart/2018/2/layout/IconCircleList"/>
    <dgm:cxn modelId="{5FAB3A16-A636-4FF6-B61B-411C8B682FC1}" type="presParOf" srcId="{423D381E-C73B-449E-86AF-2FA6EC3A8BCC}" destId="{2F3A21F3-BCD0-4A72-AD56-00889AE7743C}" srcOrd="0" destOrd="0" presId="urn:microsoft.com/office/officeart/2018/2/layout/IconCircleList"/>
    <dgm:cxn modelId="{67DEA829-D396-472C-975E-053382B70E83}" type="presParOf" srcId="{423D381E-C73B-449E-86AF-2FA6EC3A8BCC}" destId="{51ECB89C-5F46-4FC1-B91D-62C39B359F37}" srcOrd="1" destOrd="0" presId="urn:microsoft.com/office/officeart/2018/2/layout/IconCircleList"/>
    <dgm:cxn modelId="{B11185B2-C4F0-479F-B3D6-ABEB9C9F64DD}" type="presParOf" srcId="{423D381E-C73B-449E-86AF-2FA6EC3A8BCC}" destId="{465080D0-6AE1-4DDD-9EB9-9EE38E254A73}" srcOrd="2" destOrd="0" presId="urn:microsoft.com/office/officeart/2018/2/layout/IconCircleList"/>
    <dgm:cxn modelId="{5DE63B80-BBC9-4F59-ACA2-58F7EACC760B}" type="presParOf" srcId="{423D381E-C73B-449E-86AF-2FA6EC3A8BCC}" destId="{855972C1-F414-4392-9EFB-1BD47A3339BD}" srcOrd="3" destOrd="0" presId="urn:microsoft.com/office/officeart/2018/2/layout/IconCircleList"/>
    <dgm:cxn modelId="{F89E3A0D-757D-45DE-9F1F-998AD042BECD}" type="presParOf" srcId="{1B5D5BD9-1544-4430-A02B-BF12DA4BB3CC}" destId="{6B7D04D5-BD94-4CDE-99C9-A4361C7DD510}" srcOrd="1" destOrd="0" presId="urn:microsoft.com/office/officeart/2018/2/layout/IconCircleList"/>
    <dgm:cxn modelId="{A1959258-974C-4416-A542-96BCC01B52DC}" type="presParOf" srcId="{1B5D5BD9-1544-4430-A02B-BF12DA4BB3CC}" destId="{DAF4BF4D-955A-4C23-B315-3C9B5A2E933F}" srcOrd="2" destOrd="0" presId="urn:microsoft.com/office/officeart/2018/2/layout/IconCircleList"/>
    <dgm:cxn modelId="{7CAD3D2B-47A5-4493-B9FE-0C6D6DEDFF15}" type="presParOf" srcId="{DAF4BF4D-955A-4C23-B315-3C9B5A2E933F}" destId="{5D821A7A-8435-4867-8D0E-49F342D254E2}" srcOrd="0" destOrd="0" presId="urn:microsoft.com/office/officeart/2018/2/layout/IconCircleList"/>
    <dgm:cxn modelId="{232B9423-B56B-4256-8753-5495B84694D4}" type="presParOf" srcId="{DAF4BF4D-955A-4C23-B315-3C9B5A2E933F}" destId="{EB3524A4-B9C2-4296-BE4D-902AA5DACE40}" srcOrd="1" destOrd="0" presId="urn:microsoft.com/office/officeart/2018/2/layout/IconCircleList"/>
    <dgm:cxn modelId="{907F7CC3-67B4-4613-9275-DBD025C3D797}" type="presParOf" srcId="{DAF4BF4D-955A-4C23-B315-3C9B5A2E933F}" destId="{9DB51888-EF27-4550-81CC-4F672FE17D2C}" srcOrd="2" destOrd="0" presId="urn:microsoft.com/office/officeart/2018/2/layout/IconCircleList"/>
    <dgm:cxn modelId="{EFDDA52A-3AE6-42CF-A8AB-DD4B8072FBA3}" type="presParOf" srcId="{DAF4BF4D-955A-4C23-B315-3C9B5A2E933F}" destId="{985C31DA-7A23-4690-ABED-1F80E6B96603}" srcOrd="3" destOrd="0" presId="urn:microsoft.com/office/officeart/2018/2/layout/IconCircleList"/>
    <dgm:cxn modelId="{25EB9FAE-0A43-4460-AED4-4E145193511D}" type="presParOf" srcId="{1B5D5BD9-1544-4430-A02B-BF12DA4BB3CC}" destId="{CA8EC5CC-811C-4E5C-B6DB-FBD8FF48CB25}" srcOrd="3" destOrd="0" presId="urn:microsoft.com/office/officeart/2018/2/layout/IconCircleList"/>
    <dgm:cxn modelId="{35105336-AF9F-4985-9F0E-4A8EDA3507D4}" type="presParOf" srcId="{1B5D5BD9-1544-4430-A02B-BF12DA4BB3CC}" destId="{20461FF1-3B99-40A1-A1F7-80CDDCEFB9DE}" srcOrd="4" destOrd="0" presId="urn:microsoft.com/office/officeart/2018/2/layout/IconCircleList"/>
    <dgm:cxn modelId="{12695DBD-7EF4-42DE-866F-6EAAAB8D5489}" type="presParOf" srcId="{20461FF1-3B99-40A1-A1F7-80CDDCEFB9DE}" destId="{5C4F12B7-5C78-4245-B148-9CF53F609DA3}" srcOrd="0" destOrd="0" presId="urn:microsoft.com/office/officeart/2018/2/layout/IconCircleList"/>
    <dgm:cxn modelId="{E2E85A44-E994-4066-A431-92751E2D86FF}" type="presParOf" srcId="{20461FF1-3B99-40A1-A1F7-80CDDCEFB9DE}" destId="{C77EE80A-31B4-4ADB-858D-F4523EEF06E5}" srcOrd="1" destOrd="0" presId="urn:microsoft.com/office/officeart/2018/2/layout/IconCircleList"/>
    <dgm:cxn modelId="{C6BD3665-7A97-45D2-A771-2812B4510A74}" type="presParOf" srcId="{20461FF1-3B99-40A1-A1F7-80CDDCEFB9DE}" destId="{4659251C-3AAB-4CCF-A079-2562481D3D1C}" srcOrd="2" destOrd="0" presId="urn:microsoft.com/office/officeart/2018/2/layout/IconCircleList"/>
    <dgm:cxn modelId="{5CF6E28B-1C7A-4AFA-97BB-D53C62E9B7E6}" type="presParOf" srcId="{20461FF1-3B99-40A1-A1F7-80CDDCEFB9DE}" destId="{3CF7CAE0-0639-447A-8638-DFA8E00479D0}" srcOrd="3" destOrd="0" presId="urn:microsoft.com/office/officeart/2018/2/layout/IconCircleList"/>
    <dgm:cxn modelId="{6F467DE5-3F76-4404-AE70-C108A2DA7EE3}" type="presParOf" srcId="{1B5D5BD9-1544-4430-A02B-BF12DA4BB3CC}" destId="{50D1FBD4-D2CC-4F6F-B363-06EAAA92F4CC}" srcOrd="5" destOrd="0" presId="urn:microsoft.com/office/officeart/2018/2/layout/IconCircleList"/>
    <dgm:cxn modelId="{9A928D5E-6381-4CF1-B8B4-810F74C4E14D}" type="presParOf" srcId="{1B5D5BD9-1544-4430-A02B-BF12DA4BB3CC}" destId="{5BF7DF56-018E-43DE-986A-53AFAF67B0AF}" srcOrd="6" destOrd="0" presId="urn:microsoft.com/office/officeart/2018/2/layout/IconCircleList"/>
    <dgm:cxn modelId="{C3CFDD92-DB9B-40A6-B7AA-ED7FD251E00A}" type="presParOf" srcId="{5BF7DF56-018E-43DE-986A-53AFAF67B0AF}" destId="{02CDCDE9-1C0B-445D-A622-0566E176DB02}" srcOrd="0" destOrd="0" presId="urn:microsoft.com/office/officeart/2018/2/layout/IconCircleList"/>
    <dgm:cxn modelId="{63D2AF1A-BB85-488E-A051-34A05ACE98AD}" type="presParOf" srcId="{5BF7DF56-018E-43DE-986A-53AFAF67B0AF}" destId="{6D336DE2-E656-4190-A7AD-D9737F0B3FB2}" srcOrd="1" destOrd="0" presId="urn:microsoft.com/office/officeart/2018/2/layout/IconCircleList"/>
    <dgm:cxn modelId="{EDA3ADA7-694A-4C9A-BDF5-AB526FB2EF2C}" type="presParOf" srcId="{5BF7DF56-018E-43DE-986A-53AFAF67B0AF}" destId="{4A9CDC73-56E4-4D18-9AA8-5E5A625760DD}" srcOrd="2" destOrd="0" presId="urn:microsoft.com/office/officeart/2018/2/layout/IconCircleList"/>
    <dgm:cxn modelId="{A77C07C3-FACC-472B-8EF5-BBC0C66DDB83}" type="presParOf" srcId="{5BF7DF56-018E-43DE-986A-53AFAF67B0AF}" destId="{B3600774-4008-4D03-81BF-60D9BAD280B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6170844-5E02-4D0E-8F6E-4B25EDD3144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938EA57-01C3-4350-B9A4-8A7DD3EAC8D9}">
      <dgm:prSet/>
      <dgm:spPr/>
      <dgm:t>
        <a:bodyPr/>
        <a:lstStyle/>
        <a:p>
          <a:r>
            <a:rPr lang="es-ES" dirty="0"/>
            <a:t>El modelo </a:t>
          </a:r>
          <a:r>
            <a:rPr lang="es-ES" b="1" dirty="0"/>
            <a:t>ARIMAX</a:t>
          </a:r>
          <a:r>
            <a:rPr lang="es-ES" dirty="0"/>
            <a:t> es una extensión del modelo ARIMA (</a:t>
          </a:r>
          <a:r>
            <a:rPr lang="es-ES" dirty="0" err="1"/>
            <a:t>Autoregressive</a:t>
          </a:r>
          <a:r>
            <a:rPr lang="es-ES" dirty="0"/>
            <a:t> </a:t>
          </a:r>
          <a:r>
            <a:rPr lang="es-ES" dirty="0" err="1"/>
            <a:t>Integrated</a:t>
          </a:r>
          <a:r>
            <a:rPr lang="es-ES" dirty="0"/>
            <a:t> </a:t>
          </a:r>
          <a:r>
            <a:rPr lang="es-ES" dirty="0" err="1"/>
            <a:t>Moving</a:t>
          </a:r>
          <a:r>
            <a:rPr lang="es-ES" dirty="0"/>
            <a:t> </a:t>
          </a:r>
          <a:r>
            <a:rPr lang="es-ES" dirty="0" err="1"/>
            <a:t>Average</a:t>
          </a:r>
          <a:r>
            <a:rPr lang="es-ES" dirty="0"/>
            <a:t>) que permite incorporar variables exógenas en el modelo para capturar su efecto en la serie de tiempo de interés. </a:t>
          </a:r>
          <a:endParaRPr lang="en-US" dirty="0"/>
        </a:p>
      </dgm:t>
    </dgm:pt>
    <dgm:pt modelId="{2882B991-FB4F-4344-917D-E6FC67E8582F}" type="parTrans" cxnId="{F3C45587-678B-4697-8EB4-8FA1749803C1}">
      <dgm:prSet/>
      <dgm:spPr/>
      <dgm:t>
        <a:bodyPr/>
        <a:lstStyle/>
        <a:p>
          <a:endParaRPr lang="en-US"/>
        </a:p>
      </dgm:t>
    </dgm:pt>
    <dgm:pt modelId="{EA3CE44B-BC8F-4713-AC7F-844E105593CB}" type="sibTrans" cxnId="{F3C45587-678B-4697-8EB4-8FA1749803C1}">
      <dgm:prSet/>
      <dgm:spPr/>
      <dgm:t>
        <a:bodyPr/>
        <a:lstStyle/>
        <a:p>
          <a:endParaRPr lang="en-US"/>
        </a:p>
      </dgm:t>
    </dgm:pt>
    <dgm:pt modelId="{64C7C565-B233-4ED5-BF4A-B8C25795BAA1}">
      <dgm:prSet/>
      <dgm:spPr/>
      <dgm:t>
        <a:bodyPr/>
        <a:lstStyle/>
        <a:p>
          <a:r>
            <a:rPr lang="es-ES"/>
            <a:t>La "X" en ARIMAX significa "exógeno", lo que indica que el modelo incluye variables externas o independientes además de las variables endógenas que se utilizan en el modelo ARIMA estándar.</a:t>
          </a:r>
          <a:endParaRPr lang="en-US"/>
        </a:p>
      </dgm:t>
    </dgm:pt>
    <dgm:pt modelId="{DFD81F74-3F86-40D2-9A30-9B2608899D31}" type="parTrans" cxnId="{8E964830-4CF6-487C-8D82-7AD954D2ECE5}">
      <dgm:prSet/>
      <dgm:spPr/>
      <dgm:t>
        <a:bodyPr/>
        <a:lstStyle/>
        <a:p>
          <a:endParaRPr lang="en-US"/>
        </a:p>
      </dgm:t>
    </dgm:pt>
    <dgm:pt modelId="{8D0CBD12-548C-414A-9828-9EDD594CF017}" type="sibTrans" cxnId="{8E964830-4CF6-487C-8D82-7AD954D2ECE5}">
      <dgm:prSet/>
      <dgm:spPr/>
      <dgm:t>
        <a:bodyPr/>
        <a:lstStyle/>
        <a:p>
          <a:endParaRPr lang="en-US"/>
        </a:p>
      </dgm:t>
    </dgm:pt>
    <dgm:pt modelId="{85B5E44E-9C13-4B31-ACB5-21714821C8D5}">
      <dgm:prSet/>
      <dgm:spPr/>
      <dgm:t>
        <a:bodyPr/>
        <a:lstStyle/>
        <a:p>
          <a:r>
            <a:rPr lang="es-ES"/>
            <a:t>En un modelo ARIMAX, la serie de tiempo de interés se modela utilizando la estructura ARIMA básica (componentes autoregresivos, integrados y de media móvil) junto con la inclusión de una o más variables exógenas que se considera que tienen un impacto en la serie de tiempo.</a:t>
          </a:r>
          <a:endParaRPr lang="en-US"/>
        </a:p>
      </dgm:t>
    </dgm:pt>
    <dgm:pt modelId="{D1E764CF-4181-44C9-93B5-64B97F8A2BCA}" type="parTrans" cxnId="{3583572A-4E4A-41AC-8DDF-A8DA35242DAC}">
      <dgm:prSet/>
      <dgm:spPr/>
      <dgm:t>
        <a:bodyPr/>
        <a:lstStyle/>
        <a:p>
          <a:endParaRPr lang="en-US"/>
        </a:p>
      </dgm:t>
    </dgm:pt>
    <dgm:pt modelId="{6EFAF0D2-56C9-4DEA-AFBA-16A2D0BBC78E}" type="sibTrans" cxnId="{3583572A-4E4A-41AC-8DDF-A8DA35242DAC}">
      <dgm:prSet/>
      <dgm:spPr/>
      <dgm:t>
        <a:bodyPr/>
        <a:lstStyle/>
        <a:p>
          <a:endParaRPr lang="en-US"/>
        </a:p>
      </dgm:t>
    </dgm:pt>
    <dgm:pt modelId="{25A6B90C-F866-42FD-A8B0-125CF3BC89AB}">
      <dgm:prSet/>
      <dgm:spPr/>
      <dgm:t>
        <a:bodyPr/>
        <a:lstStyle/>
        <a:p>
          <a:r>
            <a:rPr lang="es-ES"/>
            <a:t>Estas variables exógenas pueden ser cualquier variable que no sea parte de la serie de tiempo en sí misma, pero que se cree que está relacionada con ella y puede influir en su comportamiento.</a:t>
          </a:r>
          <a:endParaRPr lang="en-US"/>
        </a:p>
      </dgm:t>
    </dgm:pt>
    <dgm:pt modelId="{B6B5F40E-0EB6-493F-9F17-F0BC01454B81}" type="parTrans" cxnId="{34283C40-985D-4A45-888B-3ACA53FF42FD}">
      <dgm:prSet/>
      <dgm:spPr/>
      <dgm:t>
        <a:bodyPr/>
        <a:lstStyle/>
        <a:p>
          <a:endParaRPr lang="en-US"/>
        </a:p>
      </dgm:t>
    </dgm:pt>
    <dgm:pt modelId="{B321E69E-6555-46E2-B25F-9F23AC93FB29}" type="sibTrans" cxnId="{34283C40-985D-4A45-888B-3ACA53FF42FD}">
      <dgm:prSet/>
      <dgm:spPr/>
      <dgm:t>
        <a:bodyPr/>
        <a:lstStyle/>
        <a:p>
          <a:endParaRPr lang="en-US"/>
        </a:p>
      </dgm:t>
    </dgm:pt>
    <dgm:pt modelId="{0A082E6B-A5E4-4EB9-A52D-87246D16B9B4}" type="pres">
      <dgm:prSet presAssocID="{66170844-5E02-4D0E-8F6E-4B25EDD31441}" presName="root" presStyleCnt="0">
        <dgm:presLayoutVars>
          <dgm:dir/>
          <dgm:resizeHandles val="exact"/>
        </dgm:presLayoutVars>
      </dgm:prSet>
      <dgm:spPr/>
    </dgm:pt>
    <dgm:pt modelId="{87664613-B884-4082-93C5-44A783BEF4A9}" type="pres">
      <dgm:prSet presAssocID="{D938EA57-01C3-4350-B9A4-8A7DD3EAC8D9}" presName="compNode" presStyleCnt="0"/>
      <dgm:spPr/>
    </dgm:pt>
    <dgm:pt modelId="{F8DC13A7-F47C-42B5-8B6D-D970D28D11AD}" type="pres">
      <dgm:prSet presAssocID="{D938EA57-01C3-4350-B9A4-8A7DD3EAC8D9}" presName="bgRect" presStyleLbl="bgShp" presStyleIdx="0" presStyleCnt="4"/>
      <dgm:spPr/>
    </dgm:pt>
    <dgm:pt modelId="{BE9D9732-CD39-4EE1-A19B-5603FF942D31}" type="pres">
      <dgm:prSet presAssocID="{D938EA57-01C3-4350-B9A4-8A7DD3EAC8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grama de flujo"/>
        </a:ext>
      </dgm:extLst>
    </dgm:pt>
    <dgm:pt modelId="{543F84A6-DE7F-44E4-AA44-B0719430BDA1}" type="pres">
      <dgm:prSet presAssocID="{D938EA57-01C3-4350-B9A4-8A7DD3EAC8D9}" presName="spaceRect" presStyleCnt="0"/>
      <dgm:spPr/>
    </dgm:pt>
    <dgm:pt modelId="{88A863EB-0148-4305-91F4-E8F0388F3450}" type="pres">
      <dgm:prSet presAssocID="{D938EA57-01C3-4350-B9A4-8A7DD3EAC8D9}" presName="parTx" presStyleLbl="revTx" presStyleIdx="0" presStyleCnt="4">
        <dgm:presLayoutVars>
          <dgm:chMax val="0"/>
          <dgm:chPref val="0"/>
        </dgm:presLayoutVars>
      </dgm:prSet>
      <dgm:spPr/>
    </dgm:pt>
    <dgm:pt modelId="{0BD0A656-8A73-438E-BDB7-CD96C9268AEA}" type="pres">
      <dgm:prSet presAssocID="{EA3CE44B-BC8F-4713-AC7F-844E105593CB}" presName="sibTrans" presStyleCnt="0"/>
      <dgm:spPr/>
    </dgm:pt>
    <dgm:pt modelId="{54399609-1E18-4C99-BE4C-850F29DE2300}" type="pres">
      <dgm:prSet presAssocID="{64C7C565-B233-4ED5-BF4A-B8C25795BAA1}" presName="compNode" presStyleCnt="0"/>
      <dgm:spPr/>
    </dgm:pt>
    <dgm:pt modelId="{C3140A0A-5973-43FA-A85F-60F8952D392F}" type="pres">
      <dgm:prSet presAssocID="{64C7C565-B233-4ED5-BF4A-B8C25795BAA1}" presName="bgRect" presStyleLbl="bgShp" presStyleIdx="1" presStyleCnt="4"/>
      <dgm:spPr/>
    </dgm:pt>
    <dgm:pt modelId="{07A09DB3-1A64-4FE5-BF57-C52B2D60F923}" type="pres">
      <dgm:prSet presAssocID="{64C7C565-B233-4ED5-BF4A-B8C25795BAA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pulsar"/>
        </a:ext>
      </dgm:extLst>
    </dgm:pt>
    <dgm:pt modelId="{846AF408-F9E0-4A0B-8857-3726C9111A43}" type="pres">
      <dgm:prSet presAssocID="{64C7C565-B233-4ED5-BF4A-B8C25795BAA1}" presName="spaceRect" presStyleCnt="0"/>
      <dgm:spPr/>
    </dgm:pt>
    <dgm:pt modelId="{828BCC1F-6EC1-4BC5-9470-C61149C7408F}" type="pres">
      <dgm:prSet presAssocID="{64C7C565-B233-4ED5-BF4A-B8C25795BAA1}" presName="parTx" presStyleLbl="revTx" presStyleIdx="1" presStyleCnt="4">
        <dgm:presLayoutVars>
          <dgm:chMax val="0"/>
          <dgm:chPref val="0"/>
        </dgm:presLayoutVars>
      </dgm:prSet>
      <dgm:spPr/>
    </dgm:pt>
    <dgm:pt modelId="{ECC0B2C3-4256-4206-BD80-81A77B51A594}" type="pres">
      <dgm:prSet presAssocID="{8D0CBD12-548C-414A-9828-9EDD594CF017}" presName="sibTrans" presStyleCnt="0"/>
      <dgm:spPr/>
    </dgm:pt>
    <dgm:pt modelId="{DEE07691-FF9F-4ED8-BB20-95D442538D35}" type="pres">
      <dgm:prSet presAssocID="{85B5E44E-9C13-4B31-ACB5-21714821C8D5}" presName="compNode" presStyleCnt="0"/>
      <dgm:spPr/>
    </dgm:pt>
    <dgm:pt modelId="{B1EC5E8D-E192-423D-8847-18732B4BF681}" type="pres">
      <dgm:prSet presAssocID="{85B5E44E-9C13-4B31-ACB5-21714821C8D5}" presName="bgRect" presStyleLbl="bgShp" presStyleIdx="2" presStyleCnt="4"/>
      <dgm:spPr/>
    </dgm:pt>
    <dgm:pt modelId="{E06CDAD1-F1D8-4729-9162-9CB7CF8E55F6}" type="pres">
      <dgm:prSet presAssocID="{85B5E44E-9C13-4B31-ACB5-21714821C8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gar"/>
        </a:ext>
      </dgm:extLst>
    </dgm:pt>
    <dgm:pt modelId="{F8C2F25C-321F-4F49-8933-D17984A99B52}" type="pres">
      <dgm:prSet presAssocID="{85B5E44E-9C13-4B31-ACB5-21714821C8D5}" presName="spaceRect" presStyleCnt="0"/>
      <dgm:spPr/>
    </dgm:pt>
    <dgm:pt modelId="{68318566-118F-46F8-B128-27300F467D7D}" type="pres">
      <dgm:prSet presAssocID="{85B5E44E-9C13-4B31-ACB5-21714821C8D5}" presName="parTx" presStyleLbl="revTx" presStyleIdx="2" presStyleCnt="4">
        <dgm:presLayoutVars>
          <dgm:chMax val="0"/>
          <dgm:chPref val="0"/>
        </dgm:presLayoutVars>
      </dgm:prSet>
      <dgm:spPr/>
    </dgm:pt>
    <dgm:pt modelId="{D2526EEF-8447-4209-8722-F3EAF09CCDCB}" type="pres">
      <dgm:prSet presAssocID="{6EFAF0D2-56C9-4DEA-AFBA-16A2D0BBC78E}" presName="sibTrans" presStyleCnt="0"/>
      <dgm:spPr/>
    </dgm:pt>
    <dgm:pt modelId="{49D38241-0935-4567-B462-AFC164DD05E4}" type="pres">
      <dgm:prSet presAssocID="{25A6B90C-F866-42FD-A8B0-125CF3BC89AB}" presName="compNode" presStyleCnt="0"/>
      <dgm:spPr/>
    </dgm:pt>
    <dgm:pt modelId="{0771B33E-2735-4D35-89E7-25099741BC3D}" type="pres">
      <dgm:prSet presAssocID="{25A6B90C-F866-42FD-A8B0-125CF3BC89AB}" presName="bgRect" presStyleLbl="bgShp" presStyleIdx="3" presStyleCnt="4"/>
      <dgm:spPr/>
    </dgm:pt>
    <dgm:pt modelId="{8741C9E8-9419-413A-8A78-FD8F7E85B2E5}" type="pres">
      <dgm:prSet presAssocID="{25A6B90C-F866-42FD-A8B0-125CF3BC89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iny scene"/>
        </a:ext>
      </dgm:extLst>
    </dgm:pt>
    <dgm:pt modelId="{1CB52F5F-C318-4399-A77B-D3A8BDCD7FDB}" type="pres">
      <dgm:prSet presAssocID="{25A6B90C-F866-42FD-A8B0-125CF3BC89AB}" presName="spaceRect" presStyleCnt="0"/>
      <dgm:spPr/>
    </dgm:pt>
    <dgm:pt modelId="{6AAE1FD0-883E-4FAE-A404-BEF8DCCBBFE4}" type="pres">
      <dgm:prSet presAssocID="{25A6B90C-F866-42FD-A8B0-125CF3BC89AB}" presName="parTx" presStyleLbl="revTx" presStyleIdx="3" presStyleCnt="4">
        <dgm:presLayoutVars>
          <dgm:chMax val="0"/>
          <dgm:chPref val="0"/>
        </dgm:presLayoutVars>
      </dgm:prSet>
      <dgm:spPr/>
    </dgm:pt>
  </dgm:ptLst>
  <dgm:cxnLst>
    <dgm:cxn modelId="{3583572A-4E4A-41AC-8DDF-A8DA35242DAC}" srcId="{66170844-5E02-4D0E-8F6E-4B25EDD31441}" destId="{85B5E44E-9C13-4B31-ACB5-21714821C8D5}" srcOrd="2" destOrd="0" parTransId="{D1E764CF-4181-44C9-93B5-64B97F8A2BCA}" sibTransId="{6EFAF0D2-56C9-4DEA-AFBA-16A2D0BBC78E}"/>
    <dgm:cxn modelId="{1CB0782F-E457-4A29-80D2-D3FD595981F8}" type="presOf" srcId="{64C7C565-B233-4ED5-BF4A-B8C25795BAA1}" destId="{828BCC1F-6EC1-4BC5-9470-C61149C7408F}" srcOrd="0" destOrd="0" presId="urn:microsoft.com/office/officeart/2018/2/layout/IconVerticalSolidList"/>
    <dgm:cxn modelId="{8E964830-4CF6-487C-8D82-7AD954D2ECE5}" srcId="{66170844-5E02-4D0E-8F6E-4B25EDD31441}" destId="{64C7C565-B233-4ED5-BF4A-B8C25795BAA1}" srcOrd="1" destOrd="0" parTransId="{DFD81F74-3F86-40D2-9A30-9B2608899D31}" sibTransId="{8D0CBD12-548C-414A-9828-9EDD594CF017}"/>
    <dgm:cxn modelId="{34283C40-985D-4A45-888B-3ACA53FF42FD}" srcId="{66170844-5E02-4D0E-8F6E-4B25EDD31441}" destId="{25A6B90C-F866-42FD-A8B0-125CF3BC89AB}" srcOrd="3" destOrd="0" parTransId="{B6B5F40E-0EB6-493F-9F17-F0BC01454B81}" sibTransId="{B321E69E-6555-46E2-B25F-9F23AC93FB29}"/>
    <dgm:cxn modelId="{6F37F685-A85E-4410-A1B4-76BB4739E044}" type="presOf" srcId="{66170844-5E02-4D0E-8F6E-4B25EDD31441}" destId="{0A082E6B-A5E4-4EB9-A52D-87246D16B9B4}" srcOrd="0" destOrd="0" presId="urn:microsoft.com/office/officeart/2018/2/layout/IconVerticalSolidList"/>
    <dgm:cxn modelId="{F3C45587-678B-4697-8EB4-8FA1749803C1}" srcId="{66170844-5E02-4D0E-8F6E-4B25EDD31441}" destId="{D938EA57-01C3-4350-B9A4-8A7DD3EAC8D9}" srcOrd="0" destOrd="0" parTransId="{2882B991-FB4F-4344-917D-E6FC67E8582F}" sibTransId="{EA3CE44B-BC8F-4713-AC7F-844E105593CB}"/>
    <dgm:cxn modelId="{DDDB319E-62CB-4028-A864-A9AA608E1756}" type="presOf" srcId="{25A6B90C-F866-42FD-A8B0-125CF3BC89AB}" destId="{6AAE1FD0-883E-4FAE-A404-BEF8DCCBBFE4}" srcOrd="0" destOrd="0" presId="urn:microsoft.com/office/officeart/2018/2/layout/IconVerticalSolidList"/>
    <dgm:cxn modelId="{48BE26B9-C86E-44EB-870C-E087B8E8E2CF}" type="presOf" srcId="{D938EA57-01C3-4350-B9A4-8A7DD3EAC8D9}" destId="{88A863EB-0148-4305-91F4-E8F0388F3450}" srcOrd="0" destOrd="0" presId="urn:microsoft.com/office/officeart/2018/2/layout/IconVerticalSolidList"/>
    <dgm:cxn modelId="{306422BC-E6FD-4BFF-8606-BF6CFF1CB509}" type="presOf" srcId="{85B5E44E-9C13-4B31-ACB5-21714821C8D5}" destId="{68318566-118F-46F8-B128-27300F467D7D}" srcOrd="0" destOrd="0" presId="urn:microsoft.com/office/officeart/2018/2/layout/IconVerticalSolidList"/>
    <dgm:cxn modelId="{09541AFA-381E-489C-9DC0-68F7ED5E7E82}" type="presParOf" srcId="{0A082E6B-A5E4-4EB9-A52D-87246D16B9B4}" destId="{87664613-B884-4082-93C5-44A783BEF4A9}" srcOrd="0" destOrd="0" presId="urn:microsoft.com/office/officeart/2018/2/layout/IconVerticalSolidList"/>
    <dgm:cxn modelId="{70C3ADFE-86EF-4323-BDBD-275DA2132604}" type="presParOf" srcId="{87664613-B884-4082-93C5-44A783BEF4A9}" destId="{F8DC13A7-F47C-42B5-8B6D-D970D28D11AD}" srcOrd="0" destOrd="0" presId="urn:microsoft.com/office/officeart/2018/2/layout/IconVerticalSolidList"/>
    <dgm:cxn modelId="{8995A423-B5FF-4E37-ACE4-8340A0EC64DA}" type="presParOf" srcId="{87664613-B884-4082-93C5-44A783BEF4A9}" destId="{BE9D9732-CD39-4EE1-A19B-5603FF942D31}" srcOrd="1" destOrd="0" presId="urn:microsoft.com/office/officeart/2018/2/layout/IconVerticalSolidList"/>
    <dgm:cxn modelId="{3E3EE9EF-F2C9-4947-BEF9-93114CECAA11}" type="presParOf" srcId="{87664613-B884-4082-93C5-44A783BEF4A9}" destId="{543F84A6-DE7F-44E4-AA44-B0719430BDA1}" srcOrd="2" destOrd="0" presId="urn:microsoft.com/office/officeart/2018/2/layout/IconVerticalSolidList"/>
    <dgm:cxn modelId="{C879C432-DBB3-4722-8206-29B113D7AB5D}" type="presParOf" srcId="{87664613-B884-4082-93C5-44A783BEF4A9}" destId="{88A863EB-0148-4305-91F4-E8F0388F3450}" srcOrd="3" destOrd="0" presId="urn:microsoft.com/office/officeart/2018/2/layout/IconVerticalSolidList"/>
    <dgm:cxn modelId="{E0EF7B64-4C55-4242-A0D5-28DB806F2F02}" type="presParOf" srcId="{0A082E6B-A5E4-4EB9-A52D-87246D16B9B4}" destId="{0BD0A656-8A73-438E-BDB7-CD96C9268AEA}" srcOrd="1" destOrd="0" presId="urn:microsoft.com/office/officeart/2018/2/layout/IconVerticalSolidList"/>
    <dgm:cxn modelId="{CE361FB5-D98E-4359-8619-CCADBEF420B9}" type="presParOf" srcId="{0A082E6B-A5E4-4EB9-A52D-87246D16B9B4}" destId="{54399609-1E18-4C99-BE4C-850F29DE2300}" srcOrd="2" destOrd="0" presId="urn:microsoft.com/office/officeart/2018/2/layout/IconVerticalSolidList"/>
    <dgm:cxn modelId="{F38A69C3-F7C0-4700-A9E8-4DC5CC3AEEE2}" type="presParOf" srcId="{54399609-1E18-4C99-BE4C-850F29DE2300}" destId="{C3140A0A-5973-43FA-A85F-60F8952D392F}" srcOrd="0" destOrd="0" presId="urn:microsoft.com/office/officeart/2018/2/layout/IconVerticalSolidList"/>
    <dgm:cxn modelId="{800D8A94-B87A-40F4-9FB1-D43CC229F42F}" type="presParOf" srcId="{54399609-1E18-4C99-BE4C-850F29DE2300}" destId="{07A09DB3-1A64-4FE5-BF57-C52B2D60F923}" srcOrd="1" destOrd="0" presId="urn:microsoft.com/office/officeart/2018/2/layout/IconVerticalSolidList"/>
    <dgm:cxn modelId="{23003E0E-12B2-444B-B352-1AC06C3D81CF}" type="presParOf" srcId="{54399609-1E18-4C99-BE4C-850F29DE2300}" destId="{846AF408-F9E0-4A0B-8857-3726C9111A43}" srcOrd="2" destOrd="0" presId="urn:microsoft.com/office/officeart/2018/2/layout/IconVerticalSolidList"/>
    <dgm:cxn modelId="{0A0F9243-310F-4DB5-ACFF-BBB30E5ED6FD}" type="presParOf" srcId="{54399609-1E18-4C99-BE4C-850F29DE2300}" destId="{828BCC1F-6EC1-4BC5-9470-C61149C7408F}" srcOrd="3" destOrd="0" presId="urn:microsoft.com/office/officeart/2018/2/layout/IconVerticalSolidList"/>
    <dgm:cxn modelId="{C774E6B3-0EED-45BC-BD45-16F248BA8654}" type="presParOf" srcId="{0A082E6B-A5E4-4EB9-A52D-87246D16B9B4}" destId="{ECC0B2C3-4256-4206-BD80-81A77B51A594}" srcOrd="3" destOrd="0" presId="urn:microsoft.com/office/officeart/2018/2/layout/IconVerticalSolidList"/>
    <dgm:cxn modelId="{59AF06EE-BA18-4E54-9108-287955F19484}" type="presParOf" srcId="{0A082E6B-A5E4-4EB9-A52D-87246D16B9B4}" destId="{DEE07691-FF9F-4ED8-BB20-95D442538D35}" srcOrd="4" destOrd="0" presId="urn:microsoft.com/office/officeart/2018/2/layout/IconVerticalSolidList"/>
    <dgm:cxn modelId="{D87FB377-E2EC-4CE1-B88A-A582DF2BE6E0}" type="presParOf" srcId="{DEE07691-FF9F-4ED8-BB20-95D442538D35}" destId="{B1EC5E8D-E192-423D-8847-18732B4BF681}" srcOrd="0" destOrd="0" presId="urn:microsoft.com/office/officeart/2018/2/layout/IconVerticalSolidList"/>
    <dgm:cxn modelId="{2223E69D-C989-48EA-ABA9-94EBA2201E83}" type="presParOf" srcId="{DEE07691-FF9F-4ED8-BB20-95D442538D35}" destId="{E06CDAD1-F1D8-4729-9162-9CB7CF8E55F6}" srcOrd="1" destOrd="0" presId="urn:microsoft.com/office/officeart/2018/2/layout/IconVerticalSolidList"/>
    <dgm:cxn modelId="{1AFDC1C5-93DB-4B38-AA3F-A3DACD55BF95}" type="presParOf" srcId="{DEE07691-FF9F-4ED8-BB20-95D442538D35}" destId="{F8C2F25C-321F-4F49-8933-D17984A99B52}" srcOrd="2" destOrd="0" presId="urn:microsoft.com/office/officeart/2018/2/layout/IconVerticalSolidList"/>
    <dgm:cxn modelId="{4840DF95-7DDB-45E9-86A6-AA4F92C7857B}" type="presParOf" srcId="{DEE07691-FF9F-4ED8-BB20-95D442538D35}" destId="{68318566-118F-46F8-B128-27300F467D7D}" srcOrd="3" destOrd="0" presId="urn:microsoft.com/office/officeart/2018/2/layout/IconVerticalSolidList"/>
    <dgm:cxn modelId="{02758C6B-3088-458C-8373-0CE994A96801}" type="presParOf" srcId="{0A082E6B-A5E4-4EB9-A52D-87246D16B9B4}" destId="{D2526EEF-8447-4209-8722-F3EAF09CCDCB}" srcOrd="5" destOrd="0" presId="urn:microsoft.com/office/officeart/2018/2/layout/IconVerticalSolidList"/>
    <dgm:cxn modelId="{31ECB969-98E1-485E-B162-ED4D8716C060}" type="presParOf" srcId="{0A082E6B-A5E4-4EB9-A52D-87246D16B9B4}" destId="{49D38241-0935-4567-B462-AFC164DD05E4}" srcOrd="6" destOrd="0" presId="urn:microsoft.com/office/officeart/2018/2/layout/IconVerticalSolidList"/>
    <dgm:cxn modelId="{FE2E5460-8941-46FA-8728-9AA52A8002D2}" type="presParOf" srcId="{49D38241-0935-4567-B462-AFC164DD05E4}" destId="{0771B33E-2735-4D35-89E7-25099741BC3D}" srcOrd="0" destOrd="0" presId="urn:microsoft.com/office/officeart/2018/2/layout/IconVerticalSolidList"/>
    <dgm:cxn modelId="{B542D6C2-02F0-460E-B59F-0444D22ABF55}" type="presParOf" srcId="{49D38241-0935-4567-B462-AFC164DD05E4}" destId="{8741C9E8-9419-413A-8A78-FD8F7E85B2E5}" srcOrd="1" destOrd="0" presId="urn:microsoft.com/office/officeart/2018/2/layout/IconVerticalSolidList"/>
    <dgm:cxn modelId="{8BD69F9E-52AA-4758-A477-A1A8811AD260}" type="presParOf" srcId="{49D38241-0935-4567-B462-AFC164DD05E4}" destId="{1CB52F5F-C318-4399-A77B-D3A8BDCD7FDB}" srcOrd="2" destOrd="0" presId="urn:microsoft.com/office/officeart/2018/2/layout/IconVerticalSolidList"/>
    <dgm:cxn modelId="{1661FA02-37B7-448B-840D-2A90F67DF578}" type="presParOf" srcId="{49D38241-0935-4567-B462-AFC164DD05E4}" destId="{6AAE1FD0-883E-4FAE-A404-BEF8DCCBBFE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9AED4AD-F955-4248-8B6D-58371F9D0734}"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4FDABBB-9783-4E53-B75E-626DC81F1009}">
      <dgm:prSet custT="1"/>
      <dgm:spPr/>
      <dgm:t>
        <a:bodyPr/>
        <a:lstStyle/>
        <a:p>
          <a:r>
            <a:rPr lang="es-ES" sz="1600" dirty="0"/>
            <a:t>El modelo </a:t>
          </a:r>
          <a:r>
            <a:rPr lang="es-ES" sz="1600" b="1" dirty="0"/>
            <a:t>SARIMAX </a:t>
          </a:r>
          <a:r>
            <a:rPr lang="es-ES" sz="1600" dirty="0"/>
            <a:t>es una extensión del modelo SARIMA (</a:t>
          </a:r>
          <a:r>
            <a:rPr lang="es-ES" sz="1600" dirty="0" err="1"/>
            <a:t>Seasonal</a:t>
          </a:r>
          <a:r>
            <a:rPr lang="es-ES" sz="1600" dirty="0"/>
            <a:t> </a:t>
          </a:r>
          <a:r>
            <a:rPr lang="es-ES" sz="1600" dirty="0" err="1"/>
            <a:t>Autoregressive</a:t>
          </a:r>
          <a:r>
            <a:rPr lang="es-ES" sz="1600" dirty="0"/>
            <a:t> </a:t>
          </a:r>
          <a:r>
            <a:rPr lang="es-ES" sz="1600" dirty="0" err="1"/>
            <a:t>Integrated</a:t>
          </a:r>
          <a:r>
            <a:rPr lang="es-ES" sz="1600" dirty="0"/>
            <a:t> </a:t>
          </a:r>
          <a:r>
            <a:rPr lang="es-ES" sz="1600" dirty="0" err="1"/>
            <a:t>Moving</a:t>
          </a:r>
          <a:r>
            <a:rPr lang="es-ES" sz="1600" dirty="0"/>
            <a:t> </a:t>
          </a:r>
          <a:r>
            <a:rPr lang="es-ES" sz="1600" dirty="0" err="1"/>
            <a:t>Average</a:t>
          </a:r>
          <a:r>
            <a:rPr lang="es-ES" sz="1600" dirty="0"/>
            <a:t>) que permite incorporar variables exógenas en el modelo para capturar su efecto en la serie de tiempo estacional de interés. </a:t>
          </a:r>
          <a:endParaRPr lang="en-US" sz="1600" dirty="0"/>
        </a:p>
      </dgm:t>
    </dgm:pt>
    <dgm:pt modelId="{CD529CAF-ED5E-4C77-B92B-D7D170A45442}" type="parTrans" cxnId="{4BBF3B76-ADEE-4F30-8E81-402166FBB197}">
      <dgm:prSet/>
      <dgm:spPr/>
      <dgm:t>
        <a:bodyPr/>
        <a:lstStyle/>
        <a:p>
          <a:endParaRPr lang="en-US" sz="2800"/>
        </a:p>
      </dgm:t>
    </dgm:pt>
    <dgm:pt modelId="{D530FCDF-754D-482A-8D23-4093CEC6C9A1}" type="sibTrans" cxnId="{4BBF3B76-ADEE-4F30-8E81-402166FBB197}">
      <dgm:prSet/>
      <dgm:spPr/>
      <dgm:t>
        <a:bodyPr/>
        <a:lstStyle/>
        <a:p>
          <a:endParaRPr lang="en-US" sz="2800"/>
        </a:p>
      </dgm:t>
    </dgm:pt>
    <dgm:pt modelId="{D932C717-ADF1-498F-921D-F3F42F192E5E}">
      <dgm:prSet custT="1"/>
      <dgm:spPr/>
      <dgm:t>
        <a:bodyPr/>
        <a:lstStyle/>
        <a:p>
          <a:r>
            <a:rPr lang="es-ES" sz="1600" dirty="0"/>
            <a:t>La "X" en SARIMAX indica la inclusión de variables exógenas o independientes además de las variables endógenas que se utilizan en el modelo SARIMA estándar.</a:t>
          </a:r>
          <a:endParaRPr lang="en-US" sz="1600" dirty="0"/>
        </a:p>
      </dgm:t>
    </dgm:pt>
    <dgm:pt modelId="{4010E6F0-CC28-4B47-B5C3-EFF38E0CD8D5}" type="parTrans" cxnId="{630D0D59-B651-4FD4-B48B-27A8B7767FE6}">
      <dgm:prSet/>
      <dgm:spPr/>
      <dgm:t>
        <a:bodyPr/>
        <a:lstStyle/>
        <a:p>
          <a:endParaRPr lang="en-US" sz="2800"/>
        </a:p>
      </dgm:t>
    </dgm:pt>
    <dgm:pt modelId="{934E44B6-E690-4B75-A765-176963CC4EC5}" type="sibTrans" cxnId="{630D0D59-B651-4FD4-B48B-27A8B7767FE6}">
      <dgm:prSet/>
      <dgm:spPr/>
      <dgm:t>
        <a:bodyPr/>
        <a:lstStyle/>
        <a:p>
          <a:endParaRPr lang="en-US" sz="2800"/>
        </a:p>
      </dgm:t>
    </dgm:pt>
    <dgm:pt modelId="{46571880-DB83-4BC5-B47B-042102BF5FCE}">
      <dgm:prSet custT="1"/>
      <dgm:spPr/>
      <dgm:t>
        <a:bodyPr/>
        <a:lstStyle/>
        <a:p>
          <a:r>
            <a:rPr lang="es-ES" sz="1600" dirty="0"/>
            <a:t>Al igual que en el modelo ARIMAX, en SARIMAX se pueden incluir variables exógenas que se considera que tienen un impacto en la serie de tiempo, además de los términos estacionales </a:t>
          </a:r>
          <a:r>
            <a:rPr lang="es-ES" sz="1600" dirty="0" err="1"/>
            <a:t>autoregresivos</a:t>
          </a:r>
          <a:r>
            <a:rPr lang="es-ES" sz="1600" dirty="0"/>
            <a:t>, de media móvil e integrados presentes en el modelo SARIMA.</a:t>
          </a:r>
          <a:endParaRPr lang="en-US" sz="1600" dirty="0"/>
        </a:p>
      </dgm:t>
    </dgm:pt>
    <dgm:pt modelId="{0A0BD9D6-B388-40A3-A85B-80A4D78B8A5A}" type="parTrans" cxnId="{9BF835E9-09D0-4AAF-A609-5E4537424C8C}">
      <dgm:prSet/>
      <dgm:spPr/>
      <dgm:t>
        <a:bodyPr/>
        <a:lstStyle/>
        <a:p>
          <a:endParaRPr lang="en-US" sz="2800"/>
        </a:p>
      </dgm:t>
    </dgm:pt>
    <dgm:pt modelId="{6F175C3A-8C7C-42C6-A329-885D090D44BC}" type="sibTrans" cxnId="{9BF835E9-09D0-4AAF-A609-5E4537424C8C}">
      <dgm:prSet/>
      <dgm:spPr/>
      <dgm:t>
        <a:bodyPr/>
        <a:lstStyle/>
        <a:p>
          <a:endParaRPr lang="en-US" sz="2800"/>
        </a:p>
      </dgm:t>
    </dgm:pt>
    <dgm:pt modelId="{3BD3BBDC-D44F-4DF8-AA66-77D037E907E8}" type="pres">
      <dgm:prSet presAssocID="{09AED4AD-F955-4248-8B6D-58371F9D0734}" presName="root" presStyleCnt="0">
        <dgm:presLayoutVars>
          <dgm:dir/>
          <dgm:resizeHandles val="exact"/>
        </dgm:presLayoutVars>
      </dgm:prSet>
      <dgm:spPr/>
    </dgm:pt>
    <dgm:pt modelId="{31C0768D-0C47-430E-BED6-A90B3611D795}" type="pres">
      <dgm:prSet presAssocID="{A4FDABBB-9783-4E53-B75E-626DC81F1009}" presName="compNode" presStyleCnt="0"/>
      <dgm:spPr/>
    </dgm:pt>
    <dgm:pt modelId="{B1F98283-5C32-4F52-B019-8BE5A98E8976}" type="pres">
      <dgm:prSet presAssocID="{A4FDABBB-9783-4E53-B75E-626DC81F10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sconectado"/>
        </a:ext>
      </dgm:extLst>
    </dgm:pt>
    <dgm:pt modelId="{30F6DB6F-69EB-4556-B184-B88E4CAE6D51}" type="pres">
      <dgm:prSet presAssocID="{A4FDABBB-9783-4E53-B75E-626DC81F1009}" presName="spaceRect" presStyleCnt="0"/>
      <dgm:spPr/>
    </dgm:pt>
    <dgm:pt modelId="{71E0D110-BCA5-4E50-8D12-C702ADF9CB85}" type="pres">
      <dgm:prSet presAssocID="{A4FDABBB-9783-4E53-B75E-626DC81F1009}" presName="textRect" presStyleLbl="revTx" presStyleIdx="0" presStyleCnt="3" custScaleX="180153">
        <dgm:presLayoutVars>
          <dgm:chMax val="1"/>
          <dgm:chPref val="1"/>
        </dgm:presLayoutVars>
      </dgm:prSet>
      <dgm:spPr/>
    </dgm:pt>
    <dgm:pt modelId="{B869C34A-C570-4769-A524-31A9284A1C2E}" type="pres">
      <dgm:prSet presAssocID="{D530FCDF-754D-482A-8D23-4093CEC6C9A1}" presName="sibTrans" presStyleCnt="0"/>
      <dgm:spPr/>
    </dgm:pt>
    <dgm:pt modelId="{556A1A2C-F4F1-4CFA-BCD0-9F607736E44D}" type="pres">
      <dgm:prSet presAssocID="{D932C717-ADF1-498F-921D-F3F42F192E5E}" presName="compNode" presStyleCnt="0"/>
      <dgm:spPr/>
    </dgm:pt>
    <dgm:pt modelId="{27A81E20-8C30-4E9C-9E62-869C3070EB97}" type="pres">
      <dgm:prSet presAssocID="{D932C717-ADF1-498F-921D-F3F42F192E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lle"/>
        </a:ext>
      </dgm:extLst>
    </dgm:pt>
    <dgm:pt modelId="{7AEB7AED-6E6A-4341-99B1-775CCD812890}" type="pres">
      <dgm:prSet presAssocID="{D932C717-ADF1-498F-921D-F3F42F192E5E}" presName="spaceRect" presStyleCnt="0"/>
      <dgm:spPr/>
    </dgm:pt>
    <dgm:pt modelId="{3FF4B86E-E11D-4C12-9E44-D06296783F8C}" type="pres">
      <dgm:prSet presAssocID="{D932C717-ADF1-498F-921D-F3F42F192E5E}" presName="textRect" presStyleLbl="revTx" presStyleIdx="1" presStyleCnt="3" custScaleX="150065">
        <dgm:presLayoutVars>
          <dgm:chMax val="1"/>
          <dgm:chPref val="1"/>
        </dgm:presLayoutVars>
      </dgm:prSet>
      <dgm:spPr/>
    </dgm:pt>
    <dgm:pt modelId="{B40E0FAC-76AE-4DB1-94CD-324C074D3BF4}" type="pres">
      <dgm:prSet presAssocID="{934E44B6-E690-4B75-A765-176963CC4EC5}" presName="sibTrans" presStyleCnt="0"/>
      <dgm:spPr/>
    </dgm:pt>
    <dgm:pt modelId="{568A105C-57AE-4A5B-BE0A-3DFABEE6D7E4}" type="pres">
      <dgm:prSet presAssocID="{46571880-DB83-4BC5-B47B-042102BF5FCE}" presName="compNode" presStyleCnt="0"/>
      <dgm:spPr/>
    </dgm:pt>
    <dgm:pt modelId="{24F51D5A-D4B2-4F2C-BD56-0B94BDF256C9}" type="pres">
      <dgm:prSet presAssocID="{46571880-DB83-4BC5-B47B-042102BF5F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ADAF6926-82ED-480C-A000-20062871A9A1}" type="pres">
      <dgm:prSet presAssocID="{46571880-DB83-4BC5-B47B-042102BF5FCE}" presName="spaceRect" presStyleCnt="0"/>
      <dgm:spPr/>
    </dgm:pt>
    <dgm:pt modelId="{8515CFDE-8E80-42FE-8A68-286305B51301}" type="pres">
      <dgm:prSet presAssocID="{46571880-DB83-4BC5-B47B-042102BF5FCE}" presName="textRect" presStyleLbl="revTx" presStyleIdx="2" presStyleCnt="3" custScaleX="189840">
        <dgm:presLayoutVars>
          <dgm:chMax val="1"/>
          <dgm:chPref val="1"/>
        </dgm:presLayoutVars>
      </dgm:prSet>
      <dgm:spPr/>
    </dgm:pt>
  </dgm:ptLst>
  <dgm:cxnLst>
    <dgm:cxn modelId="{AEA5D801-4E9E-4A0C-9AC4-221346A064F8}" type="presOf" srcId="{46571880-DB83-4BC5-B47B-042102BF5FCE}" destId="{8515CFDE-8E80-42FE-8A68-286305B51301}" srcOrd="0" destOrd="0" presId="urn:microsoft.com/office/officeart/2018/2/layout/IconLabelList"/>
    <dgm:cxn modelId="{4BBF3B76-ADEE-4F30-8E81-402166FBB197}" srcId="{09AED4AD-F955-4248-8B6D-58371F9D0734}" destId="{A4FDABBB-9783-4E53-B75E-626DC81F1009}" srcOrd="0" destOrd="0" parTransId="{CD529CAF-ED5E-4C77-B92B-D7D170A45442}" sibTransId="{D530FCDF-754D-482A-8D23-4093CEC6C9A1}"/>
    <dgm:cxn modelId="{630D0D59-B651-4FD4-B48B-27A8B7767FE6}" srcId="{09AED4AD-F955-4248-8B6D-58371F9D0734}" destId="{D932C717-ADF1-498F-921D-F3F42F192E5E}" srcOrd="1" destOrd="0" parTransId="{4010E6F0-CC28-4B47-B5C3-EFF38E0CD8D5}" sibTransId="{934E44B6-E690-4B75-A765-176963CC4EC5}"/>
    <dgm:cxn modelId="{B251477C-3115-4EBB-97AB-0381FFBC64C2}" type="presOf" srcId="{D932C717-ADF1-498F-921D-F3F42F192E5E}" destId="{3FF4B86E-E11D-4C12-9E44-D06296783F8C}" srcOrd="0" destOrd="0" presId="urn:microsoft.com/office/officeart/2018/2/layout/IconLabelList"/>
    <dgm:cxn modelId="{9BF835E9-09D0-4AAF-A609-5E4537424C8C}" srcId="{09AED4AD-F955-4248-8B6D-58371F9D0734}" destId="{46571880-DB83-4BC5-B47B-042102BF5FCE}" srcOrd="2" destOrd="0" parTransId="{0A0BD9D6-B388-40A3-A85B-80A4D78B8A5A}" sibTransId="{6F175C3A-8C7C-42C6-A329-885D090D44BC}"/>
    <dgm:cxn modelId="{0885F5E9-C7BC-4767-9703-C5954C8BF343}" type="presOf" srcId="{09AED4AD-F955-4248-8B6D-58371F9D0734}" destId="{3BD3BBDC-D44F-4DF8-AA66-77D037E907E8}" srcOrd="0" destOrd="0" presId="urn:microsoft.com/office/officeart/2018/2/layout/IconLabelList"/>
    <dgm:cxn modelId="{908D40F5-82BA-4424-8066-3143C3E8ABF5}" type="presOf" srcId="{A4FDABBB-9783-4E53-B75E-626DC81F1009}" destId="{71E0D110-BCA5-4E50-8D12-C702ADF9CB85}" srcOrd="0" destOrd="0" presId="urn:microsoft.com/office/officeart/2018/2/layout/IconLabelList"/>
    <dgm:cxn modelId="{DC6F2470-5574-4922-A451-7688619CAA7E}" type="presParOf" srcId="{3BD3BBDC-D44F-4DF8-AA66-77D037E907E8}" destId="{31C0768D-0C47-430E-BED6-A90B3611D795}" srcOrd="0" destOrd="0" presId="urn:microsoft.com/office/officeart/2018/2/layout/IconLabelList"/>
    <dgm:cxn modelId="{A4D6C024-197F-4D69-8DA2-DF5EDFFCF756}" type="presParOf" srcId="{31C0768D-0C47-430E-BED6-A90B3611D795}" destId="{B1F98283-5C32-4F52-B019-8BE5A98E8976}" srcOrd="0" destOrd="0" presId="urn:microsoft.com/office/officeart/2018/2/layout/IconLabelList"/>
    <dgm:cxn modelId="{288DEF48-38BF-4A78-A1A0-CE99A57C8994}" type="presParOf" srcId="{31C0768D-0C47-430E-BED6-A90B3611D795}" destId="{30F6DB6F-69EB-4556-B184-B88E4CAE6D51}" srcOrd="1" destOrd="0" presId="urn:microsoft.com/office/officeart/2018/2/layout/IconLabelList"/>
    <dgm:cxn modelId="{059CEE21-7748-4C2C-89D7-B7467E25455E}" type="presParOf" srcId="{31C0768D-0C47-430E-BED6-A90B3611D795}" destId="{71E0D110-BCA5-4E50-8D12-C702ADF9CB85}" srcOrd="2" destOrd="0" presId="urn:microsoft.com/office/officeart/2018/2/layout/IconLabelList"/>
    <dgm:cxn modelId="{DBD7AA9F-FEB5-4206-8267-25B775D53991}" type="presParOf" srcId="{3BD3BBDC-D44F-4DF8-AA66-77D037E907E8}" destId="{B869C34A-C570-4769-A524-31A9284A1C2E}" srcOrd="1" destOrd="0" presId="urn:microsoft.com/office/officeart/2018/2/layout/IconLabelList"/>
    <dgm:cxn modelId="{75A32286-F11D-43A3-84D4-AB41360749D0}" type="presParOf" srcId="{3BD3BBDC-D44F-4DF8-AA66-77D037E907E8}" destId="{556A1A2C-F4F1-4CFA-BCD0-9F607736E44D}" srcOrd="2" destOrd="0" presId="urn:microsoft.com/office/officeart/2018/2/layout/IconLabelList"/>
    <dgm:cxn modelId="{8AAC8303-9A92-48D8-8A7B-61B145F7A852}" type="presParOf" srcId="{556A1A2C-F4F1-4CFA-BCD0-9F607736E44D}" destId="{27A81E20-8C30-4E9C-9E62-869C3070EB97}" srcOrd="0" destOrd="0" presId="urn:microsoft.com/office/officeart/2018/2/layout/IconLabelList"/>
    <dgm:cxn modelId="{5E52836B-9804-43A4-A80E-495278913B3A}" type="presParOf" srcId="{556A1A2C-F4F1-4CFA-BCD0-9F607736E44D}" destId="{7AEB7AED-6E6A-4341-99B1-775CCD812890}" srcOrd="1" destOrd="0" presId="urn:microsoft.com/office/officeart/2018/2/layout/IconLabelList"/>
    <dgm:cxn modelId="{A446C063-D419-4E91-877F-F5D07CE85D5E}" type="presParOf" srcId="{556A1A2C-F4F1-4CFA-BCD0-9F607736E44D}" destId="{3FF4B86E-E11D-4C12-9E44-D06296783F8C}" srcOrd="2" destOrd="0" presId="urn:microsoft.com/office/officeart/2018/2/layout/IconLabelList"/>
    <dgm:cxn modelId="{E20E16F3-F801-421B-BE41-813EF3DC94CA}" type="presParOf" srcId="{3BD3BBDC-D44F-4DF8-AA66-77D037E907E8}" destId="{B40E0FAC-76AE-4DB1-94CD-324C074D3BF4}" srcOrd="3" destOrd="0" presId="urn:microsoft.com/office/officeart/2018/2/layout/IconLabelList"/>
    <dgm:cxn modelId="{E9E87BD8-096C-45BD-9C80-0BCA1738B5CD}" type="presParOf" srcId="{3BD3BBDC-D44F-4DF8-AA66-77D037E907E8}" destId="{568A105C-57AE-4A5B-BE0A-3DFABEE6D7E4}" srcOrd="4" destOrd="0" presId="urn:microsoft.com/office/officeart/2018/2/layout/IconLabelList"/>
    <dgm:cxn modelId="{1D82DDC4-7C03-4F20-968E-80606141405F}" type="presParOf" srcId="{568A105C-57AE-4A5B-BE0A-3DFABEE6D7E4}" destId="{24F51D5A-D4B2-4F2C-BD56-0B94BDF256C9}" srcOrd="0" destOrd="0" presId="urn:microsoft.com/office/officeart/2018/2/layout/IconLabelList"/>
    <dgm:cxn modelId="{DA2FB987-6D77-41C6-BEFF-31967CBB35B9}" type="presParOf" srcId="{568A105C-57AE-4A5B-BE0A-3DFABEE6D7E4}" destId="{ADAF6926-82ED-480C-A000-20062871A9A1}" srcOrd="1" destOrd="0" presId="urn:microsoft.com/office/officeart/2018/2/layout/IconLabelList"/>
    <dgm:cxn modelId="{8100CCD8-43E1-4DB5-9CD4-AEA25A7E7DAE}" type="presParOf" srcId="{568A105C-57AE-4A5B-BE0A-3DFABEE6D7E4}" destId="{8515CFDE-8E80-42FE-8A68-286305B51301}"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923A98-4BA8-4553-BF12-64CFC6DE88E4}" type="doc">
      <dgm:prSet loTypeId="urn:microsoft.com/office/officeart/2018/2/layout/IconVerticalSolidList" loCatId="icon" qsTypeId="urn:microsoft.com/office/officeart/2005/8/quickstyle/simple1" qsCatId="simple" csTypeId="urn:microsoft.com/office/officeart/2005/8/colors/accent4_2" csCatId="accent4" phldr="1"/>
      <dgm:spPr/>
      <dgm:t>
        <a:bodyPr/>
        <a:lstStyle/>
        <a:p>
          <a:endParaRPr lang="en-US"/>
        </a:p>
      </dgm:t>
    </dgm:pt>
    <mc:AlternateContent xmlns:mc="http://schemas.openxmlformats.org/markup-compatibility/2006" xmlns:a14="http://schemas.microsoft.com/office/drawing/2010/main">
      <mc:Choice Requires="a14">
        <dgm:pt modelId="{46313736-CF18-484C-8A13-6BB2E1DD1151}">
          <dgm:prSet/>
          <dgm:spPr/>
          <dgm:t>
            <a:bodyPr/>
            <a:lstStyle/>
            <a:p>
              <a:pPr>
                <a:lnSpc>
                  <a:spcPct val="100000"/>
                </a:lnSpc>
              </a:pPr>
              <a:r>
                <a:rPr lang="es-ES" dirty="0"/>
                <a:t>Esto significa que </a:t>
              </a:r>
              <a14:m>
                <m:oMath xmlns:m="http://schemas.openxmlformats.org/officeDocument/2006/math">
                  <m:sSub>
                    <m:sSubPr>
                      <m:ctrlPr>
                        <a:rPr lang="es-ES" i="1">
                          <a:latin typeface="Cambria Math" panose="02040503050406030204" pitchFamily="18" charset="0"/>
                        </a:rPr>
                      </m:ctrlPr>
                    </m:sSubPr>
                    <m:e>
                      <m:r>
                        <a:rPr lang="es-ES">
                          <a:latin typeface="Cambria Math" panose="02040503050406030204" pitchFamily="18" charset="0"/>
                        </a:rPr>
                        <m:t>𝑥</m:t>
                      </m:r>
                    </m:e>
                    <m:sub>
                      <m:r>
                        <a:rPr lang="es-CL">
                          <a:latin typeface="Cambria Math" panose="02040503050406030204" pitchFamily="18" charset="0"/>
                        </a:rPr>
                        <m:t>𝑡</m:t>
                      </m:r>
                    </m:sub>
                  </m:sSub>
                </m:oMath>
              </a14:m>
              <a:r>
                <a:rPr lang="es-ES" dirty="0"/>
                <a:t> es una variable aleatoria que evoluciona en el tiempo, y su evolución se registra para para todo momento </a:t>
              </a:r>
              <a14:m>
                <m:oMath xmlns:m="http://schemas.openxmlformats.org/officeDocument/2006/math">
                  <m:r>
                    <a:rPr lang="es-ES">
                      <a:latin typeface="Cambria Math" panose="02040503050406030204" pitchFamily="18" charset="0"/>
                    </a:rPr>
                    <m:t>𝑡</m:t>
                  </m:r>
                </m:oMath>
              </a14:m>
              <a:r>
                <a:rPr lang="es-ES" dirty="0"/>
                <a:t> igual o mayor a cero (es decir, que no puede ser negativo).</a:t>
              </a:r>
              <a:endParaRPr lang="en-US" dirty="0"/>
            </a:p>
          </dgm:t>
        </dgm:pt>
      </mc:Choice>
      <mc:Fallback xmlns="">
        <dgm:pt modelId="{46313736-CF18-484C-8A13-6BB2E1DD1151}">
          <dgm:prSet/>
          <dgm:spPr/>
          <dgm:t>
            <a:bodyPr/>
            <a:lstStyle/>
            <a:p>
              <a:pPr>
                <a:lnSpc>
                  <a:spcPct val="100000"/>
                </a:lnSpc>
              </a:pPr>
              <a:r>
                <a:rPr lang="es-ES" dirty="0"/>
                <a:t>Esto significa que </a:t>
              </a:r>
              <a:r>
                <a:rPr lang="es-ES" i="0">
                  <a:latin typeface="Cambria Math" panose="02040503050406030204" pitchFamily="18" charset="0"/>
                </a:rPr>
                <a:t>𝑥_</a:t>
              </a:r>
              <a:r>
                <a:rPr lang="es-CL" i="0">
                  <a:latin typeface="Cambria Math" panose="02040503050406030204" pitchFamily="18" charset="0"/>
                </a:rPr>
                <a:t>𝑡</a:t>
              </a:r>
              <a:r>
                <a:rPr lang="es-ES" dirty="0"/>
                <a:t> es una variable aleatoria que evoluciona en el tiempo, y su evolución se registra para para todo momento </a:t>
              </a:r>
              <a:r>
                <a:rPr lang="es-ES" i="0">
                  <a:latin typeface="Cambria Math" panose="02040503050406030204" pitchFamily="18" charset="0"/>
                </a:rPr>
                <a:t>𝑡</a:t>
              </a:r>
              <a:r>
                <a:rPr lang="es-ES" dirty="0"/>
                <a:t> igual o mayor a cero (es decir, que no puede ser negativo).</a:t>
              </a:r>
              <a:endParaRPr lang="en-US" dirty="0"/>
            </a:p>
          </dgm:t>
        </dgm:pt>
      </mc:Fallback>
    </mc:AlternateContent>
    <dgm:pt modelId="{D479F732-4144-474A-9CE7-AE1BE345529F}" type="parTrans" cxnId="{640BAE79-6C70-4523-80F9-554FADA1A859}">
      <dgm:prSet/>
      <dgm:spPr/>
      <dgm:t>
        <a:bodyPr/>
        <a:lstStyle/>
        <a:p>
          <a:endParaRPr lang="en-US"/>
        </a:p>
      </dgm:t>
    </dgm:pt>
    <dgm:pt modelId="{562C942D-FC7B-412F-9857-2590CC2651ED}" type="sibTrans" cxnId="{640BAE79-6C70-4523-80F9-554FADA1A859}">
      <dgm:prSet/>
      <dgm:spPr/>
      <dgm:t>
        <a:bodyPr/>
        <a:lstStyle/>
        <a:p>
          <a:endParaRPr lang="en-US"/>
        </a:p>
      </dgm:t>
    </dgm:pt>
    <dgm:pt modelId="{E6157472-2401-4178-83B8-A689635557A3}">
      <dgm:prSet/>
      <dgm:spPr/>
      <dgm:t>
        <a:bodyPr/>
        <a:lstStyle/>
        <a:p>
          <a:pPr>
            <a:lnSpc>
              <a:spcPct val="100000"/>
            </a:lnSpc>
          </a:pPr>
          <a:r>
            <a:rPr lang="es-ES" dirty="0"/>
            <a:t>Este proceso estocástico podría representar una amplia gama de fenómenos, dependiendo del contexto en el que se aplique. </a:t>
          </a:r>
          <a:endParaRPr lang="en-US" dirty="0"/>
        </a:p>
      </dgm:t>
    </dgm:pt>
    <dgm:pt modelId="{1E15BF36-CE89-45CA-8874-62B4810ADCFA}" type="sibTrans" cxnId="{4AE7C845-D9CC-4B61-900F-6B99273B207A}">
      <dgm:prSet/>
      <dgm:spPr/>
      <dgm:t>
        <a:bodyPr/>
        <a:lstStyle/>
        <a:p>
          <a:endParaRPr lang="en-US"/>
        </a:p>
      </dgm:t>
    </dgm:pt>
    <dgm:pt modelId="{F3D58C84-0560-49FA-815B-A2CFFA718FD2}" type="parTrans" cxnId="{4AE7C845-D9CC-4B61-900F-6B99273B207A}">
      <dgm:prSet/>
      <dgm:spPr/>
      <dgm:t>
        <a:bodyPr/>
        <a:lstStyle/>
        <a:p>
          <a:endParaRPr lang="en-US"/>
        </a:p>
      </dgm:t>
    </dgm:pt>
    <mc:AlternateContent xmlns:mc="http://schemas.openxmlformats.org/markup-compatibility/2006" xmlns:a14="http://schemas.microsoft.com/office/drawing/2010/main">
      <mc:Choice Requires="a14">
        <dgm:pt modelId="{3FD74827-D619-4D2B-B068-E17C0C39AE2D}">
          <dgm:prSet/>
          <dgm:spPr/>
          <dgm:t>
            <a:bodyPr/>
            <a:lstStyle/>
            <a:p>
              <a:pPr>
                <a:lnSpc>
                  <a:spcPct val="100000"/>
                </a:lnSpc>
              </a:pPr>
              <a:r>
                <a:rPr lang="es-ES" dirty="0"/>
                <a:t>Por ejemplo, </a:t>
              </a:r>
              <a14:m>
                <m:oMath xmlns:m="http://schemas.openxmlformats.org/officeDocument/2006/math">
                  <m:sSub>
                    <m:sSubPr>
                      <m:ctrlPr>
                        <a:rPr lang="es-ES" i="1">
                          <a:latin typeface="Cambria Math" panose="02040503050406030204" pitchFamily="18" charset="0"/>
                        </a:rPr>
                      </m:ctrlPr>
                    </m:sSubPr>
                    <m:e>
                      <m:r>
                        <a:rPr lang="es-ES">
                          <a:latin typeface="Cambria Math" panose="02040503050406030204" pitchFamily="18" charset="0"/>
                        </a:rPr>
                        <m:t>𝑥</m:t>
                      </m:r>
                    </m:e>
                    <m:sub>
                      <m:r>
                        <a:rPr lang="es-CL">
                          <a:latin typeface="Cambria Math" panose="02040503050406030204" pitchFamily="18" charset="0"/>
                        </a:rPr>
                        <m:t>𝑡</m:t>
                      </m:r>
                    </m:sub>
                  </m:sSub>
                </m:oMath>
              </a14:m>
              <a:r>
                <a:rPr lang="es-ES" dirty="0"/>
                <a:t> podría representar el precio de las acciones en la bolsa de valores en el momento 𝑡, la temperatura en un lugar específico en el tiempo 𝑡, o cualquier otra cantidad que varíe de manera aleatoria a lo largo del tiempo.</a:t>
              </a:r>
              <a:endParaRPr lang="en-US" dirty="0"/>
            </a:p>
          </dgm:t>
        </dgm:pt>
      </mc:Choice>
      <mc:Fallback xmlns="">
        <dgm:pt modelId="{3FD74827-D619-4D2B-B068-E17C0C39AE2D}">
          <dgm:prSet/>
          <dgm:spPr/>
          <dgm:t>
            <a:bodyPr/>
            <a:lstStyle/>
            <a:p>
              <a:pPr>
                <a:lnSpc>
                  <a:spcPct val="100000"/>
                </a:lnSpc>
              </a:pPr>
              <a:r>
                <a:rPr lang="es-ES" dirty="0"/>
                <a:t>Por ejemplo, </a:t>
              </a:r>
              <a:r>
                <a:rPr lang="es-ES" i="0">
                  <a:latin typeface="Cambria Math" panose="02040503050406030204" pitchFamily="18" charset="0"/>
                </a:rPr>
                <a:t>𝑥_</a:t>
              </a:r>
              <a:r>
                <a:rPr lang="es-CL" i="0">
                  <a:latin typeface="Cambria Math" panose="02040503050406030204" pitchFamily="18" charset="0"/>
                </a:rPr>
                <a:t>𝑡</a:t>
              </a:r>
              <a:r>
                <a:rPr lang="es-ES" dirty="0"/>
                <a:t> podría representar el precio de las acciones en la bolsa de valores en el momento 𝑡, la temperatura en un lugar específico en el tiempo 𝑡, o cualquier otra cantidad que varíe de manera aleatoria a lo largo del tiempo.</a:t>
              </a:r>
              <a:endParaRPr lang="en-US" dirty="0"/>
            </a:p>
          </dgm:t>
        </dgm:pt>
      </mc:Fallback>
    </mc:AlternateContent>
    <dgm:pt modelId="{58F4C004-F5A6-4202-A139-560EC37A919A}" type="sibTrans" cxnId="{8330FA94-A99E-4BDB-9A3A-B19B70229A7E}">
      <dgm:prSet/>
      <dgm:spPr/>
      <dgm:t>
        <a:bodyPr/>
        <a:lstStyle/>
        <a:p>
          <a:endParaRPr lang="en-US"/>
        </a:p>
      </dgm:t>
    </dgm:pt>
    <dgm:pt modelId="{1CBF1CED-D4C6-42E3-B6EF-9E9C1716BF5F}" type="parTrans" cxnId="{8330FA94-A99E-4BDB-9A3A-B19B70229A7E}">
      <dgm:prSet/>
      <dgm:spPr/>
      <dgm:t>
        <a:bodyPr/>
        <a:lstStyle/>
        <a:p>
          <a:endParaRPr lang="en-US"/>
        </a:p>
      </dgm:t>
    </dgm:pt>
    <dgm:pt modelId="{36565743-1C6B-44D8-A364-3B2FFE8CFD25}">
      <dgm:prSet/>
      <dgm:spPr/>
      <dgm:t>
        <a:bodyPr/>
        <a:lstStyle/>
        <a:p>
          <a:pPr>
            <a:lnSpc>
              <a:spcPct val="100000"/>
            </a:lnSpc>
          </a:pPr>
          <a:r>
            <a:rPr lang="es-ES" dirty="0"/>
            <a:t>Como ocurre con cualquier variable aleatoria, podremos calcular sus medias, varianzas, covarianzas, </a:t>
          </a:r>
          <a:r>
            <a:rPr lang="es-ES" dirty="0" err="1"/>
            <a:t>etc</a:t>
          </a:r>
          <a:r>
            <a:rPr lang="es-ES" dirty="0"/>
            <a:t>…</a:t>
          </a:r>
          <a:endParaRPr lang="en-US" dirty="0"/>
        </a:p>
      </dgm:t>
    </dgm:pt>
    <dgm:pt modelId="{21500565-2653-47B7-A51D-AA42E56AE87D}" type="sibTrans" cxnId="{5B6BAB47-0AA8-4E36-89B6-38EF061724F8}">
      <dgm:prSet/>
      <dgm:spPr/>
      <dgm:t>
        <a:bodyPr/>
        <a:lstStyle/>
        <a:p>
          <a:endParaRPr lang="en-US"/>
        </a:p>
      </dgm:t>
    </dgm:pt>
    <dgm:pt modelId="{DB17148E-C130-43D6-9699-0D63F66C88A6}" type="parTrans" cxnId="{5B6BAB47-0AA8-4E36-89B6-38EF061724F8}">
      <dgm:prSet/>
      <dgm:spPr/>
      <dgm:t>
        <a:bodyPr/>
        <a:lstStyle/>
        <a:p>
          <a:endParaRPr lang="en-US"/>
        </a:p>
      </dgm:t>
    </dgm:pt>
    <dgm:pt modelId="{F2E65BE5-749D-4666-9801-E4185CF579B3}" type="pres">
      <dgm:prSet presAssocID="{11923A98-4BA8-4553-BF12-64CFC6DE88E4}" presName="root" presStyleCnt="0">
        <dgm:presLayoutVars>
          <dgm:dir/>
          <dgm:resizeHandles val="exact"/>
        </dgm:presLayoutVars>
      </dgm:prSet>
      <dgm:spPr/>
    </dgm:pt>
    <dgm:pt modelId="{CC5ACC81-34BE-4A4A-A946-DE31CAED431F}" type="pres">
      <dgm:prSet presAssocID="{46313736-CF18-484C-8A13-6BB2E1DD1151}" presName="compNode" presStyleCnt="0"/>
      <dgm:spPr/>
    </dgm:pt>
    <dgm:pt modelId="{AADB03E6-44FB-498B-A9F6-D703DF50ED7E}" type="pres">
      <dgm:prSet presAssocID="{46313736-CF18-484C-8A13-6BB2E1DD1151}" presName="bgRect" presStyleLbl="bgShp" presStyleIdx="0" presStyleCnt="4"/>
      <dgm:spPr/>
    </dgm:pt>
    <dgm:pt modelId="{5119BE45-BCCD-4432-8B07-F96C9E28EF51}" type="pres">
      <dgm:prSet presAssocID="{46313736-CF18-484C-8A13-6BB2E1DD11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adísticas"/>
        </a:ext>
      </dgm:extLst>
    </dgm:pt>
    <dgm:pt modelId="{613033A1-3C52-49DE-982B-196FFA6047A9}" type="pres">
      <dgm:prSet presAssocID="{46313736-CF18-484C-8A13-6BB2E1DD1151}" presName="spaceRect" presStyleCnt="0"/>
      <dgm:spPr/>
    </dgm:pt>
    <dgm:pt modelId="{B642BFBA-237D-4B4D-ADDB-C1862D638060}" type="pres">
      <dgm:prSet presAssocID="{46313736-CF18-484C-8A13-6BB2E1DD1151}" presName="parTx" presStyleLbl="revTx" presStyleIdx="0" presStyleCnt="4">
        <dgm:presLayoutVars>
          <dgm:chMax val="0"/>
          <dgm:chPref val="0"/>
        </dgm:presLayoutVars>
      </dgm:prSet>
      <dgm:spPr/>
    </dgm:pt>
    <dgm:pt modelId="{687A3936-032C-4DF4-BD1A-99BF08DC2C2D}" type="pres">
      <dgm:prSet presAssocID="{562C942D-FC7B-412F-9857-2590CC2651ED}" presName="sibTrans" presStyleCnt="0"/>
      <dgm:spPr/>
    </dgm:pt>
    <dgm:pt modelId="{D6DCBC56-EE44-4E52-9DD0-85C8CD5CAD37}" type="pres">
      <dgm:prSet presAssocID="{E6157472-2401-4178-83B8-A689635557A3}" presName="compNode" presStyleCnt="0"/>
      <dgm:spPr/>
    </dgm:pt>
    <dgm:pt modelId="{9BB20E27-1228-46A9-93AD-ADD963ED9286}" type="pres">
      <dgm:prSet presAssocID="{E6157472-2401-4178-83B8-A689635557A3}" presName="bgRect" presStyleLbl="bgShp" presStyleIdx="1" presStyleCnt="4"/>
      <dgm:spPr/>
    </dgm:pt>
    <dgm:pt modelId="{ECEDEF52-7F2F-4D13-AB83-5A24046C3B49}" type="pres">
      <dgm:prSet presAssocID="{E6157472-2401-4178-83B8-A689635557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guntas"/>
        </a:ext>
      </dgm:extLst>
    </dgm:pt>
    <dgm:pt modelId="{E0A25AEB-1561-4C68-A2E6-216314318A89}" type="pres">
      <dgm:prSet presAssocID="{E6157472-2401-4178-83B8-A689635557A3}" presName="spaceRect" presStyleCnt="0"/>
      <dgm:spPr/>
    </dgm:pt>
    <dgm:pt modelId="{7554F35D-922B-4A96-9A2E-381F13818900}" type="pres">
      <dgm:prSet presAssocID="{E6157472-2401-4178-83B8-A689635557A3}" presName="parTx" presStyleLbl="revTx" presStyleIdx="1" presStyleCnt="4">
        <dgm:presLayoutVars>
          <dgm:chMax val="0"/>
          <dgm:chPref val="0"/>
        </dgm:presLayoutVars>
      </dgm:prSet>
      <dgm:spPr/>
    </dgm:pt>
    <dgm:pt modelId="{6E331DAB-BC99-453C-8E82-A6DA2BAAE97F}" type="pres">
      <dgm:prSet presAssocID="{1E15BF36-CE89-45CA-8874-62B4810ADCFA}" presName="sibTrans" presStyleCnt="0"/>
      <dgm:spPr/>
    </dgm:pt>
    <dgm:pt modelId="{69A5B5BE-8178-459C-ADF0-6EC96D74AB84}" type="pres">
      <dgm:prSet presAssocID="{3FD74827-D619-4D2B-B068-E17C0C39AE2D}" presName="compNode" presStyleCnt="0"/>
      <dgm:spPr/>
    </dgm:pt>
    <dgm:pt modelId="{524DF0F8-C8A9-4382-BD2C-DDF5B0113DA0}" type="pres">
      <dgm:prSet presAssocID="{3FD74827-D619-4D2B-B068-E17C0C39AE2D}" presName="bgRect" presStyleLbl="bgShp" presStyleIdx="2" presStyleCnt="4"/>
      <dgm:spPr/>
    </dgm:pt>
    <dgm:pt modelId="{3D8EF39B-71D4-45B6-A600-838536FE9114}" type="pres">
      <dgm:prSet presAssocID="{3FD74827-D619-4D2B-B068-E17C0C39AE2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onedas con relleno sólido"/>
        </a:ext>
      </dgm:extLst>
    </dgm:pt>
    <dgm:pt modelId="{F91634BE-0A85-4DB2-B3D8-458EDA673CB4}" type="pres">
      <dgm:prSet presAssocID="{3FD74827-D619-4D2B-B068-E17C0C39AE2D}" presName="spaceRect" presStyleCnt="0"/>
      <dgm:spPr/>
    </dgm:pt>
    <dgm:pt modelId="{20E8A2E7-9250-4180-82B5-13079DF91DB5}" type="pres">
      <dgm:prSet presAssocID="{3FD74827-D619-4D2B-B068-E17C0C39AE2D}" presName="parTx" presStyleLbl="revTx" presStyleIdx="2" presStyleCnt="4">
        <dgm:presLayoutVars>
          <dgm:chMax val="0"/>
          <dgm:chPref val="0"/>
        </dgm:presLayoutVars>
      </dgm:prSet>
      <dgm:spPr/>
    </dgm:pt>
    <dgm:pt modelId="{3295B6B5-7038-4ECE-88D4-B1533EC2BFD8}" type="pres">
      <dgm:prSet presAssocID="{58F4C004-F5A6-4202-A139-560EC37A919A}" presName="sibTrans" presStyleCnt="0"/>
      <dgm:spPr/>
    </dgm:pt>
    <dgm:pt modelId="{F687FA1F-FBDD-436B-AF06-3B277D9BE07A}" type="pres">
      <dgm:prSet presAssocID="{36565743-1C6B-44D8-A364-3B2FFE8CFD25}" presName="compNode" presStyleCnt="0"/>
      <dgm:spPr/>
    </dgm:pt>
    <dgm:pt modelId="{68E80887-E2C6-4FDC-A1B9-B3D96E6CB6E9}" type="pres">
      <dgm:prSet presAssocID="{36565743-1C6B-44D8-A364-3B2FFE8CFD25}" presName="bgRect" presStyleLbl="bgShp" presStyleIdx="3" presStyleCnt="4"/>
      <dgm:spPr/>
    </dgm:pt>
    <dgm:pt modelId="{9733933C-09D0-440A-A735-81BD32DFD948}" type="pres">
      <dgm:prSet presAssocID="{36565743-1C6B-44D8-A364-3B2FFE8CFD25}"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alculadora con relleno sólido"/>
        </a:ext>
      </dgm:extLst>
    </dgm:pt>
    <dgm:pt modelId="{2F4A1B01-B38F-48F8-969A-6DF3A59FE145}" type="pres">
      <dgm:prSet presAssocID="{36565743-1C6B-44D8-A364-3B2FFE8CFD25}" presName="spaceRect" presStyleCnt="0"/>
      <dgm:spPr/>
    </dgm:pt>
    <dgm:pt modelId="{0F9CF982-F339-4BD6-988A-52F772EA6D0A}" type="pres">
      <dgm:prSet presAssocID="{36565743-1C6B-44D8-A364-3B2FFE8CFD25}" presName="parTx" presStyleLbl="revTx" presStyleIdx="3" presStyleCnt="4">
        <dgm:presLayoutVars>
          <dgm:chMax val="0"/>
          <dgm:chPref val="0"/>
        </dgm:presLayoutVars>
      </dgm:prSet>
      <dgm:spPr/>
    </dgm:pt>
  </dgm:ptLst>
  <dgm:cxnLst>
    <dgm:cxn modelId="{659A4103-D701-430F-B590-A1A08363862F}" type="presOf" srcId="{36565743-1C6B-44D8-A364-3B2FFE8CFD25}" destId="{0F9CF982-F339-4BD6-988A-52F772EA6D0A}" srcOrd="0" destOrd="0" presId="urn:microsoft.com/office/officeart/2018/2/layout/IconVerticalSolidList"/>
    <dgm:cxn modelId="{4AE7C845-D9CC-4B61-900F-6B99273B207A}" srcId="{11923A98-4BA8-4553-BF12-64CFC6DE88E4}" destId="{E6157472-2401-4178-83B8-A689635557A3}" srcOrd="1" destOrd="0" parTransId="{F3D58C84-0560-49FA-815B-A2CFFA718FD2}" sibTransId="{1E15BF36-CE89-45CA-8874-62B4810ADCFA}"/>
    <dgm:cxn modelId="{5B6BAB47-0AA8-4E36-89B6-38EF061724F8}" srcId="{11923A98-4BA8-4553-BF12-64CFC6DE88E4}" destId="{36565743-1C6B-44D8-A364-3B2FFE8CFD25}" srcOrd="3" destOrd="0" parTransId="{DB17148E-C130-43D6-9699-0D63F66C88A6}" sibTransId="{21500565-2653-47B7-A51D-AA42E56AE87D}"/>
    <dgm:cxn modelId="{640BAE79-6C70-4523-80F9-554FADA1A859}" srcId="{11923A98-4BA8-4553-BF12-64CFC6DE88E4}" destId="{46313736-CF18-484C-8A13-6BB2E1DD1151}" srcOrd="0" destOrd="0" parTransId="{D479F732-4144-474A-9CE7-AE1BE345529F}" sibTransId="{562C942D-FC7B-412F-9857-2590CC2651ED}"/>
    <dgm:cxn modelId="{8330FA94-A99E-4BDB-9A3A-B19B70229A7E}" srcId="{11923A98-4BA8-4553-BF12-64CFC6DE88E4}" destId="{3FD74827-D619-4D2B-B068-E17C0C39AE2D}" srcOrd="2" destOrd="0" parTransId="{1CBF1CED-D4C6-42E3-B6EF-9E9C1716BF5F}" sibTransId="{58F4C004-F5A6-4202-A139-560EC37A919A}"/>
    <dgm:cxn modelId="{0772C8B1-C497-4A3C-95A7-FB5C6B0E241A}" type="presOf" srcId="{11923A98-4BA8-4553-BF12-64CFC6DE88E4}" destId="{F2E65BE5-749D-4666-9801-E4185CF579B3}" srcOrd="0" destOrd="0" presId="urn:microsoft.com/office/officeart/2018/2/layout/IconVerticalSolidList"/>
    <dgm:cxn modelId="{AF60A0C8-0640-43B1-82D3-D4B40EF44A69}" type="presOf" srcId="{E6157472-2401-4178-83B8-A689635557A3}" destId="{7554F35D-922B-4A96-9A2E-381F13818900}" srcOrd="0" destOrd="0" presId="urn:microsoft.com/office/officeart/2018/2/layout/IconVerticalSolidList"/>
    <dgm:cxn modelId="{84930BD4-6B3C-4193-9417-82DEDEE41F91}" type="presOf" srcId="{3FD74827-D619-4D2B-B068-E17C0C39AE2D}" destId="{20E8A2E7-9250-4180-82B5-13079DF91DB5}" srcOrd="0" destOrd="0" presId="urn:microsoft.com/office/officeart/2018/2/layout/IconVerticalSolidList"/>
    <dgm:cxn modelId="{46E74EF8-991A-4E8D-9459-B238E588A116}" type="presOf" srcId="{46313736-CF18-484C-8A13-6BB2E1DD1151}" destId="{B642BFBA-237D-4B4D-ADDB-C1862D638060}" srcOrd="0" destOrd="0" presId="urn:microsoft.com/office/officeart/2018/2/layout/IconVerticalSolidList"/>
    <dgm:cxn modelId="{A0789C77-47BF-4C04-9D80-702113802C29}" type="presParOf" srcId="{F2E65BE5-749D-4666-9801-E4185CF579B3}" destId="{CC5ACC81-34BE-4A4A-A946-DE31CAED431F}" srcOrd="0" destOrd="0" presId="urn:microsoft.com/office/officeart/2018/2/layout/IconVerticalSolidList"/>
    <dgm:cxn modelId="{FB744DFF-021D-438C-B343-0943C566BD64}" type="presParOf" srcId="{CC5ACC81-34BE-4A4A-A946-DE31CAED431F}" destId="{AADB03E6-44FB-498B-A9F6-D703DF50ED7E}" srcOrd="0" destOrd="0" presId="urn:microsoft.com/office/officeart/2018/2/layout/IconVerticalSolidList"/>
    <dgm:cxn modelId="{E7BBA0D8-9147-4ADA-8A74-4A0171053999}" type="presParOf" srcId="{CC5ACC81-34BE-4A4A-A946-DE31CAED431F}" destId="{5119BE45-BCCD-4432-8B07-F96C9E28EF51}" srcOrd="1" destOrd="0" presId="urn:microsoft.com/office/officeart/2018/2/layout/IconVerticalSolidList"/>
    <dgm:cxn modelId="{D89AD5ED-1B47-4D88-8889-070666C64666}" type="presParOf" srcId="{CC5ACC81-34BE-4A4A-A946-DE31CAED431F}" destId="{613033A1-3C52-49DE-982B-196FFA6047A9}" srcOrd="2" destOrd="0" presId="urn:microsoft.com/office/officeart/2018/2/layout/IconVerticalSolidList"/>
    <dgm:cxn modelId="{ABD484C2-99A6-43A4-8D45-84A62C93204B}" type="presParOf" srcId="{CC5ACC81-34BE-4A4A-A946-DE31CAED431F}" destId="{B642BFBA-237D-4B4D-ADDB-C1862D638060}" srcOrd="3" destOrd="0" presId="urn:microsoft.com/office/officeart/2018/2/layout/IconVerticalSolidList"/>
    <dgm:cxn modelId="{46F225E1-E506-4B02-BB93-51AB033D67BD}" type="presParOf" srcId="{F2E65BE5-749D-4666-9801-E4185CF579B3}" destId="{687A3936-032C-4DF4-BD1A-99BF08DC2C2D}" srcOrd="1" destOrd="0" presId="urn:microsoft.com/office/officeart/2018/2/layout/IconVerticalSolidList"/>
    <dgm:cxn modelId="{36EEF24B-7775-4CC2-B9AC-219B497DB77E}" type="presParOf" srcId="{F2E65BE5-749D-4666-9801-E4185CF579B3}" destId="{D6DCBC56-EE44-4E52-9DD0-85C8CD5CAD37}" srcOrd="2" destOrd="0" presId="urn:microsoft.com/office/officeart/2018/2/layout/IconVerticalSolidList"/>
    <dgm:cxn modelId="{DEF635EA-62C9-47B4-A6A1-EC03F96351D2}" type="presParOf" srcId="{D6DCBC56-EE44-4E52-9DD0-85C8CD5CAD37}" destId="{9BB20E27-1228-46A9-93AD-ADD963ED9286}" srcOrd="0" destOrd="0" presId="urn:microsoft.com/office/officeart/2018/2/layout/IconVerticalSolidList"/>
    <dgm:cxn modelId="{AEAB77C1-E67D-4C6D-BE6A-E93B23A7E56E}" type="presParOf" srcId="{D6DCBC56-EE44-4E52-9DD0-85C8CD5CAD37}" destId="{ECEDEF52-7F2F-4D13-AB83-5A24046C3B49}" srcOrd="1" destOrd="0" presId="urn:microsoft.com/office/officeart/2018/2/layout/IconVerticalSolidList"/>
    <dgm:cxn modelId="{D03EAC61-D38A-4581-9E59-DC9EE2180193}" type="presParOf" srcId="{D6DCBC56-EE44-4E52-9DD0-85C8CD5CAD37}" destId="{E0A25AEB-1561-4C68-A2E6-216314318A89}" srcOrd="2" destOrd="0" presId="urn:microsoft.com/office/officeart/2018/2/layout/IconVerticalSolidList"/>
    <dgm:cxn modelId="{496507CA-DB18-4EB5-B00A-81736A17058C}" type="presParOf" srcId="{D6DCBC56-EE44-4E52-9DD0-85C8CD5CAD37}" destId="{7554F35D-922B-4A96-9A2E-381F13818900}" srcOrd="3" destOrd="0" presId="urn:microsoft.com/office/officeart/2018/2/layout/IconVerticalSolidList"/>
    <dgm:cxn modelId="{092F526D-320E-4C17-9D26-40E7334B9307}" type="presParOf" srcId="{F2E65BE5-749D-4666-9801-E4185CF579B3}" destId="{6E331DAB-BC99-453C-8E82-A6DA2BAAE97F}" srcOrd="3" destOrd="0" presId="urn:microsoft.com/office/officeart/2018/2/layout/IconVerticalSolidList"/>
    <dgm:cxn modelId="{92D4550F-14DF-4E65-BDC7-EA48BAC1CB2F}" type="presParOf" srcId="{F2E65BE5-749D-4666-9801-E4185CF579B3}" destId="{69A5B5BE-8178-459C-ADF0-6EC96D74AB84}" srcOrd="4" destOrd="0" presId="urn:microsoft.com/office/officeart/2018/2/layout/IconVerticalSolidList"/>
    <dgm:cxn modelId="{3227499D-1A8B-4FB0-AE7F-E56B4A4862A3}" type="presParOf" srcId="{69A5B5BE-8178-459C-ADF0-6EC96D74AB84}" destId="{524DF0F8-C8A9-4382-BD2C-DDF5B0113DA0}" srcOrd="0" destOrd="0" presId="urn:microsoft.com/office/officeart/2018/2/layout/IconVerticalSolidList"/>
    <dgm:cxn modelId="{59AA2482-ADA0-4E12-804F-68E5B839ED95}" type="presParOf" srcId="{69A5B5BE-8178-459C-ADF0-6EC96D74AB84}" destId="{3D8EF39B-71D4-45B6-A600-838536FE9114}" srcOrd="1" destOrd="0" presId="urn:microsoft.com/office/officeart/2018/2/layout/IconVerticalSolidList"/>
    <dgm:cxn modelId="{DC1C9DE0-97B0-4E88-A362-A9D0DA703D07}" type="presParOf" srcId="{69A5B5BE-8178-459C-ADF0-6EC96D74AB84}" destId="{F91634BE-0A85-4DB2-B3D8-458EDA673CB4}" srcOrd="2" destOrd="0" presId="urn:microsoft.com/office/officeart/2018/2/layout/IconVerticalSolidList"/>
    <dgm:cxn modelId="{3CEE3F91-076B-45A5-886F-AC28C48271DC}" type="presParOf" srcId="{69A5B5BE-8178-459C-ADF0-6EC96D74AB84}" destId="{20E8A2E7-9250-4180-82B5-13079DF91DB5}" srcOrd="3" destOrd="0" presId="urn:microsoft.com/office/officeart/2018/2/layout/IconVerticalSolidList"/>
    <dgm:cxn modelId="{B0D09E9D-ED6B-4BDE-AECC-60FED23AF7CB}" type="presParOf" srcId="{F2E65BE5-749D-4666-9801-E4185CF579B3}" destId="{3295B6B5-7038-4ECE-88D4-B1533EC2BFD8}" srcOrd="5" destOrd="0" presId="urn:microsoft.com/office/officeart/2018/2/layout/IconVerticalSolidList"/>
    <dgm:cxn modelId="{597DD085-2821-49D1-A827-D53F8AED37CD}" type="presParOf" srcId="{F2E65BE5-749D-4666-9801-E4185CF579B3}" destId="{F687FA1F-FBDD-436B-AF06-3B277D9BE07A}" srcOrd="6" destOrd="0" presId="urn:microsoft.com/office/officeart/2018/2/layout/IconVerticalSolidList"/>
    <dgm:cxn modelId="{55BB53D4-66EC-4B6D-A333-30488DE20D4F}" type="presParOf" srcId="{F687FA1F-FBDD-436B-AF06-3B277D9BE07A}" destId="{68E80887-E2C6-4FDC-A1B9-B3D96E6CB6E9}" srcOrd="0" destOrd="0" presId="urn:microsoft.com/office/officeart/2018/2/layout/IconVerticalSolidList"/>
    <dgm:cxn modelId="{436FCC00-78EE-49D6-B6EC-FAF89AEC6041}" type="presParOf" srcId="{F687FA1F-FBDD-436B-AF06-3B277D9BE07A}" destId="{9733933C-09D0-440A-A735-81BD32DFD948}" srcOrd="1" destOrd="0" presId="urn:microsoft.com/office/officeart/2018/2/layout/IconVerticalSolidList"/>
    <dgm:cxn modelId="{FDAE02EF-1572-4CF9-BCE0-B1C12EA3ACD4}" type="presParOf" srcId="{F687FA1F-FBDD-436B-AF06-3B277D9BE07A}" destId="{2F4A1B01-B38F-48F8-969A-6DF3A59FE145}" srcOrd="2" destOrd="0" presId="urn:microsoft.com/office/officeart/2018/2/layout/IconVerticalSolidList"/>
    <dgm:cxn modelId="{BA4D4BF7-42FB-487F-ADA2-8A9620E9D740}" type="presParOf" srcId="{F687FA1F-FBDD-436B-AF06-3B277D9BE07A}" destId="{0F9CF982-F339-4BD6-988A-52F772EA6D0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15ECA7-CBAC-4793-9B6D-330F69A978CE}"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3D336145-7C10-420D-A331-A109091282A3}">
      <dgm:prSet/>
      <dgm:spPr/>
      <dgm:t>
        <a:bodyPr/>
        <a:lstStyle/>
        <a:p>
          <a:r>
            <a:rPr lang="es-ES" dirty="0"/>
            <a:t>Facilita el análisis</a:t>
          </a:r>
          <a:endParaRPr lang="en-US" dirty="0"/>
        </a:p>
      </dgm:t>
    </dgm:pt>
    <dgm:pt modelId="{E2AFDFC6-7D9F-4594-965A-9A3EB45A538A}" type="parTrans" cxnId="{547B941B-A029-46FF-8EED-27583472C764}">
      <dgm:prSet/>
      <dgm:spPr/>
      <dgm:t>
        <a:bodyPr/>
        <a:lstStyle/>
        <a:p>
          <a:endParaRPr lang="en-US"/>
        </a:p>
      </dgm:t>
    </dgm:pt>
    <dgm:pt modelId="{6EE62A96-C344-425A-A3F4-ACAAB29E46A3}" type="sibTrans" cxnId="{547B941B-A029-46FF-8EED-27583472C764}">
      <dgm:prSet/>
      <dgm:spPr/>
      <dgm:t>
        <a:bodyPr/>
        <a:lstStyle/>
        <a:p>
          <a:endParaRPr lang="en-US"/>
        </a:p>
      </dgm:t>
    </dgm:pt>
    <dgm:pt modelId="{107B821C-D8E3-44A2-BB19-8DB6E16360DE}">
      <dgm:prSet/>
      <dgm:spPr/>
      <dgm:t>
        <a:bodyPr/>
        <a:lstStyle/>
        <a:p>
          <a:r>
            <a:rPr lang="es-ES" dirty="0"/>
            <a:t>Permite la predicción</a:t>
          </a:r>
          <a:endParaRPr lang="en-US" dirty="0"/>
        </a:p>
      </dgm:t>
    </dgm:pt>
    <dgm:pt modelId="{AA072248-DDAE-4E30-BE74-8A8C911FA2AA}" type="parTrans" cxnId="{DBBFD7A1-9B9E-4B2F-81EE-0D992014FBF7}">
      <dgm:prSet/>
      <dgm:spPr/>
      <dgm:t>
        <a:bodyPr/>
        <a:lstStyle/>
        <a:p>
          <a:endParaRPr lang="en-US"/>
        </a:p>
      </dgm:t>
    </dgm:pt>
    <dgm:pt modelId="{DF84C579-4643-4CF8-A912-FC13328053F1}" type="sibTrans" cxnId="{DBBFD7A1-9B9E-4B2F-81EE-0D992014FBF7}">
      <dgm:prSet/>
      <dgm:spPr/>
      <dgm:t>
        <a:bodyPr/>
        <a:lstStyle/>
        <a:p>
          <a:endParaRPr lang="en-US"/>
        </a:p>
      </dgm:t>
    </dgm:pt>
    <dgm:pt modelId="{14BA479A-355F-468C-9010-0FB5689FE4AA}">
      <dgm:prSet/>
      <dgm:spPr/>
      <dgm:t>
        <a:bodyPr/>
        <a:lstStyle/>
        <a:p>
          <a:r>
            <a:rPr lang="es-ES" dirty="0"/>
            <a:t>Simplifica la modelización</a:t>
          </a:r>
          <a:endParaRPr lang="en-US" dirty="0"/>
        </a:p>
      </dgm:t>
    </dgm:pt>
    <dgm:pt modelId="{02C9F20C-4C90-4059-A960-3E66290D4CB4}" type="parTrans" cxnId="{8FAB5083-EAF8-49F6-8E15-DAB4A2543142}">
      <dgm:prSet/>
      <dgm:spPr/>
      <dgm:t>
        <a:bodyPr/>
        <a:lstStyle/>
        <a:p>
          <a:endParaRPr lang="en-US"/>
        </a:p>
      </dgm:t>
    </dgm:pt>
    <dgm:pt modelId="{D230A0FE-D76E-4DE3-A48B-6B9AB2D1023B}" type="sibTrans" cxnId="{8FAB5083-EAF8-49F6-8E15-DAB4A2543142}">
      <dgm:prSet/>
      <dgm:spPr/>
      <dgm:t>
        <a:bodyPr/>
        <a:lstStyle/>
        <a:p>
          <a:endParaRPr lang="en-US"/>
        </a:p>
      </dgm:t>
    </dgm:pt>
    <dgm:pt modelId="{61D45A03-5EEB-41CE-AE19-E6895C46B072}">
      <dgm:prSet/>
      <dgm:spPr/>
      <dgm:t>
        <a:bodyPr/>
        <a:lstStyle/>
        <a:p>
          <a:r>
            <a:rPr lang="es-ES" dirty="0"/>
            <a:t>Mejora la interpretación</a:t>
          </a:r>
          <a:endParaRPr lang="en-US" dirty="0"/>
        </a:p>
      </dgm:t>
    </dgm:pt>
    <dgm:pt modelId="{66567AB0-C9D8-4BE8-9ADA-848DD48DE1FD}" type="parTrans" cxnId="{A8126BE1-F3A2-486F-B641-6610B4EDAABB}">
      <dgm:prSet/>
      <dgm:spPr/>
      <dgm:t>
        <a:bodyPr/>
        <a:lstStyle/>
        <a:p>
          <a:endParaRPr lang="en-US"/>
        </a:p>
      </dgm:t>
    </dgm:pt>
    <dgm:pt modelId="{02013CF4-A4FD-44F7-9637-9DCEDB1C7C91}" type="sibTrans" cxnId="{A8126BE1-F3A2-486F-B641-6610B4EDAABB}">
      <dgm:prSet/>
      <dgm:spPr/>
      <dgm:t>
        <a:bodyPr/>
        <a:lstStyle/>
        <a:p>
          <a:endParaRPr lang="en-US"/>
        </a:p>
      </dgm:t>
    </dgm:pt>
    <dgm:pt modelId="{86CB0DAA-A039-42BD-B19B-9793C18577D2}" type="pres">
      <dgm:prSet presAssocID="{1415ECA7-CBAC-4793-9B6D-330F69A978CE}" presName="root" presStyleCnt="0">
        <dgm:presLayoutVars>
          <dgm:dir/>
          <dgm:resizeHandles val="exact"/>
        </dgm:presLayoutVars>
      </dgm:prSet>
      <dgm:spPr/>
    </dgm:pt>
    <dgm:pt modelId="{B54555D0-FB16-4C65-9B35-B250658CDDE6}" type="pres">
      <dgm:prSet presAssocID="{1415ECA7-CBAC-4793-9B6D-330F69A978CE}" presName="container" presStyleCnt="0">
        <dgm:presLayoutVars>
          <dgm:dir/>
          <dgm:resizeHandles val="exact"/>
        </dgm:presLayoutVars>
      </dgm:prSet>
      <dgm:spPr/>
    </dgm:pt>
    <dgm:pt modelId="{F5468D5A-60D8-432C-8E99-BC982E725BC5}" type="pres">
      <dgm:prSet presAssocID="{3D336145-7C10-420D-A331-A109091282A3}" presName="compNode" presStyleCnt="0"/>
      <dgm:spPr/>
    </dgm:pt>
    <dgm:pt modelId="{9C54D4E5-92C5-4F37-95A2-D9F84196426E}" type="pres">
      <dgm:prSet presAssocID="{3D336145-7C10-420D-A331-A109091282A3}" presName="iconBgRect" presStyleLbl="bgShp" presStyleIdx="0" presStyleCnt="4"/>
      <dgm:spPr/>
    </dgm:pt>
    <dgm:pt modelId="{08AE74FE-EBE1-4DD8-95B0-3D1373DAC9F0}" type="pres">
      <dgm:prSet presAssocID="{3D336145-7C10-420D-A331-A109091282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B727D3A3-9BCD-4C8B-AC5F-EF6254A8690A}" type="pres">
      <dgm:prSet presAssocID="{3D336145-7C10-420D-A331-A109091282A3}" presName="spaceRect" presStyleCnt="0"/>
      <dgm:spPr/>
    </dgm:pt>
    <dgm:pt modelId="{44D348B7-A662-4310-8839-A12C072C9165}" type="pres">
      <dgm:prSet presAssocID="{3D336145-7C10-420D-A331-A109091282A3}" presName="textRect" presStyleLbl="revTx" presStyleIdx="0" presStyleCnt="4">
        <dgm:presLayoutVars>
          <dgm:chMax val="1"/>
          <dgm:chPref val="1"/>
        </dgm:presLayoutVars>
      </dgm:prSet>
      <dgm:spPr/>
    </dgm:pt>
    <dgm:pt modelId="{6ABB722C-4DC2-49CE-9775-92764FFEC83E}" type="pres">
      <dgm:prSet presAssocID="{6EE62A96-C344-425A-A3F4-ACAAB29E46A3}" presName="sibTrans" presStyleLbl="sibTrans2D1" presStyleIdx="0" presStyleCnt="0"/>
      <dgm:spPr/>
    </dgm:pt>
    <dgm:pt modelId="{FCEF50BD-F405-4F42-99C0-D7B193BA71E7}" type="pres">
      <dgm:prSet presAssocID="{107B821C-D8E3-44A2-BB19-8DB6E16360DE}" presName="compNode" presStyleCnt="0"/>
      <dgm:spPr/>
    </dgm:pt>
    <dgm:pt modelId="{CB619E15-5729-4649-8619-CEE02A408C5D}" type="pres">
      <dgm:prSet presAssocID="{107B821C-D8E3-44A2-BB19-8DB6E16360DE}" presName="iconBgRect" presStyleLbl="bgShp" presStyleIdx="1" presStyleCnt="4"/>
      <dgm:spPr/>
    </dgm:pt>
    <dgm:pt modelId="{42D992FA-1A19-4FA4-A785-FD531DED8CF1}" type="pres">
      <dgm:prSet presAssocID="{107B821C-D8E3-44A2-BB19-8DB6E16360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stadísticas"/>
        </a:ext>
      </dgm:extLst>
    </dgm:pt>
    <dgm:pt modelId="{4DA7FDEA-8B7F-47D9-8FC7-BBFA46C6B8C3}" type="pres">
      <dgm:prSet presAssocID="{107B821C-D8E3-44A2-BB19-8DB6E16360DE}" presName="spaceRect" presStyleCnt="0"/>
      <dgm:spPr/>
    </dgm:pt>
    <dgm:pt modelId="{75BE49D0-D79D-4815-A2E3-0713EF228C05}" type="pres">
      <dgm:prSet presAssocID="{107B821C-D8E3-44A2-BB19-8DB6E16360DE}" presName="textRect" presStyleLbl="revTx" presStyleIdx="1" presStyleCnt="4">
        <dgm:presLayoutVars>
          <dgm:chMax val="1"/>
          <dgm:chPref val="1"/>
        </dgm:presLayoutVars>
      </dgm:prSet>
      <dgm:spPr/>
    </dgm:pt>
    <dgm:pt modelId="{7C43C20E-3660-4F7C-9D92-77C56203D5B8}" type="pres">
      <dgm:prSet presAssocID="{DF84C579-4643-4CF8-A912-FC13328053F1}" presName="sibTrans" presStyleLbl="sibTrans2D1" presStyleIdx="0" presStyleCnt="0"/>
      <dgm:spPr/>
    </dgm:pt>
    <dgm:pt modelId="{5AE96429-3FFF-45D6-8946-1F61829802FC}" type="pres">
      <dgm:prSet presAssocID="{14BA479A-355F-468C-9010-0FB5689FE4AA}" presName="compNode" presStyleCnt="0"/>
      <dgm:spPr/>
    </dgm:pt>
    <dgm:pt modelId="{92E3E48D-3767-482B-A21A-34A000D8ABFB}" type="pres">
      <dgm:prSet presAssocID="{14BA479A-355F-468C-9010-0FB5689FE4AA}" presName="iconBgRect" presStyleLbl="bgShp" presStyleIdx="2" presStyleCnt="4"/>
      <dgm:spPr/>
    </dgm:pt>
    <dgm:pt modelId="{497A300A-1020-418F-BA08-75FD6142B990}" type="pres">
      <dgm:prSet presAssocID="{14BA479A-355F-468C-9010-0FB5689FE4A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A5AAC800-4296-4735-A459-63F28A8FE50C}" type="pres">
      <dgm:prSet presAssocID="{14BA479A-355F-468C-9010-0FB5689FE4AA}" presName="spaceRect" presStyleCnt="0"/>
      <dgm:spPr/>
    </dgm:pt>
    <dgm:pt modelId="{24CD98E6-5BF5-41AD-9903-CE95EC4B8146}" type="pres">
      <dgm:prSet presAssocID="{14BA479A-355F-468C-9010-0FB5689FE4AA}" presName="textRect" presStyleLbl="revTx" presStyleIdx="2" presStyleCnt="4">
        <dgm:presLayoutVars>
          <dgm:chMax val="1"/>
          <dgm:chPref val="1"/>
        </dgm:presLayoutVars>
      </dgm:prSet>
      <dgm:spPr/>
    </dgm:pt>
    <dgm:pt modelId="{A63603DC-9ADA-4E45-8242-84CDCE4A4A65}" type="pres">
      <dgm:prSet presAssocID="{D230A0FE-D76E-4DE3-A48B-6B9AB2D1023B}" presName="sibTrans" presStyleLbl="sibTrans2D1" presStyleIdx="0" presStyleCnt="0"/>
      <dgm:spPr/>
    </dgm:pt>
    <dgm:pt modelId="{523266DB-CD56-4DCE-8F16-7E0FEE3C883C}" type="pres">
      <dgm:prSet presAssocID="{61D45A03-5EEB-41CE-AE19-E6895C46B072}" presName="compNode" presStyleCnt="0"/>
      <dgm:spPr/>
    </dgm:pt>
    <dgm:pt modelId="{8119E918-A0B8-46A2-9A92-A1258F0DFEF5}" type="pres">
      <dgm:prSet presAssocID="{61D45A03-5EEB-41CE-AE19-E6895C46B072}" presName="iconBgRect" presStyleLbl="bgShp" presStyleIdx="3" presStyleCnt="4"/>
      <dgm:spPr/>
    </dgm:pt>
    <dgm:pt modelId="{A02B5C89-4F31-4AE1-9EFE-B1E951C51ED0}" type="pres">
      <dgm:prSet presAssocID="{61D45A03-5EEB-41CE-AE19-E6895C46B07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B316E953-D698-4445-A6CE-EFB7FAEE3B77}" type="pres">
      <dgm:prSet presAssocID="{61D45A03-5EEB-41CE-AE19-E6895C46B072}" presName="spaceRect" presStyleCnt="0"/>
      <dgm:spPr/>
    </dgm:pt>
    <dgm:pt modelId="{A5755E80-D647-4699-8C9C-3721B7CAFE97}" type="pres">
      <dgm:prSet presAssocID="{61D45A03-5EEB-41CE-AE19-E6895C46B072}" presName="textRect" presStyleLbl="revTx" presStyleIdx="3" presStyleCnt="4">
        <dgm:presLayoutVars>
          <dgm:chMax val="1"/>
          <dgm:chPref val="1"/>
        </dgm:presLayoutVars>
      </dgm:prSet>
      <dgm:spPr/>
    </dgm:pt>
  </dgm:ptLst>
  <dgm:cxnLst>
    <dgm:cxn modelId="{7F324F08-8550-4C59-89BE-FD2DE08244CE}" type="presOf" srcId="{DF84C579-4643-4CF8-A912-FC13328053F1}" destId="{7C43C20E-3660-4F7C-9D92-77C56203D5B8}" srcOrd="0" destOrd="0" presId="urn:microsoft.com/office/officeart/2018/2/layout/IconCircleList"/>
    <dgm:cxn modelId="{547B941B-A029-46FF-8EED-27583472C764}" srcId="{1415ECA7-CBAC-4793-9B6D-330F69A978CE}" destId="{3D336145-7C10-420D-A331-A109091282A3}" srcOrd="0" destOrd="0" parTransId="{E2AFDFC6-7D9F-4594-965A-9A3EB45A538A}" sibTransId="{6EE62A96-C344-425A-A3F4-ACAAB29E46A3}"/>
    <dgm:cxn modelId="{A324CA3A-D5C5-4456-85ED-0CCF0D99FDD7}" type="presOf" srcId="{D230A0FE-D76E-4DE3-A48B-6B9AB2D1023B}" destId="{A63603DC-9ADA-4E45-8242-84CDCE4A4A65}" srcOrd="0" destOrd="0" presId="urn:microsoft.com/office/officeart/2018/2/layout/IconCircleList"/>
    <dgm:cxn modelId="{8FAB5083-EAF8-49F6-8E15-DAB4A2543142}" srcId="{1415ECA7-CBAC-4793-9B6D-330F69A978CE}" destId="{14BA479A-355F-468C-9010-0FB5689FE4AA}" srcOrd="2" destOrd="0" parTransId="{02C9F20C-4C90-4059-A960-3E66290D4CB4}" sibTransId="{D230A0FE-D76E-4DE3-A48B-6B9AB2D1023B}"/>
    <dgm:cxn modelId="{49B0328F-C619-45C7-A93C-2B140622B566}" type="presOf" srcId="{107B821C-D8E3-44A2-BB19-8DB6E16360DE}" destId="{75BE49D0-D79D-4815-A2E3-0713EF228C05}" srcOrd="0" destOrd="0" presId="urn:microsoft.com/office/officeart/2018/2/layout/IconCircleList"/>
    <dgm:cxn modelId="{41481F95-6EC4-4A37-ABFF-8EC6CDE79DB7}" type="presOf" srcId="{14BA479A-355F-468C-9010-0FB5689FE4AA}" destId="{24CD98E6-5BF5-41AD-9903-CE95EC4B8146}" srcOrd="0" destOrd="0" presId="urn:microsoft.com/office/officeart/2018/2/layout/IconCircleList"/>
    <dgm:cxn modelId="{7037D69E-3C63-4C29-A8D1-4D036E7BF4C8}" type="presOf" srcId="{61D45A03-5EEB-41CE-AE19-E6895C46B072}" destId="{A5755E80-D647-4699-8C9C-3721B7CAFE97}" srcOrd="0" destOrd="0" presId="urn:microsoft.com/office/officeart/2018/2/layout/IconCircleList"/>
    <dgm:cxn modelId="{DBBFD7A1-9B9E-4B2F-81EE-0D992014FBF7}" srcId="{1415ECA7-CBAC-4793-9B6D-330F69A978CE}" destId="{107B821C-D8E3-44A2-BB19-8DB6E16360DE}" srcOrd="1" destOrd="0" parTransId="{AA072248-DDAE-4E30-BE74-8A8C911FA2AA}" sibTransId="{DF84C579-4643-4CF8-A912-FC13328053F1}"/>
    <dgm:cxn modelId="{D3CD3EA6-AF17-41B5-AEE1-D92C1BBAEE48}" type="presOf" srcId="{6EE62A96-C344-425A-A3F4-ACAAB29E46A3}" destId="{6ABB722C-4DC2-49CE-9775-92764FFEC83E}" srcOrd="0" destOrd="0" presId="urn:microsoft.com/office/officeart/2018/2/layout/IconCircleList"/>
    <dgm:cxn modelId="{19ABA8B8-F64D-4907-B8DC-E56543B0DC42}" type="presOf" srcId="{1415ECA7-CBAC-4793-9B6D-330F69A978CE}" destId="{86CB0DAA-A039-42BD-B19B-9793C18577D2}" srcOrd="0" destOrd="0" presId="urn:microsoft.com/office/officeart/2018/2/layout/IconCircleList"/>
    <dgm:cxn modelId="{82E42BCA-4CF1-4BB1-A460-2C9912B9BFD5}" type="presOf" srcId="{3D336145-7C10-420D-A331-A109091282A3}" destId="{44D348B7-A662-4310-8839-A12C072C9165}" srcOrd="0" destOrd="0" presId="urn:microsoft.com/office/officeart/2018/2/layout/IconCircleList"/>
    <dgm:cxn modelId="{A8126BE1-F3A2-486F-B641-6610B4EDAABB}" srcId="{1415ECA7-CBAC-4793-9B6D-330F69A978CE}" destId="{61D45A03-5EEB-41CE-AE19-E6895C46B072}" srcOrd="3" destOrd="0" parTransId="{66567AB0-C9D8-4BE8-9ADA-848DD48DE1FD}" sibTransId="{02013CF4-A4FD-44F7-9637-9DCEDB1C7C91}"/>
    <dgm:cxn modelId="{69D5AB44-CED4-4872-9FF6-3A1B121D5742}" type="presParOf" srcId="{86CB0DAA-A039-42BD-B19B-9793C18577D2}" destId="{B54555D0-FB16-4C65-9B35-B250658CDDE6}" srcOrd="0" destOrd="0" presId="urn:microsoft.com/office/officeart/2018/2/layout/IconCircleList"/>
    <dgm:cxn modelId="{0C4ED72A-16E4-42A3-9D21-746D17BB9CF8}" type="presParOf" srcId="{B54555D0-FB16-4C65-9B35-B250658CDDE6}" destId="{F5468D5A-60D8-432C-8E99-BC982E725BC5}" srcOrd="0" destOrd="0" presId="urn:microsoft.com/office/officeart/2018/2/layout/IconCircleList"/>
    <dgm:cxn modelId="{C4E31F83-FE63-422B-813F-ADA8C9E0A761}" type="presParOf" srcId="{F5468D5A-60D8-432C-8E99-BC982E725BC5}" destId="{9C54D4E5-92C5-4F37-95A2-D9F84196426E}" srcOrd="0" destOrd="0" presId="urn:microsoft.com/office/officeart/2018/2/layout/IconCircleList"/>
    <dgm:cxn modelId="{29886D11-4B59-42AE-97C4-742A50439CD7}" type="presParOf" srcId="{F5468D5A-60D8-432C-8E99-BC982E725BC5}" destId="{08AE74FE-EBE1-4DD8-95B0-3D1373DAC9F0}" srcOrd="1" destOrd="0" presId="urn:microsoft.com/office/officeart/2018/2/layout/IconCircleList"/>
    <dgm:cxn modelId="{EB464BD5-4509-428D-8A14-59F506B6F13A}" type="presParOf" srcId="{F5468D5A-60D8-432C-8E99-BC982E725BC5}" destId="{B727D3A3-9BCD-4C8B-AC5F-EF6254A8690A}" srcOrd="2" destOrd="0" presId="urn:microsoft.com/office/officeart/2018/2/layout/IconCircleList"/>
    <dgm:cxn modelId="{F8EF351E-AC64-4065-AD70-340530957133}" type="presParOf" srcId="{F5468D5A-60D8-432C-8E99-BC982E725BC5}" destId="{44D348B7-A662-4310-8839-A12C072C9165}" srcOrd="3" destOrd="0" presId="urn:microsoft.com/office/officeart/2018/2/layout/IconCircleList"/>
    <dgm:cxn modelId="{F7E0E344-839A-4490-9A0A-49D057D854B6}" type="presParOf" srcId="{B54555D0-FB16-4C65-9B35-B250658CDDE6}" destId="{6ABB722C-4DC2-49CE-9775-92764FFEC83E}" srcOrd="1" destOrd="0" presId="urn:microsoft.com/office/officeart/2018/2/layout/IconCircleList"/>
    <dgm:cxn modelId="{FCACFAD2-F6D0-4EC3-8E61-3EF0BDD990D0}" type="presParOf" srcId="{B54555D0-FB16-4C65-9B35-B250658CDDE6}" destId="{FCEF50BD-F405-4F42-99C0-D7B193BA71E7}" srcOrd="2" destOrd="0" presId="urn:microsoft.com/office/officeart/2018/2/layout/IconCircleList"/>
    <dgm:cxn modelId="{FFDF3EB7-89A8-4A1A-86ED-776AB1607168}" type="presParOf" srcId="{FCEF50BD-F405-4F42-99C0-D7B193BA71E7}" destId="{CB619E15-5729-4649-8619-CEE02A408C5D}" srcOrd="0" destOrd="0" presId="urn:microsoft.com/office/officeart/2018/2/layout/IconCircleList"/>
    <dgm:cxn modelId="{78DB2C15-7C1F-4F73-8744-E3ED655B6EDB}" type="presParOf" srcId="{FCEF50BD-F405-4F42-99C0-D7B193BA71E7}" destId="{42D992FA-1A19-4FA4-A785-FD531DED8CF1}" srcOrd="1" destOrd="0" presId="urn:microsoft.com/office/officeart/2018/2/layout/IconCircleList"/>
    <dgm:cxn modelId="{FF7E41EB-41DC-49B0-A7DC-B35F2B91789F}" type="presParOf" srcId="{FCEF50BD-F405-4F42-99C0-D7B193BA71E7}" destId="{4DA7FDEA-8B7F-47D9-8FC7-BBFA46C6B8C3}" srcOrd="2" destOrd="0" presId="urn:microsoft.com/office/officeart/2018/2/layout/IconCircleList"/>
    <dgm:cxn modelId="{8B9FD23B-FEE8-4402-88C6-AE010F0ADA18}" type="presParOf" srcId="{FCEF50BD-F405-4F42-99C0-D7B193BA71E7}" destId="{75BE49D0-D79D-4815-A2E3-0713EF228C05}" srcOrd="3" destOrd="0" presId="urn:microsoft.com/office/officeart/2018/2/layout/IconCircleList"/>
    <dgm:cxn modelId="{09A3147E-4B56-4285-B565-56D057F83CF4}" type="presParOf" srcId="{B54555D0-FB16-4C65-9B35-B250658CDDE6}" destId="{7C43C20E-3660-4F7C-9D92-77C56203D5B8}" srcOrd="3" destOrd="0" presId="urn:microsoft.com/office/officeart/2018/2/layout/IconCircleList"/>
    <dgm:cxn modelId="{1DAA377C-0290-4BBD-BFBC-D84D46541EFF}" type="presParOf" srcId="{B54555D0-FB16-4C65-9B35-B250658CDDE6}" destId="{5AE96429-3FFF-45D6-8946-1F61829802FC}" srcOrd="4" destOrd="0" presId="urn:microsoft.com/office/officeart/2018/2/layout/IconCircleList"/>
    <dgm:cxn modelId="{394E0170-74CF-4F82-8F48-74907B079CEB}" type="presParOf" srcId="{5AE96429-3FFF-45D6-8946-1F61829802FC}" destId="{92E3E48D-3767-482B-A21A-34A000D8ABFB}" srcOrd="0" destOrd="0" presId="urn:microsoft.com/office/officeart/2018/2/layout/IconCircleList"/>
    <dgm:cxn modelId="{8F12F5B3-18C1-4C95-A0CD-51A617135165}" type="presParOf" srcId="{5AE96429-3FFF-45D6-8946-1F61829802FC}" destId="{497A300A-1020-418F-BA08-75FD6142B990}" srcOrd="1" destOrd="0" presId="urn:microsoft.com/office/officeart/2018/2/layout/IconCircleList"/>
    <dgm:cxn modelId="{9FAD1F00-701A-4F65-B137-C35F0BAFCE60}" type="presParOf" srcId="{5AE96429-3FFF-45D6-8946-1F61829802FC}" destId="{A5AAC800-4296-4735-A459-63F28A8FE50C}" srcOrd="2" destOrd="0" presId="urn:microsoft.com/office/officeart/2018/2/layout/IconCircleList"/>
    <dgm:cxn modelId="{A3F0BE95-2231-44C7-8B32-9E9638829E40}" type="presParOf" srcId="{5AE96429-3FFF-45D6-8946-1F61829802FC}" destId="{24CD98E6-5BF5-41AD-9903-CE95EC4B8146}" srcOrd="3" destOrd="0" presId="urn:microsoft.com/office/officeart/2018/2/layout/IconCircleList"/>
    <dgm:cxn modelId="{07173445-AB31-4009-908E-52A0EBB23D10}" type="presParOf" srcId="{B54555D0-FB16-4C65-9B35-B250658CDDE6}" destId="{A63603DC-9ADA-4E45-8242-84CDCE4A4A65}" srcOrd="5" destOrd="0" presId="urn:microsoft.com/office/officeart/2018/2/layout/IconCircleList"/>
    <dgm:cxn modelId="{7AE01025-F209-43B7-90B4-88BBA2E67C39}" type="presParOf" srcId="{B54555D0-FB16-4C65-9B35-B250658CDDE6}" destId="{523266DB-CD56-4DCE-8F16-7E0FEE3C883C}" srcOrd="6" destOrd="0" presId="urn:microsoft.com/office/officeart/2018/2/layout/IconCircleList"/>
    <dgm:cxn modelId="{D832A433-10A3-4C5E-875F-F5D53D5EB677}" type="presParOf" srcId="{523266DB-CD56-4DCE-8F16-7E0FEE3C883C}" destId="{8119E918-A0B8-46A2-9A92-A1258F0DFEF5}" srcOrd="0" destOrd="0" presId="urn:microsoft.com/office/officeart/2018/2/layout/IconCircleList"/>
    <dgm:cxn modelId="{8412D19E-D879-49FE-B807-408D33273E6D}" type="presParOf" srcId="{523266DB-CD56-4DCE-8F16-7E0FEE3C883C}" destId="{A02B5C89-4F31-4AE1-9EFE-B1E951C51ED0}" srcOrd="1" destOrd="0" presId="urn:microsoft.com/office/officeart/2018/2/layout/IconCircleList"/>
    <dgm:cxn modelId="{E5B6862A-37F4-4F39-8BF0-99AB5D2AAF6C}" type="presParOf" srcId="{523266DB-CD56-4DCE-8F16-7E0FEE3C883C}" destId="{B316E953-D698-4445-A6CE-EFB7FAEE3B77}" srcOrd="2" destOrd="0" presId="urn:microsoft.com/office/officeart/2018/2/layout/IconCircleList"/>
    <dgm:cxn modelId="{6C426EF4-CCCE-4139-9499-6C11F6DAB6F2}" type="presParOf" srcId="{523266DB-CD56-4DCE-8F16-7E0FEE3C883C}" destId="{A5755E80-D647-4699-8C9C-3721B7CAFE9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BBE73B-D0BA-4798-B0A3-539B156BDFB4}"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559B9ED1-1FFA-465E-94FE-4EB180FCF0FE}">
      <dgm:prSet custT="1"/>
      <dgm:spPr/>
      <dgm:t>
        <a:bodyPr/>
        <a:lstStyle/>
        <a:p>
          <a:pPr>
            <a:lnSpc>
              <a:spcPct val="100000"/>
            </a:lnSpc>
          </a:pPr>
          <a:r>
            <a:rPr lang="es-ES" sz="1800"/>
            <a:t>Un </a:t>
          </a:r>
          <a:r>
            <a:rPr lang="es-ES" sz="1800" b="1"/>
            <a:t>proceso estacionario en sentido débil </a:t>
          </a:r>
          <a:r>
            <a:rPr lang="es-ES" sz="1800"/>
            <a:t>es un proceso estocástico cuyas propiedades estadísticas permanecen constantes en el tiempo.</a:t>
          </a:r>
          <a:endParaRPr lang="en-US" sz="1800"/>
        </a:p>
      </dgm:t>
    </dgm:pt>
    <dgm:pt modelId="{7E4B4768-516E-4E64-9956-0DC751E571E8}" type="parTrans" cxnId="{A77E9A53-BE04-48A1-B226-D4C44AFEB0C4}">
      <dgm:prSet/>
      <dgm:spPr/>
      <dgm:t>
        <a:bodyPr/>
        <a:lstStyle/>
        <a:p>
          <a:endParaRPr lang="en-US" sz="2000"/>
        </a:p>
      </dgm:t>
    </dgm:pt>
    <dgm:pt modelId="{FAD6F588-5285-4E73-82AC-ACADEEDFC6F3}" type="sibTrans" cxnId="{A77E9A53-BE04-48A1-B226-D4C44AFEB0C4}">
      <dgm:prSet/>
      <dgm:spPr/>
      <dgm:t>
        <a:bodyPr/>
        <a:lstStyle/>
        <a:p>
          <a:endParaRPr lang="en-US" sz="2000"/>
        </a:p>
      </dgm:t>
    </dgm:pt>
    <dgm:pt modelId="{33079466-D7FF-4896-A3D5-ABA727EF8A77}">
      <dgm:prSet custT="1"/>
      <dgm:spPr/>
      <dgm:t>
        <a:bodyPr/>
        <a:lstStyle/>
        <a:p>
          <a:pPr>
            <a:lnSpc>
              <a:spcPct val="100000"/>
            </a:lnSpc>
          </a:pPr>
          <a:r>
            <a:rPr lang="es-ES" sz="1800" dirty="0"/>
            <a:t>Cuando se dice que la distribución conjunta de un proceso estacionario en sentido débil permanece invariante en el tiempo, significa que la distribución conjunta de cualquier conjunto de observaciones en diferentes momentos del tiempo es la misma.</a:t>
          </a:r>
          <a:endParaRPr lang="en-US" sz="1800" dirty="0"/>
        </a:p>
      </dgm:t>
    </dgm:pt>
    <dgm:pt modelId="{EF00DBD4-63E5-489C-8609-B6BBB1A83AF5}" type="parTrans" cxnId="{EC7165E7-3CC1-4D5F-AFCA-3DAC87728334}">
      <dgm:prSet/>
      <dgm:spPr/>
      <dgm:t>
        <a:bodyPr/>
        <a:lstStyle/>
        <a:p>
          <a:endParaRPr lang="en-US" sz="2000"/>
        </a:p>
      </dgm:t>
    </dgm:pt>
    <dgm:pt modelId="{74C5D7CB-688E-4F03-8135-B86CB99B37D0}" type="sibTrans" cxnId="{EC7165E7-3CC1-4D5F-AFCA-3DAC87728334}">
      <dgm:prSet/>
      <dgm:spPr/>
      <dgm:t>
        <a:bodyPr/>
        <a:lstStyle/>
        <a:p>
          <a:endParaRPr lang="en-US" sz="2000"/>
        </a:p>
      </dgm:t>
    </dgm:pt>
    <dgm:pt modelId="{8C1ED4F1-56BE-4C3F-915F-036675835FA4}">
      <dgm:prSet custT="1"/>
      <dgm:spPr/>
      <dgm:t>
        <a:bodyPr/>
        <a:lstStyle/>
        <a:p>
          <a:pPr>
            <a:lnSpc>
              <a:spcPct val="100000"/>
            </a:lnSpc>
          </a:pPr>
          <a:r>
            <a:rPr lang="es-ES" sz="1800" dirty="0"/>
            <a:t>Aunque un proceso estocástico puede tener diferentes niveles de estacionariedad, esta es la más comúnmente utilizada y relevante en el análisis de series de tiempo debido a su facilidad de verificación, interpretación intuitiva, aplicabilidad generalizada y relevancia en numerosos métodos y modelos estadísticos.</a:t>
          </a:r>
          <a:endParaRPr lang="en-US" sz="1800" dirty="0"/>
        </a:p>
      </dgm:t>
    </dgm:pt>
    <dgm:pt modelId="{538720BC-1EFA-4817-B011-B96183210CFD}" type="parTrans" cxnId="{7ACC4CDF-2EB8-4EA7-A039-5EFBDBD05BC7}">
      <dgm:prSet/>
      <dgm:spPr/>
      <dgm:t>
        <a:bodyPr/>
        <a:lstStyle/>
        <a:p>
          <a:endParaRPr lang="en-US" sz="2000"/>
        </a:p>
      </dgm:t>
    </dgm:pt>
    <dgm:pt modelId="{4D4A80CA-4EA1-4C58-AFCB-67002B9CF5B7}" type="sibTrans" cxnId="{7ACC4CDF-2EB8-4EA7-A039-5EFBDBD05BC7}">
      <dgm:prSet/>
      <dgm:spPr/>
      <dgm:t>
        <a:bodyPr/>
        <a:lstStyle/>
        <a:p>
          <a:endParaRPr lang="en-US" sz="2000"/>
        </a:p>
      </dgm:t>
    </dgm:pt>
    <dgm:pt modelId="{5E44265F-CD93-4729-9464-5476908197E5}" type="pres">
      <dgm:prSet presAssocID="{17BBE73B-D0BA-4798-B0A3-539B156BDFB4}" presName="root" presStyleCnt="0">
        <dgm:presLayoutVars>
          <dgm:dir/>
          <dgm:resizeHandles val="exact"/>
        </dgm:presLayoutVars>
      </dgm:prSet>
      <dgm:spPr/>
    </dgm:pt>
    <dgm:pt modelId="{8B47F686-8049-4900-B586-288BB5E0CD17}" type="pres">
      <dgm:prSet presAssocID="{559B9ED1-1FFA-465E-94FE-4EB180FCF0FE}" presName="compNode" presStyleCnt="0"/>
      <dgm:spPr/>
    </dgm:pt>
    <dgm:pt modelId="{BE95E130-1F57-4759-AB19-15C2D9655EFD}" type="pres">
      <dgm:prSet presAssocID="{559B9ED1-1FFA-465E-94FE-4EB180FCF0FE}" presName="bgRect" presStyleLbl="bgShp" presStyleIdx="0" presStyleCnt="3"/>
      <dgm:spPr/>
    </dgm:pt>
    <dgm:pt modelId="{7B87A8D8-3FCE-4D64-8B87-8A26A673EE50}" type="pres">
      <dgm:prSet presAssocID="{559B9ED1-1FFA-465E-94FE-4EB180FCF0F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adísticas"/>
        </a:ext>
      </dgm:extLst>
    </dgm:pt>
    <dgm:pt modelId="{7AE611E5-747C-41F0-850A-B99B86655F2F}" type="pres">
      <dgm:prSet presAssocID="{559B9ED1-1FFA-465E-94FE-4EB180FCF0FE}" presName="spaceRect" presStyleCnt="0"/>
      <dgm:spPr/>
    </dgm:pt>
    <dgm:pt modelId="{BFA3ABA2-9E50-42DB-8EC6-BB1BAEF8B435}" type="pres">
      <dgm:prSet presAssocID="{559B9ED1-1FFA-465E-94FE-4EB180FCF0FE}" presName="parTx" presStyleLbl="revTx" presStyleIdx="0" presStyleCnt="3">
        <dgm:presLayoutVars>
          <dgm:chMax val="0"/>
          <dgm:chPref val="0"/>
        </dgm:presLayoutVars>
      </dgm:prSet>
      <dgm:spPr/>
    </dgm:pt>
    <dgm:pt modelId="{2ED824A3-E059-4402-9AF1-A38C4EAC213B}" type="pres">
      <dgm:prSet presAssocID="{FAD6F588-5285-4E73-82AC-ACADEEDFC6F3}" presName="sibTrans" presStyleCnt="0"/>
      <dgm:spPr/>
    </dgm:pt>
    <dgm:pt modelId="{EE4D3CB8-AFC8-4082-89E1-6F5BB081E36B}" type="pres">
      <dgm:prSet presAssocID="{33079466-D7FF-4896-A3D5-ABA727EF8A77}" presName="compNode" presStyleCnt="0"/>
      <dgm:spPr/>
    </dgm:pt>
    <dgm:pt modelId="{73D4F730-1C0D-4A2E-93CA-ACEA6D8D968F}" type="pres">
      <dgm:prSet presAssocID="{33079466-D7FF-4896-A3D5-ABA727EF8A77}" presName="bgRect" presStyleLbl="bgShp" presStyleIdx="1" presStyleCnt="3"/>
      <dgm:spPr/>
    </dgm:pt>
    <dgm:pt modelId="{53536217-80CB-4073-AC2F-3158462F6D38}" type="pres">
      <dgm:prSet presAssocID="{33079466-D7FF-4896-A3D5-ABA727EF8A7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5C68BF74-3310-46DC-9274-2DFB86869B9F}" type="pres">
      <dgm:prSet presAssocID="{33079466-D7FF-4896-A3D5-ABA727EF8A77}" presName="spaceRect" presStyleCnt="0"/>
      <dgm:spPr/>
    </dgm:pt>
    <dgm:pt modelId="{510D7D3F-05F6-46DB-82CC-3F030E26D6E7}" type="pres">
      <dgm:prSet presAssocID="{33079466-D7FF-4896-A3D5-ABA727EF8A77}" presName="parTx" presStyleLbl="revTx" presStyleIdx="1" presStyleCnt="3">
        <dgm:presLayoutVars>
          <dgm:chMax val="0"/>
          <dgm:chPref val="0"/>
        </dgm:presLayoutVars>
      </dgm:prSet>
      <dgm:spPr/>
    </dgm:pt>
    <dgm:pt modelId="{159549E8-C74C-41AD-BF62-6F9359B0E322}" type="pres">
      <dgm:prSet presAssocID="{74C5D7CB-688E-4F03-8135-B86CB99B37D0}" presName="sibTrans" presStyleCnt="0"/>
      <dgm:spPr/>
    </dgm:pt>
    <dgm:pt modelId="{E203940D-7A44-41D2-AAF6-39EC01EC9FE9}" type="pres">
      <dgm:prSet presAssocID="{8C1ED4F1-56BE-4C3F-915F-036675835FA4}" presName="compNode" presStyleCnt="0"/>
      <dgm:spPr/>
    </dgm:pt>
    <dgm:pt modelId="{70FA7CE2-35C9-4E13-B478-CDB45E6B265C}" type="pres">
      <dgm:prSet presAssocID="{8C1ED4F1-56BE-4C3F-915F-036675835FA4}" presName="bgRect" presStyleLbl="bgShp" presStyleIdx="2" presStyleCnt="3"/>
      <dgm:spPr/>
    </dgm:pt>
    <dgm:pt modelId="{C8CA84EB-519C-408C-AAE9-032FB6213668}" type="pres">
      <dgm:prSet presAssocID="{8C1ED4F1-56BE-4C3F-915F-036675835F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CE392B3A-CE79-47D5-A5E4-FCA09AEB2991}" type="pres">
      <dgm:prSet presAssocID="{8C1ED4F1-56BE-4C3F-915F-036675835FA4}" presName="spaceRect" presStyleCnt="0"/>
      <dgm:spPr/>
    </dgm:pt>
    <dgm:pt modelId="{C5E0B9B7-7ED4-4DA3-A6CE-7417958C07ED}" type="pres">
      <dgm:prSet presAssocID="{8C1ED4F1-56BE-4C3F-915F-036675835FA4}" presName="parTx" presStyleLbl="revTx" presStyleIdx="2" presStyleCnt="3">
        <dgm:presLayoutVars>
          <dgm:chMax val="0"/>
          <dgm:chPref val="0"/>
        </dgm:presLayoutVars>
      </dgm:prSet>
      <dgm:spPr/>
    </dgm:pt>
  </dgm:ptLst>
  <dgm:cxnLst>
    <dgm:cxn modelId="{8A94770B-73DE-40BA-B8A8-FE9019F7E46C}" type="presOf" srcId="{33079466-D7FF-4896-A3D5-ABA727EF8A77}" destId="{510D7D3F-05F6-46DB-82CC-3F030E26D6E7}" srcOrd="0" destOrd="0" presId="urn:microsoft.com/office/officeart/2018/2/layout/IconVerticalSolidList"/>
    <dgm:cxn modelId="{5F302938-1F7F-4B5A-8B1A-F6BB468081FB}" type="presOf" srcId="{8C1ED4F1-56BE-4C3F-915F-036675835FA4}" destId="{C5E0B9B7-7ED4-4DA3-A6CE-7417958C07ED}" srcOrd="0" destOrd="0" presId="urn:microsoft.com/office/officeart/2018/2/layout/IconVerticalSolidList"/>
    <dgm:cxn modelId="{A77E9A53-BE04-48A1-B226-D4C44AFEB0C4}" srcId="{17BBE73B-D0BA-4798-B0A3-539B156BDFB4}" destId="{559B9ED1-1FFA-465E-94FE-4EB180FCF0FE}" srcOrd="0" destOrd="0" parTransId="{7E4B4768-516E-4E64-9956-0DC751E571E8}" sibTransId="{FAD6F588-5285-4E73-82AC-ACADEEDFC6F3}"/>
    <dgm:cxn modelId="{FBBFE091-32FB-4416-8FA7-00C40F687D3F}" type="presOf" srcId="{17BBE73B-D0BA-4798-B0A3-539B156BDFB4}" destId="{5E44265F-CD93-4729-9464-5476908197E5}" srcOrd="0" destOrd="0" presId="urn:microsoft.com/office/officeart/2018/2/layout/IconVerticalSolidList"/>
    <dgm:cxn modelId="{F07F03D3-384B-4F22-B79B-2F09131AAC44}" type="presOf" srcId="{559B9ED1-1FFA-465E-94FE-4EB180FCF0FE}" destId="{BFA3ABA2-9E50-42DB-8EC6-BB1BAEF8B435}" srcOrd="0" destOrd="0" presId="urn:microsoft.com/office/officeart/2018/2/layout/IconVerticalSolidList"/>
    <dgm:cxn modelId="{7ACC4CDF-2EB8-4EA7-A039-5EFBDBD05BC7}" srcId="{17BBE73B-D0BA-4798-B0A3-539B156BDFB4}" destId="{8C1ED4F1-56BE-4C3F-915F-036675835FA4}" srcOrd="2" destOrd="0" parTransId="{538720BC-1EFA-4817-B011-B96183210CFD}" sibTransId="{4D4A80CA-4EA1-4C58-AFCB-67002B9CF5B7}"/>
    <dgm:cxn modelId="{EC7165E7-3CC1-4D5F-AFCA-3DAC87728334}" srcId="{17BBE73B-D0BA-4798-B0A3-539B156BDFB4}" destId="{33079466-D7FF-4896-A3D5-ABA727EF8A77}" srcOrd="1" destOrd="0" parTransId="{EF00DBD4-63E5-489C-8609-B6BBB1A83AF5}" sibTransId="{74C5D7CB-688E-4F03-8135-B86CB99B37D0}"/>
    <dgm:cxn modelId="{C09F45F6-17DB-469D-9EFF-365DD5DAB0AE}" type="presParOf" srcId="{5E44265F-CD93-4729-9464-5476908197E5}" destId="{8B47F686-8049-4900-B586-288BB5E0CD17}" srcOrd="0" destOrd="0" presId="urn:microsoft.com/office/officeart/2018/2/layout/IconVerticalSolidList"/>
    <dgm:cxn modelId="{DF7959E7-A87C-461E-AAFF-B4CB11A14482}" type="presParOf" srcId="{8B47F686-8049-4900-B586-288BB5E0CD17}" destId="{BE95E130-1F57-4759-AB19-15C2D9655EFD}" srcOrd="0" destOrd="0" presId="urn:microsoft.com/office/officeart/2018/2/layout/IconVerticalSolidList"/>
    <dgm:cxn modelId="{32391AF4-12FA-4005-BC6A-59C23BDF2903}" type="presParOf" srcId="{8B47F686-8049-4900-B586-288BB5E0CD17}" destId="{7B87A8D8-3FCE-4D64-8B87-8A26A673EE50}" srcOrd="1" destOrd="0" presId="urn:microsoft.com/office/officeart/2018/2/layout/IconVerticalSolidList"/>
    <dgm:cxn modelId="{473D3BF5-4B9F-4A16-B0CF-D91337E23206}" type="presParOf" srcId="{8B47F686-8049-4900-B586-288BB5E0CD17}" destId="{7AE611E5-747C-41F0-850A-B99B86655F2F}" srcOrd="2" destOrd="0" presId="urn:microsoft.com/office/officeart/2018/2/layout/IconVerticalSolidList"/>
    <dgm:cxn modelId="{9978E083-A030-45DB-A5B7-08A6609167B6}" type="presParOf" srcId="{8B47F686-8049-4900-B586-288BB5E0CD17}" destId="{BFA3ABA2-9E50-42DB-8EC6-BB1BAEF8B435}" srcOrd="3" destOrd="0" presId="urn:microsoft.com/office/officeart/2018/2/layout/IconVerticalSolidList"/>
    <dgm:cxn modelId="{BD86C289-5CE5-404C-9A8C-63F122610B74}" type="presParOf" srcId="{5E44265F-CD93-4729-9464-5476908197E5}" destId="{2ED824A3-E059-4402-9AF1-A38C4EAC213B}" srcOrd="1" destOrd="0" presId="urn:microsoft.com/office/officeart/2018/2/layout/IconVerticalSolidList"/>
    <dgm:cxn modelId="{47F62D98-534B-49CD-BFE7-B0BDCF200292}" type="presParOf" srcId="{5E44265F-CD93-4729-9464-5476908197E5}" destId="{EE4D3CB8-AFC8-4082-89E1-6F5BB081E36B}" srcOrd="2" destOrd="0" presId="urn:microsoft.com/office/officeart/2018/2/layout/IconVerticalSolidList"/>
    <dgm:cxn modelId="{FB3AC910-CB15-454A-B5EC-F0C490E9724C}" type="presParOf" srcId="{EE4D3CB8-AFC8-4082-89E1-6F5BB081E36B}" destId="{73D4F730-1C0D-4A2E-93CA-ACEA6D8D968F}" srcOrd="0" destOrd="0" presId="urn:microsoft.com/office/officeart/2018/2/layout/IconVerticalSolidList"/>
    <dgm:cxn modelId="{B6A556C8-1447-486C-AC24-A8FE894C7537}" type="presParOf" srcId="{EE4D3CB8-AFC8-4082-89E1-6F5BB081E36B}" destId="{53536217-80CB-4073-AC2F-3158462F6D38}" srcOrd="1" destOrd="0" presId="urn:microsoft.com/office/officeart/2018/2/layout/IconVerticalSolidList"/>
    <dgm:cxn modelId="{87F86E29-6D82-44B5-87D1-C6C6B9C8E6CA}" type="presParOf" srcId="{EE4D3CB8-AFC8-4082-89E1-6F5BB081E36B}" destId="{5C68BF74-3310-46DC-9274-2DFB86869B9F}" srcOrd="2" destOrd="0" presId="urn:microsoft.com/office/officeart/2018/2/layout/IconVerticalSolidList"/>
    <dgm:cxn modelId="{1F2FCA1E-6E09-460C-93D2-D38288578E29}" type="presParOf" srcId="{EE4D3CB8-AFC8-4082-89E1-6F5BB081E36B}" destId="{510D7D3F-05F6-46DB-82CC-3F030E26D6E7}" srcOrd="3" destOrd="0" presId="urn:microsoft.com/office/officeart/2018/2/layout/IconVerticalSolidList"/>
    <dgm:cxn modelId="{F065E0EC-C87C-4D04-A7F4-E1806999D397}" type="presParOf" srcId="{5E44265F-CD93-4729-9464-5476908197E5}" destId="{159549E8-C74C-41AD-BF62-6F9359B0E322}" srcOrd="3" destOrd="0" presId="urn:microsoft.com/office/officeart/2018/2/layout/IconVerticalSolidList"/>
    <dgm:cxn modelId="{2393518D-ADA2-4A59-8081-F0A4B64C5D0F}" type="presParOf" srcId="{5E44265F-CD93-4729-9464-5476908197E5}" destId="{E203940D-7A44-41D2-AAF6-39EC01EC9FE9}" srcOrd="4" destOrd="0" presId="urn:microsoft.com/office/officeart/2018/2/layout/IconVerticalSolidList"/>
    <dgm:cxn modelId="{A99ECE56-86B3-43EA-B8FB-7EB7107DFF3E}" type="presParOf" srcId="{E203940D-7A44-41D2-AAF6-39EC01EC9FE9}" destId="{70FA7CE2-35C9-4E13-B478-CDB45E6B265C}" srcOrd="0" destOrd="0" presId="urn:microsoft.com/office/officeart/2018/2/layout/IconVerticalSolidList"/>
    <dgm:cxn modelId="{C454B7CB-FE8C-4EB0-917D-7D7F5DCD4C61}" type="presParOf" srcId="{E203940D-7A44-41D2-AAF6-39EC01EC9FE9}" destId="{C8CA84EB-519C-408C-AAE9-032FB6213668}" srcOrd="1" destOrd="0" presId="urn:microsoft.com/office/officeart/2018/2/layout/IconVerticalSolidList"/>
    <dgm:cxn modelId="{DE906B9C-A30E-4464-A28E-4CC394C1CC85}" type="presParOf" srcId="{E203940D-7A44-41D2-AAF6-39EC01EC9FE9}" destId="{CE392B3A-CE79-47D5-A5E4-FCA09AEB2991}" srcOrd="2" destOrd="0" presId="urn:microsoft.com/office/officeart/2018/2/layout/IconVerticalSolidList"/>
    <dgm:cxn modelId="{808788FD-FF20-4EF6-8492-BEC44BAE8138}" type="presParOf" srcId="{E203940D-7A44-41D2-AAF6-39EC01EC9FE9}" destId="{C5E0B9B7-7ED4-4DA3-A6CE-7417958C07E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3C183B-3A04-459F-8B96-69900616DB23}"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95C99DAB-1967-4559-8613-87E35C843327}">
      <dgm:prSet custT="1"/>
      <dgm:spPr/>
      <dgm:t>
        <a:bodyPr/>
        <a:lstStyle/>
        <a:p>
          <a:pPr>
            <a:lnSpc>
              <a:spcPct val="100000"/>
            </a:lnSpc>
          </a:pPr>
          <a:r>
            <a:rPr lang="es-ES" sz="1600" b="1" dirty="0"/>
            <a:t>Media constante: </a:t>
          </a:r>
          <a:r>
            <a:rPr lang="es-ES" sz="1600" dirty="0"/>
            <a:t>Un proceso estacionario en sentido débil debe tener una media constante a lo largo del tiempo. Esto significa que el valor promedio del proceso no cambia a medida que avanza el tiempo.</a:t>
          </a:r>
          <a:endParaRPr lang="en-US" sz="1600" dirty="0"/>
        </a:p>
      </dgm:t>
    </dgm:pt>
    <dgm:pt modelId="{9EAAE633-1691-469E-849F-4EB90DDCB03B}" type="parTrans" cxnId="{7F3A9407-75DC-44D6-BD44-7787E6B03CFE}">
      <dgm:prSet/>
      <dgm:spPr/>
      <dgm:t>
        <a:bodyPr/>
        <a:lstStyle/>
        <a:p>
          <a:endParaRPr lang="en-US" sz="2800"/>
        </a:p>
      </dgm:t>
    </dgm:pt>
    <dgm:pt modelId="{861D9791-6F5E-4CBA-A398-D0F1D6266A82}" type="sibTrans" cxnId="{7F3A9407-75DC-44D6-BD44-7787E6B03CFE}">
      <dgm:prSet/>
      <dgm:spPr/>
      <dgm:t>
        <a:bodyPr/>
        <a:lstStyle/>
        <a:p>
          <a:endParaRPr lang="en-US" sz="2800"/>
        </a:p>
      </dgm:t>
    </dgm:pt>
    <dgm:pt modelId="{B6E49069-55E7-492F-BFF1-9AEA633CC83D}">
      <dgm:prSet custT="1"/>
      <dgm:spPr/>
      <dgm:t>
        <a:bodyPr/>
        <a:lstStyle/>
        <a:p>
          <a:pPr>
            <a:lnSpc>
              <a:spcPct val="100000"/>
            </a:lnSpc>
          </a:pPr>
          <a:r>
            <a:rPr lang="es-ES" sz="1600" b="1" dirty="0"/>
            <a:t>Varianza constante: </a:t>
          </a:r>
          <a:r>
            <a:rPr lang="es-ES" sz="1600" dirty="0"/>
            <a:t>La varianza del proceso también debe ser constante en el tiempo. Esto implica que la dispersión de los valores del proceso alrededor de su media no cambia a medida que avanza el tiempo.</a:t>
          </a:r>
          <a:endParaRPr lang="en-US" sz="1600" dirty="0"/>
        </a:p>
      </dgm:t>
    </dgm:pt>
    <dgm:pt modelId="{F6C93FAD-D159-4C78-8ACE-333EA25418AC}" type="parTrans" cxnId="{A0B3D96F-0C23-428B-A405-C048CEC59365}">
      <dgm:prSet/>
      <dgm:spPr/>
      <dgm:t>
        <a:bodyPr/>
        <a:lstStyle/>
        <a:p>
          <a:endParaRPr lang="en-US" sz="2800"/>
        </a:p>
      </dgm:t>
    </dgm:pt>
    <dgm:pt modelId="{6C404B6D-6A73-4A92-A425-8CCDAB642892}" type="sibTrans" cxnId="{A0B3D96F-0C23-428B-A405-C048CEC59365}">
      <dgm:prSet/>
      <dgm:spPr/>
      <dgm:t>
        <a:bodyPr/>
        <a:lstStyle/>
        <a:p>
          <a:endParaRPr lang="en-US" sz="2800"/>
        </a:p>
      </dgm:t>
    </dgm:pt>
    <dgm:pt modelId="{D3B47E8C-7B35-4299-914C-0A0FF130E9E2}">
      <dgm:prSet custT="1"/>
      <dgm:spPr/>
      <dgm:t>
        <a:bodyPr/>
        <a:lstStyle/>
        <a:p>
          <a:pPr>
            <a:lnSpc>
              <a:spcPct val="100000"/>
            </a:lnSpc>
          </a:pPr>
          <a:r>
            <a:rPr lang="es-ES" sz="1600" b="1" dirty="0" err="1"/>
            <a:t>Autocovarianza</a:t>
          </a:r>
          <a:r>
            <a:rPr lang="es-ES" sz="1600" b="1" dirty="0"/>
            <a:t> constante: </a:t>
          </a:r>
          <a:r>
            <a:rPr lang="es-ES" sz="1600" dirty="0"/>
            <a:t>La </a:t>
          </a:r>
          <a:r>
            <a:rPr lang="es-ES" sz="1600" dirty="0" err="1"/>
            <a:t>autocovarianza</a:t>
          </a:r>
          <a:r>
            <a:rPr lang="es-ES" sz="1600" dirty="0"/>
            <a:t> entre dos observaciones del proceso debe ser constante para todos los pares de tiempos separados por la misma distancia temporal. Esto indica que la relación de covariación entre las observaciones del proceso no cambia con el tiempo.</a:t>
          </a:r>
          <a:endParaRPr lang="en-US" sz="1600" dirty="0"/>
        </a:p>
      </dgm:t>
    </dgm:pt>
    <dgm:pt modelId="{13DCB7DC-0A58-40D0-A825-F94CEB103D3A}" type="parTrans" cxnId="{6E62FF2E-E3F9-49E7-87B4-A1C19BA8139C}">
      <dgm:prSet/>
      <dgm:spPr/>
      <dgm:t>
        <a:bodyPr/>
        <a:lstStyle/>
        <a:p>
          <a:endParaRPr lang="en-US" sz="2800"/>
        </a:p>
      </dgm:t>
    </dgm:pt>
    <dgm:pt modelId="{99EAA1FA-A22D-4556-9286-29DB41743C44}" type="sibTrans" cxnId="{6E62FF2E-E3F9-49E7-87B4-A1C19BA8139C}">
      <dgm:prSet/>
      <dgm:spPr/>
      <dgm:t>
        <a:bodyPr/>
        <a:lstStyle/>
        <a:p>
          <a:endParaRPr lang="en-US" sz="2800"/>
        </a:p>
      </dgm:t>
    </dgm:pt>
    <dgm:pt modelId="{DDA9DE31-9C46-4692-8E94-3210FD3CB895}" type="pres">
      <dgm:prSet presAssocID="{8F3C183B-3A04-459F-8B96-69900616DB23}" presName="root" presStyleCnt="0">
        <dgm:presLayoutVars>
          <dgm:dir/>
          <dgm:resizeHandles val="exact"/>
        </dgm:presLayoutVars>
      </dgm:prSet>
      <dgm:spPr/>
    </dgm:pt>
    <dgm:pt modelId="{A0DC6D68-1044-4B0D-81D4-6EE7CEC66264}" type="pres">
      <dgm:prSet presAssocID="{95C99DAB-1967-4559-8613-87E35C843327}" presName="compNode" presStyleCnt="0"/>
      <dgm:spPr/>
    </dgm:pt>
    <dgm:pt modelId="{5B29910F-2C68-45A1-A1EA-09AE3D3A2C1D}" type="pres">
      <dgm:prSet presAssocID="{95C99DAB-1967-4559-8613-87E35C8433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ximizar"/>
        </a:ext>
      </dgm:extLst>
    </dgm:pt>
    <dgm:pt modelId="{5B85ACFE-83FC-455D-9C1F-50D7973BB48E}" type="pres">
      <dgm:prSet presAssocID="{95C99DAB-1967-4559-8613-87E35C843327}" presName="spaceRect" presStyleCnt="0"/>
      <dgm:spPr/>
    </dgm:pt>
    <dgm:pt modelId="{282B67FC-72A5-4122-AC99-CFD91A85E06E}" type="pres">
      <dgm:prSet presAssocID="{95C99DAB-1967-4559-8613-87E35C843327}" presName="textRect" presStyleLbl="revTx" presStyleIdx="0" presStyleCnt="3" custScaleX="143654">
        <dgm:presLayoutVars>
          <dgm:chMax val="1"/>
          <dgm:chPref val="1"/>
        </dgm:presLayoutVars>
      </dgm:prSet>
      <dgm:spPr/>
    </dgm:pt>
    <dgm:pt modelId="{4330571F-298C-4576-873A-1935425CE2CC}" type="pres">
      <dgm:prSet presAssocID="{861D9791-6F5E-4CBA-A398-D0F1D6266A82}" presName="sibTrans" presStyleCnt="0"/>
      <dgm:spPr/>
    </dgm:pt>
    <dgm:pt modelId="{F5EA05FF-D18C-428E-9D36-DD8AA0ACF838}" type="pres">
      <dgm:prSet presAssocID="{B6E49069-55E7-492F-BFF1-9AEA633CC83D}" presName="compNode" presStyleCnt="0"/>
      <dgm:spPr/>
    </dgm:pt>
    <dgm:pt modelId="{6713DFF3-E8CA-48FD-ACD1-013DD69E1B1B}" type="pres">
      <dgm:prSet presAssocID="{B6E49069-55E7-492F-BFF1-9AEA633CC8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9575DC7B-5E66-4167-9192-D6856926A903}" type="pres">
      <dgm:prSet presAssocID="{B6E49069-55E7-492F-BFF1-9AEA633CC83D}" presName="spaceRect" presStyleCnt="0"/>
      <dgm:spPr/>
    </dgm:pt>
    <dgm:pt modelId="{549AE9AD-2350-400C-A019-9D4FE8BEA16E}" type="pres">
      <dgm:prSet presAssocID="{B6E49069-55E7-492F-BFF1-9AEA633CC83D}" presName="textRect" presStyleLbl="revTx" presStyleIdx="1" presStyleCnt="3" custScaleX="147436">
        <dgm:presLayoutVars>
          <dgm:chMax val="1"/>
          <dgm:chPref val="1"/>
        </dgm:presLayoutVars>
      </dgm:prSet>
      <dgm:spPr/>
    </dgm:pt>
    <dgm:pt modelId="{BA3738C8-3198-4C84-B599-C3BF2404D34C}" type="pres">
      <dgm:prSet presAssocID="{6C404B6D-6A73-4A92-A425-8CCDAB642892}" presName="sibTrans" presStyleCnt="0"/>
      <dgm:spPr/>
    </dgm:pt>
    <dgm:pt modelId="{3111A324-C1BF-43BC-901F-29A8880477F6}" type="pres">
      <dgm:prSet presAssocID="{D3B47E8C-7B35-4299-914C-0A0FF130E9E2}" presName="compNode" presStyleCnt="0"/>
      <dgm:spPr/>
    </dgm:pt>
    <dgm:pt modelId="{122FC03B-FFEC-4285-8D4F-1EC5ED3D245B}" type="pres">
      <dgm:prSet presAssocID="{D3B47E8C-7B35-4299-914C-0A0FF130E9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rritante"/>
        </a:ext>
      </dgm:extLst>
    </dgm:pt>
    <dgm:pt modelId="{4757F054-F8DB-40A4-8AA8-3DC474E73A6D}" type="pres">
      <dgm:prSet presAssocID="{D3B47E8C-7B35-4299-914C-0A0FF130E9E2}" presName="spaceRect" presStyleCnt="0"/>
      <dgm:spPr/>
    </dgm:pt>
    <dgm:pt modelId="{B170CDFF-5221-4192-B674-7897B7D98596}" type="pres">
      <dgm:prSet presAssocID="{D3B47E8C-7B35-4299-914C-0A0FF130E9E2}" presName="textRect" presStyleLbl="revTx" presStyleIdx="2" presStyleCnt="3" custScaleX="175533">
        <dgm:presLayoutVars>
          <dgm:chMax val="1"/>
          <dgm:chPref val="1"/>
        </dgm:presLayoutVars>
      </dgm:prSet>
      <dgm:spPr/>
    </dgm:pt>
  </dgm:ptLst>
  <dgm:cxnLst>
    <dgm:cxn modelId="{7F3A9407-75DC-44D6-BD44-7787E6B03CFE}" srcId="{8F3C183B-3A04-459F-8B96-69900616DB23}" destId="{95C99DAB-1967-4559-8613-87E35C843327}" srcOrd="0" destOrd="0" parTransId="{9EAAE633-1691-469E-849F-4EB90DDCB03B}" sibTransId="{861D9791-6F5E-4CBA-A398-D0F1D6266A82}"/>
    <dgm:cxn modelId="{358E9C20-8F94-4502-B069-9F944ABB0037}" type="presOf" srcId="{95C99DAB-1967-4559-8613-87E35C843327}" destId="{282B67FC-72A5-4122-AC99-CFD91A85E06E}" srcOrd="0" destOrd="0" presId="urn:microsoft.com/office/officeart/2018/2/layout/IconLabelList"/>
    <dgm:cxn modelId="{6E62FF2E-E3F9-49E7-87B4-A1C19BA8139C}" srcId="{8F3C183B-3A04-459F-8B96-69900616DB23}" destId="{D3B47E8C-7B35-4299-914C-0A0FF130E9E2}" srcOrd="2" destOrd="0" parTransId="{13DCB7DC-0A58-40D0-A825-F94CEB103D3A}" sibTransId="{99EAA1FA-A22D-4556-9286-29DB41743C44}"/>
    <dgm:cxn modelId="{A0B3D96F-0C23-428B-A405-C048CEC59365}" srcId="{8F3C183B-3A04-459F-8B96-69900616DB23}" destId="{B6E49069-55E7-492F-BFF1-9AEA633CC83D}" srcOrd="1" destOrd="0" parTransId="{F6C93FAD-D159-4C78-8ACE-333EA25418AC}" sibTransId="{6C404B6D-6A73-4A92-A425-8CCDAB642892}"/>
    <dgm:cxn modelId="{583887BB-0F96-4EE4-9982-8BC135DB0FA2}" type="presOf" srcId="{8F3C183B-3A04-459F-8B96-69900616DB23}" destId="{DDA9DE31-9C46-4692-8E94-3210FD3CB895}" srcOrd="0" destOrd="0" presId="urn:microsoft.com/office/officeart/2018/2/layout/IconLabelList"/>
    <dgm:cxn modelId="{4B39CAC0-A607-46A8-9FDF-FC3AD476CC49}" type="presOf" srcId="{D3B47E8C-7B35-4299-914C-0A0FF130E9E2}" destId="{B170CDFF-5221-4192-B674-7897B7D98596}" srcOrd="0" destOrd="0" presId="urn:microsoft.com/office/officeart/2018/2/layout/IconLabelList"/>
    <dgm:cxn modelId="{DBA8A3CB-01A9-48EE-A3B8-41DE16D2A276}" type="presOf" srcId="{B6E49069-55E7-492F-BFF1-9AEA633CC83D}" destId="{549AE9AD-2350-400C-A019-9D4FE8BEA16E}" srcOrd="0" destOrd="0" presId="urn:microsoft.com/office/officeart/2018/2/layout/IconLabelList"/>
    <dgm:cxn modelId="{F09D214C-4B7A-44C1-942C-1CB23611B65C}" type="presParOf" srcId="{DDA9DE31-9C46-4692-8E94-3210FD3CB895}" destId="{A0DC6D68-1044-4B0D-81D4-6EE7CEC66264}" srcOrd="0" destOrd="0" presId="urn:microsoft.com/office/officeart/2018/2/layout/IconLabelList"/>
    <dgm:cxn modelId="{8D5DF7EE-A0A9-4436-9812-AB278D285C4F}" type="presParOf" srcId="{A0DC6D68-1044-4B0D-81D4-6EE7CEC66264}" destId="{5B29910F-2C68-45A1-A1EA-09AE3D3A2C1D}" srcOrd="0" destOrd="0" presId="urn:microsoft.com/office/officeart/2018/2/layout/IconLabelList"/>
    <dgm:cxn modelId="{B087DC28-8C77-4A79-BED6-22FE784CACF8}" type="presParOf" srcId="{A0DC6D68-1044-4B0D-81D4-6EE7CEC66264}" destId="{5B85ACFE-83FC-455D-9C1F-50D7973BB48E}" srcOrd="1" destOrd="0" presId="urn:microsoft.com/office/officeart/2018/2/layout/IconLabelList"/>
    <dgm:cxn modelId="{25AEF01F-CF7D-49DB-816E-C8DB1F5186E8}" type="presParOf" srcId="{A0DC6D68-1044-4B0D-81D4-6EE7CEC66264}" destId="{282B67FC-72A5-4122-AC99-CFD91A85E06E}" srcOrd="2" destOrd="0" presId="urn:microsoft.com/office/officeart/2018/2/layout/IconLabelList"/>
    <dgm:cxn modelId="{1FAD3A65-3D32-4820-ABC4-4E1996149CCE}" type="presParOf" srcId="{DDA9DE31-9C46-4692-8E94-3210FD3CB895}" destId="{4330571F-298C-4576-873A-1935425CE2CC}" srcOrd="1" destOrd="0" presId="urn:microsoft.com/office/officeart/2018/2/layout/IconLabelList"/>
    <dgm:cxn modelId="{811E0E68-5611-40DD-AE2A-0976785B6B94}" type="presParOf" srcId="{DDA9DE31-9C46-4692-8E94-3210FD3CB895}" destId="{F5EA05FF-D18C-428E-9D36-DD8AA0ACF838}" srcOrd="2" destOrd="0" presId="urn:microsoft.com/office/officeart/2018/2/layout/IconLabelList"/>
    <dgm:cxn modelId="{752C9DE3-6225-4DC3-B084-FEEFC4D04BAF}" type="presParOf" srcId="{F5EA05FF-D18C-428E-9D36-DD8AA0ACF838}" destId="{6713DFF3-E8CA-48FD-ACD1-013DD69E1B1B}" srcOrd="0" destOrd="0" presId="urn:microsoft.com/office/officeart/2018/2/layout/IconLabelList"/>
    <dgm:cxn modelId="{202F85FC-0793-406D-BF37-73C0DC40DFFA}" type="presParOf" srcId="{F5EA05FF-D18C-428E-9D36-DD8AA0ACF838}" destId="{9575DC7B-5E66-4167-9192-D6856926A903}" srcOrd="1" destOrd="0" presId="urn:microsoft.com/office/officeart/2018/2/layout/IconLabelList"/>
    <dgm:cxn modelId="{DB8D4335-A566-418E-BCFB-DD13AD2A3978}" type="presParOf" srcId="{F5EA05FF-D18C-428E-9D36-DD8AA0ACF838}" destId="{549AE9AD-2350-400C-A019-9D4FE8BEA16E}" srcOrd="2" destOrd="0" presId="urn:microsoft.com/office/officeart/2018/2/layout/IconLabelList"/>
    <dgm:cxn modelId="{C2361843-F8BC-44A7-81E9-C263AC8D08F3}" type="presParOf" srcId="{DDA9DE31-9C46-4692-8E94-3210FD3CB895}" destId="{BA3738C8-3198-4C84-B599-C3BF2404D34C}" srcOrd="3" destOrd="0" presId="urn:microsoft.com/office/officeart/2018/2/layout/IconLabelList"/>
    <dgm:cxn modelId="{C37D953D-3CD2-46C6-8E08-AD964FAD594C}" type="presParOf" srcId="{DDA9DE31-9C46-4692-8E94-3210FD3CB895}" destId="{3111A324-C1BF-43BC-901F-29A8880477F6}" srcOrd="4" destOrd="0" presId="urn:microsoft.com/office/officeart/2018/2/layout/IconLabelList"/>
    <dgm:cxn modelId="{9EB49C36-597E-497F-B697-2948006A6916}" type="presParOf" srcId="{3111A324-C1BF-43BC-901F-29A8880477F6}" destId="{122FC03B-FFEC-4285-8D4F-1EC5ED3D245B}" srcOrd="0" destOrd="0" presId="urn:microsoft.com/office/officeart/2018/2/layout/IconLabelList"/>
    <dgm:cxn modelId="{863DE875-D42A-452D-9BFF-2BA23EDF87A3}" type="presParOf" srcId="{3111A324-C1BF-43BC-901F-29A8880477F6}" destId="{4757F054-F8DB-40A4-8AA8-3DC474E73A6D}" srcOrd="1" destOrd="0" presId="urn:microsoft.com/office/officeart/2018/2/layout/IconLabelList"/>
    <dgm:cxn modelId="{D53F46BE-8D9F-414E-A90B-FA14354F8FE2}" type="presParOf" srcId="{3111A324-C1BF-43BC-901F-29A8880477F6}" destId="{B170CDFF-5221-4192-B674-7897B7D98596}"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7D470B-0C4F-425D-A2EC-F7E00C6F5ED5}"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EA7FAFA2-1163-4757-876B-A8024C7149D8}">
      <dgm:prSet custT="1"/>
      <dgm:spPr/>
      <dgm:t>
        <a:bodyPr/>
        <a:lstStyle/>
        <a:p>
          <a:pPr>
            <a:lnSpc>
              <a:spcPct val="100000"/>
            </a:lnSpc>
            <a:defRPr cap="all"/>
          </a:pPr>
          <a:r>
            <a:rPr lang="en-US" sz="4000" cap="none" dirty="0">
              <a:solidFill>
                <a:schemeClr val="bg1"/>
              </a:solidFill>
              <a:latin typeface="Calibri" panose="020F0502020204030204" pitchFamily="34" charset="0"/>
              <a:cs typeface="Calibri" panose="020F0502020204030204" pitchFamily="34" charset="0"/>
            </a:rPr>
            <a:t>MODELOS ESTOCÁSTICOS</a:t>
          </a:r>
        </a:p>
      </dgm:t>
    </dgm:pt>
    <dgm:pt modelId="{FB63A8EE-C5ED-4BFE-84EF-46627058BA25}" type="parTrans" cxnId="{780E89AE-3D5D-4295-B4FC-3245790F28B5}">
      <dgm:prSet/>
      <dgm:spPr/>
      <dgm:t>
        <a:bodyPr/>
        <a:lstStyle/>
        <a:p>
          <a:endParaRPr lang="en-US" dirty="0">
            <a:latin typeface="Calibri" panose="020F0502020204030204" pitchFamily="34" charset="0"/>
            <a:cs typeface="Calibri" panose="020F0502020204030204" pitchFamily="34" charset="0"/>
          </a:endParaRPr>
        </a:p>
      </dgm:t>
    </dgm:pt>
    <dgm:pt modelId="{D44571B8-2C0B-4A70-8FC5-956ADAF23B6B}" type="sibTrans" cxnId="{780E89AE-3D5D-4295-B4FC-3245790F28B5}">
      <dgm:prSet/>
      <dgm:spPr/>
      <dgm:t>
        <a:bodyPr/>
        <a:lstStyle/>
        <a:p>
          <a:endParaRPr lang="en-US" dirty="0">
            <a:latin typeface="Calibri" panose="020F0502020204030204" pitchFamily="34" charset="0"/>
            <a:cs typeface="Calibri" panose="020F0502020204030204" pitchFamily="34" charset="0"/>
          </a:endParaRPr>
        </a:p>
      </dgm:t>
    </dgm:pt>
    <dgm:pt modelId="{84A4494B-40F0-4685-BDD4-421C1C952662}" type="pres">
      <dgm:prSet presAssocID="{317D470B-0C4F-425D-A2EC-F7E00C6F5ED5}" presName="root" presStyleCnt="0">
        <dgm:presLayoutVars>
          <dgm:dir/>
          <dgm:resizeHandles val="exact"/>
        </dgm:presLayoutVars>
      </dgm:prSet>
      <dgm:spPr/>
    </dgm:pt>
    <dgm:pt modelId="{BFB27394-441F-4EC2-B66B-FA4D1FC2B63D}" type="pres">
      <dgm:prSet presAssocID="{EA7FAFA2-1163-4757-876B-A8024C7149D8}" presName="compNode" presStyleCnt="0"/>
      <dgm:spPr/>
    </dgm:pt>
    <dgm:pt modelId="{E9A16BDE-31F1-482D-92C9-D19CC50102D8}" type="pres">
      <dgm:prSet presAssocID="{EA7FAFA2-1163-4757-876B-A8024C7149D8}" presName="iconBgRect" presStyleLbl="bgShp" presStyleIdx="0" presStyleCnt="1"/>
      <dgm:spPr>
        <a:solidFill>
          <a:schemeClr val="accent3"/>
        </a:solidFill>
      </dgm:spPr>
    </dgm:pt>
    <dgm:pt modelId="{0E40E763-4EA6-4E25-AECE-768F8B612E06}" type="pres">
      <dgm:prSet presAssocID="{EA7FAFA2-1163-4757-876B-A8024C7149D8}"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ronómetro con relleno sólido"/>
        </a:ext>
      </dgm:extLst>
    </dgm:pt>
    <dgm:pt modelId="{8E1AC0BC-8A18-4576-A29D-B50FCF14BC5D}" type="pres">
      <dgm:prSet presAssocID="{EA7FAFA2-1163-4757-876B-A8024C7149D8}" presName="spaceRect" presStyleCnt="0"/>
      <dgm:spPr/>
    </dgm:pt>
    <dgm:pt modelId="{CFFE620F-5D14-4D9A-AB20-854806BAB185}" type="pres">
      <dgm:prSet presAssocID="{EA7FAFA2-1163-4757-876B-A8024C7149D8}" presName="textRect" presStyleLbl="revTx" presStyleIdx="0" presStyleCnt="1" custScaleX="146583">
        <dgm:presLayoutVars>
          <dgm:chMax val="1"/>
          <dgm:chPref val="1"/>
        </dgm:presLayoutVars>
      </dgm:prSet>
      <dgm:spPr/>
    </dgm:pt>
  </dgm:ptLst>
  <dgm:cxnLst>
    <dgm:cxn modelId="{3BCF2876-6C5B-495B-8717-3BFEFD969F28}" type="presOf" srcId="{EA7FAFA2-1163-4757-876B-A8024C7149D8}" destId="{CFFE620F-5D14-4D9A-AB20-854806BAB185}" srcOrd="0" destOrd="0" presId="urn:microsoft.com/office/officeart/2018/5/layout/IconCircleLabelList"/>
    <dgm:cxn modelId="{780E89AE-3D5D-4295-B4FC-3245790F28B5}" srcId="{317D470B-0C4F-425D-A2EC-F7E00C6F5ED5}" destId="{EA7FAFA2-1163-4757-876B-A8024C7149D8}" srcOrd="0" destOrd="0" parTransId="{FB63A8EE-C5ED-4BFE-84EF-46627058BA25}" sibTransId="{D44571B8-2C0B-4A70-8FC5-956ADAF23B6B}"/>
    <dgm:cxn modelId="{296464DC-1639-499A-8EEB-70C46D70FE58}" type="presOf" srcId="{317D470B-0C4F-425D-A2EC-F7E00C6F5ED5}" destId="{84A4494B-40F0-4685-BDD4-421C1C952662}" srcOrd="0" destOrd="0" presId="urn:microsoft.com/office/officeart/2018/5/layout/IconCircleLabelList"/>
    <dgm:cxn modelId="{18FFEBD5-0094-4F4B-8A00-DE06C4340CA4}" type="presParOf" srcId="{84A4494B-40F0-4685-BDD4-421C1C952662}" destId="{BFB27394-441F-4EC2-B66B-FA4D1FC2B63D}" srcOrd="0" destOrd="0" presId="urn:microsoft.com/office/officeart/2018/5/layout/IconCircleLabelList"/>
    <dgm:cxn modelId="{419C524F-93C2-4B07-BE1D-D955872BAEA2}" type="presParOf" srcId="{BFB27394-441F-4EC2-B66B-FA4D1FC2B63D}" destId="{E9A16BDE-31F1-482D-92C9-D19CC50102D8}" srcOrd="0" destOrd="0" presId="urn:microsoft.com/office/officeart/2018/5/layout/IconCircleLabelList"/>
    <dgm:cxn modelId="{BA15D124-F5C7-4894-816F-7D37F88A4B94}" type="presParOf" srcId="{BFB27394-441F-4EC2-B66B-FA4D1FC2B63D}" destId="{0E40E763-4EA6-4E25-AECE-768F8B612E06}" srcOrd="1" destOrd="0" presId="urn:microsoft.com/office/officeart/2018/5/layout/IconCircleLabelList"/>
    <dgm:cxn modelId="{764911D4-08E0-4478-A4AC-186D6F2837B4}" type="presParOf" srcId="{BFB27394-441F-4EC2-B66B-FA4D1FC2B63D}" destId="{8E1AC0BC-8A18-4576-A29D-B50FCF14BC5D}" srcOrd="2" destOrd="0" presId="urn:microsoft.com/office/officeart/2018/5/layout/IconCircleLabelList"/>
    <dgm:cxn modelId="{1812CAAA-553A-4036-AFF3-288269C76A6F}" type="presParOf" srcId="{BFB27394-441F-4EC2-B66B-FA4D1FC2B63D}" destId="{CFFE620F-5D14-4D9A-AB20-854806BAB185}"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01CBC7-2005-4D1A-AF91-79252F1DEAA0}"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8B3FCCFE-DAD6-464D-B03E-23D81DBF7CD6}">
      <dgm:prSet custT="1"/>
      <dgm:spPr/>
      <dgm:t>
        <a:bodyPr/>
        <a:lstStyle/>
        <a:p>
          <a:pPr>
            <a:lnSpc>
              <a:spcPct val="100000"/>
            </a:lnSpc>
          </a:pPr>
          <a:r>
            <a:rPr lang="es-ES" sz="1800"/>
            <a:t>Un modelo estocástico escribe matemáticamente la evolución de un sistema a lo largo del tiempo, la cual está sujeta a la influencia de variables aleatorias. </a:t>
          </a:r>
          <a:endParaRPr lang="en-US" sz="1800"/>
        </a:p>
      </dgm:t>
    </dgm:pt>
    <dgm:pt modelId="{8D3D0C17-D03C-4BB0-B908-46C3E8A69D4E}" type="parTrans" cxnId="{912DA562-EF61-4304-AA01-BAE6D8C87888}">
      <dgm:prSet/>
      <dgm:spPr/>
      <dgm:t>
        <a:bodyPr/>
        <a:lstStyle/>
        <a:p>
          <a:endParaRPr lang="en-US" sz="2000"/>
        </a:p>
      </dgm:t>
    </dgm:pt>
    <dgm:pt modelId="{3103D480-F530-4D22-904C-BDD5E3DCDB94}" type="sibTrans" cxnId="{912DA562-EF61-4304-AA01-BAE6D8C87888}">
      <dgm:prSet/>
      <dgm:spPr/>
      <dgm:t>
        <a:bodyPr/>
        <a:lstStyle/>
        <a:p>
          <a:endParaRPr lang="en-US" sz="2000"/>
        </a:p>
      </dgm:t>
    </dgm:pt>
    <dgm:pt modelId="{81E2CD19-EFB8-4801-A04E-C45AEB79476C}">
      <dgm:prSet custT="1"/>
      <dgm:spPr/>
      <dgm:t>
        <a:bodyPr/>
        <a:lstStyle/>
        <a:p>
          <a:pPr>
            <a:lnSpc>
              <a:spcPct val="100000"/>
            </a:lnSpc>
          </a:pPr>
          <a:r>
            <a:rPr lang="es-ES" sz="1800"/>
            <a:t>Un modelo estocástico es captura la aleatoriedad o la variabilidad (incertidumbre) inherente en los datos que está tratando de describir o predecir. </a:t>
          </a:r>
          <a:endParaRPr lang="en-US" sz="1800"/>
        </a:p>
      </dgm:t>
    </dgm:pt>
    <dgm:pt modelId="{08117298-743B-4C28-938A-CB1ADAA157CC}" type="parTrans" cxnId="{94D9ABEF-3DF1-4C86-8586-0145F120B051}">
      <dgm:prSet/>
      <dgm:spPr/>
      <dgm:t>
        <a:bodyPr/>
        <a:lstStyle/>
        <a:p>
          <a:endParaRPr lang="en-US" sz="2000"/>
        </a:p>
      </dgm:t>
    </dgm:pt>
    <dgm:pt modelId="{08B6F714-DA36-4F49-82C5-EC26A7D81663}" type="sibTrans" cxnId="{94D9ABEF-3DF1-4C86-8586-0145F120B051}">
      <dgm:prSet/>
      <dgm:spPr/>
      <dgm:t>
        <a:bodyPr/>
        <a:lstStyle/>
        <a:p>
          <a:endParaRPr lang="en-US" sz="2000"/>
        </a:p>
      </dgm:t>
    </dgm:pt>
    <dgm:pt modelId="{C0987B0B-B20B-40A9-BF00-724CEA63ABF8}">
      <dgm:prSet custT="1"/>
      <dgm:spPr/>
      <dgm:t>
        <a:bodyPr/>
        <a:lstStyle/>
        <a:p>
          <a:pPr>
            <a:lnSpc>
              <a:spcPct val="100000"/>
            </a:lnSpc>
          </a:pPr>
          <a:r>
            <a:rPr lang="es-ES" sz="1800"/>
            <a:t>En contraste con los modelos determinísticos, que predicen resultados exactos basados en condiciones iniciales específicas, los modelos estocásticos proporcionan resultados probables o distribuciones de probabilidades de posibles resultados.</a:t>
          </a:r>
          <a:endParaRPr lang="en-US" sz="1800"/>
        </a:p>
      </dgm:t>
    </dgm:pt>
    <dgm:pt modelId="{BEBAF131-D4F8-4565-8108-C6DE165AD461}" type="parTrans" cxnId="{9381C805-DD0C-41D7-BA55-8654BF7658A0}">
      <dgm:prSet/>
      <dgm:spPr/>
      <dgm:t>
        <a:bodyPr/>
        <a:lstStyle/>
        <a:p>
          <a:endParaRPr lang="en-US" sz="2000"/>
        </a:p>
      </dgm:t>
    </dgm:pt>
    <dgm:pt modelId="{260FAB9E-D327-4EF5-A343-E5C59C7996A8}" type="sibTrans" cxnId="{9381C805-DD0C-41D7-BA55-8654BF7658A0}">
      <dgm:prSet/>
      <dgm:spPr/>
      <dgm:t>
        <a:bodyPr/>
        <a:lstStyle/>
        <a:p>
          <a:endParaRPr lang="en-US" sz="2000"/>
        </a:p>
      </dgm:t>
    </dgm:pt>
    <dgm:pt modelId="{8EDCB4D7-10CA-4A41-B2FB-1B09D223D342}">
      <dgm:prSet custT="1"/>
      <dgm:spPr/>
      <dgm:t>
        <a:bodyPr/>
        <a:lstStyle/>
        <a:p>
          <a:pPr>
            <a:lnSpc>
              <a:spcPct val="100000"/>
            </a:lnSpc>
          </a:pPr>
          <a:r>
            <a:rPr lang="es-ES" sz="1800"/>
            <a:t>Los modelos estocásticos son ampliamente utilizados en diversas disciplinas, como la estadística, la economía, la ingeniería, las finanzas y la física, entre otras, para modelar y comprender fenómenos que están sujetos a la incertidumbre y la variabilidad inherente.</a:t>
          </a:r>
          <a:endParaRPr lang="en-US" sz="1800"/>
        </a:p>
      </dgm:t>
    </dgm:pt>
    <dgm:pt modelId="{E151FA60-D17F-444D-AADC-E4945F9DFA4D}" type="parTrans" cxnId="{0BB3F709-3056-4E19-A967-AFC976396A99}">
      <dgm:prSet/>
      <dgm:spPr/>
      <dgm:t>
        <a:bodyPr/>
        <a:lstStyle/>
        <a:p>
          <a:endParaRPr lang="en-US" sz="2000"/>
        </a:p>
      </dgm:t>
    </dgm:pt>
    <dgm:pt modelId="{CA9F4833-6AF6-415B-9825-8524A94154B5}" type="sibTrans" cxnId="{0BB3F709-3056-4E19-A967-AFC976396A99}">
      <dgm:prSet/>
      <dgm:spPr/>
      <dgm:t>
        <a:bodyPr/>
        <a:lstStyle/>
        <a:p>
          <a:endParaRPr lang="en-US" sz="2000"/>
        </a:p>
      </dgm:t>
    </dgm:pt>
    <dgm:pt modelId="{5CC28514-3473-4C77-837A-1375BF388F5A}" type="pres">
      <dgm:prSet presAssocID="{D201CBC7-2005-4D1A-AF91-79252F1DEAA0}" presName="root" presStyleCnt="0">
        <dgm:presLayoutVars>
          <dgm:dir/>
          <dgm:resizeHandles val="exact"/>
        </dgm:presLayoutVars>
      </dgm:prSet>
      <dgm:spPr/>
    </dgm:pt>
    <dgm:pt modelId="{537A6CB3-E5B3-4417-9A40-0D1E0564021F}" type="pres">
      <dgm:prSet presAssocID="{8B3FCCFE-DAD6-464D-B03E-23D81DBF7CD6}" presName="compNode" presStyleCnt="0"/>
      <dgm:spPr/>
    </dgm:pt>
    <dgm:pt modelId="{C5A7833B-8129-4929-AF68-4AE4B4F1B0E1}" type="pres">
      <dgm:prSet presAssocID="{8B3FCCFE-DAD6-464D-B03E-23D81DBF7CD6}" presName="bgRect" presStyleLbl="bgShp" presStyleIdx="0" presStyleCnt="4"/>
      <dgm:spPr/>
    </dgm:pt>
    <dgm:pt modelId="{6D8ABF70-D30B-4461-A1A1-4EEE4145C932}" type="pres">
      <dgm:prSet presAssocID="{8B3FCCFE-DAD6-464D-B03E-23D81DBF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F5709137-5A4F-489A-B809-5291E62A9A56}" type="pres">
      <dgm:prSet presAssocID="{8B3FCCFE-DAD6-464D-B03E-23D81DBF7CD6}" presName="spaceRect" presStyleCnt="0"/>
      <dgm:spPr/>
    </dgm:pt>
    <dgm:pt modelId="{F55E8C4F-FB1A-4508-97D1-458697425F8C}" type="pres">
      <dgm:prSet presAssocID="{8B3FCCFE-DAD6-464D-B03E-23D81DBF7CD6}" presName="parTx" presStyleLbl="revTx" presStyleIdx="0" presStyleCnt="4">
        <dgm:presLayoutVars>
          <dgm:chMax val="0"/>
          <dgm:chPref val="0"/>
        </dgm:presLayoutVars>
      </dgm:prSet>
      <dgm:spPr/>
    </dgm:pt>
    <dgm:pt modelId="{732A2908-6E8F-48F8-9A98-7CA012E92532}" type="pres">
      <dgm:prSet presAssocID="{3103D480-F530-4D22-904C-BDD5E3DCDB94}" presName="sibTrans" presStyleCnt="0"/>
      <dgm:spPr/>
    </dgm:pt>
    <dgm:pt modelId="{CBFEBB96-79A1-42FE-9BCA-2DEA8AE32FF1}" type="pres">
      <dgm:prSet presAssocID="{81E2CD19-EFB8-4801-A04E-C45AEB79476C}" presName="compNode" presStyleCnt="0"/>
      <dgm:spPr/>
    </dgm:pt>
    <dgm:pt modelId="{99295DDD-0094-4B10-B69E-5F6CFD6C8C6E}" type="pres">
      <dgm:prSet presAssocID="{81E2CD19-EFB8-4801-A04E-C45AEB79476C}" presName="bgRect" presStyleLbl="bgShp" presStyleIdx="1" presStyleCnt="4"/>
      <dgm:spPr/>
    </dgm:pt>
    <dgm:pt modelId="{D67E80B6-4A76-468B-8127-5C4D5441BFE8}" type="pres">
      <dgm:prSet presAssocID="{81E2CD19-EFB8-4801-A04E-C45AEB7947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144EFD9B-D2B2-452C-B756-90443D49DF9F}" type="pres">
      <dgm:prSet presAssocID="{81E2CD19-EFB8-4801-A04E-C45AEB79476C}" presName="spaceRect" presStyleCnt="0"/>
      <dgm:spPr/>
    </dgm:pt>
    <dgm:pt modelId="{4F135A79-E7D9-4DF3-AA5B-9B9C5F78BE9A}" type="pres">
      <dgm:prSet presAssocID="{81E2CD19-EFB8-4801-A04E-C45AEB79476C}" presName="parTx" presStyleLbl="revTx" presStyleIdx="1" presStyleCnt="4">
        <dgm:presLayoutVars>
          <dgm:chMax val="0"/>
          <dgm:chPref val="0"/>
        </dgm:presLayoutVars>
      </dgm:prSet>
      <dgm:spPr/>
    </dgm:pt>
    <dgm:pt modelId="{740D0D38-CCA7-4F93-9221-E46A90C47645}" type="pres">
      <dgm:prSet presAssocID="{08B6F714-DA36-4F49-82C5-EC26A7D81663}" presName="sibTrans" presStyleCnt="0"/>
      <dgm:spPr/>
    </dgm:pt>
    <dgm:pt modelId="{D6222630-CC8B-4800-9E3F-0F696F972A55}" type="pres">
      <dgm:prSet presAssocID="{C0987B0B-B20B-40A9-BF00-724CEA63ABF8}" presName="compNode" presStyleCnt="0"/>
      <dgm:spPr/>
    </dgm:pt>
    <dgm:pt modelId="{6290A74C-EDB9-48EA-9AAB-7FC9E63CF472}" type="pres">
      <dgm:prSet presAssocID="{C0987B0B-B20B-40A9-BF00-724CEA63ABF8}" presName="bgRect" presStyleLbl="bgShp" presStyleIdx="2" presStyleCnt="4"/>
      <dgm:spPr/>
    </dgm:pt>
    <dgm:pt modelId="{2E21AFA9-9E85-4B78-B17C-21A010E43E50}" type="pres">
      <dgm:prSet presAssocID="{C0987B0B-B20B-40A9-BF00-724CEA63AB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866BC2FF-D6B8-48E0-B59E-5189D55AF9EA}" type="pres">
      <dgm:prSet presAssocID="{C0987B0B-B20B-40A9-BF00-724CEA63ABF8}" presName="spaceRect" presStyleCnt="0"/>
      <dgm:spPr/>
    </dgm:pt>
    <dgm:pt modelId="{7F6C08D4-77CA-442B-812E-CA7CB70691DF}" type="pres">
      <dgm:prSet presAssocID="{C0987B0B-B20B-40A9-BF00-724CEA63ABF8}" presName="parTx" presStyleLbl="revTx" presStyleIdx="2" presStyleCnt="4">
        <dgm:presLayoutVars>
          <dgm:chMax val="0"/>
          <dgm:chPref val="0"/>
        </dgm:presLayoutVars>
      </dgm:prSet>
      <dgm:spPr/>
    </dgm:pt>
    <dgm:pt modelId="{F80D5F3A-0632-4A25-80AA-F7E1B654F8FA}" type="pres">
      <dgm:prSet presAssocID="{260FAB9E-D327-4EF5-A343-E5C59C7996A8}" presName="sibTrans" presStyleCnt="0"/>
      <dgm:spPr/>
    </dgm:pt>
    <dgm:pt modelId="{C98A9A52-16E2-4D44-A0D4-414375564420}" type="pres">
      <dgm:prSet presAssocID="{8EDCB4D7-10CA-4A41-B2FB-1B09D223D342}" presName="compNode" presStyleCnt="0"/>
      <dgm:spPr/>
    </dgm:pt>
    <dgm:pt modelId="{BAC7F1C9-1F7E-4C01-B6F9-214242DB299E}" type="pres">
      <dgm:prSet presAssocID="{8EDCB4D7-10CA-4A41-B2FB-1B09D223D342}" presName="bgRect" presStyleLbl="bgShp" presStyleIdx="3" presStyleCnt="4"/>
      <dgm:spPr/>
    </dgm:pt>
    <dgm:pt modelId="{3A1EAACF-89C7-4DCC-8D34-9E69B7A244BE}" type="pres">
      <dgm:prSet presAssocID="{8EDCB4D7-10CA-4A41-B2FB-1B09D223D3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stadísticas"/>
        </a:ext>
      </dgm:extLst>
    </dgm:pt>
    <dgm:pt modelId="{354AD26A-A7E8-4733-AA53-F1CB2BAC0678}" type="pres">
      <dgm:prSet presAssocID="{8EDCB4D7-10CA-4A41-B2FB-1B09D223D342}" presName="spaceRect" presStyleCnt="0"/>
      <dgm:spPr/>
    </dgm:pt>
    <dgm:pt modelId="{A45FD0CB-2A63-4D6F-AD86-F3263A059014}" type="pres">
      <dgm:prSet presAssocID="{8EDCB4D7-10CA-4A41-B2FB-1B09D223D342}" presName="parTx" presStyleLbl="revTx" presStyleIdx="3" presStyleCnt="4">
        <dgm:presLayoutVars>
          <dgm:chMax val="0"/>
          <dgm:chPref val="0"/>
        </dgm:presLayoutVars>
      </dgm:prSet>
      <dgm:spPr/>
    </dgm:pt>
  </dgm:ptLst>
  <dgm:cxnLst>
    <dgm:cxn modelId="{9381C805-DD0C-41D7-BA55-8654BF7658A0}" srcId="{D201CBC7-2005-4D1A-AF91-79252F1DEAA0}" destId="{C0987B0B-B20B-40A9-BF00-724CEA63ABF8}" srcOrd="2" destOrd="0" parTransId="{BEBAF131-D4F8-4565-8108-C6DE165AD461}" sibTransId="{260FAB9E-D327-4EF5-A343-E5C59C7996A8}"/>
    <dgm:cxn modelId="{0BB3F709-3056-4E19-A967-AFC976396A99}" srcId="{D201CBC7-2005-4D1A-AF91-79252F1DEAA0}" destId="{8EDCB4D7-10CA-4A41-B2FB-1B09D223D342}" srcOrd="3" destOrd="0" parTransId="{E151FA60-D17F-444D-AADC-E4945F9DFA4D}" sibTransId="{CA9F4833-6AF6-415B-9825-8524A94154B5}"/>
    <dgm:cxn modelId="{EA283B19-9537-4227-B9CD-8EB5FF50F22A}" type="presOf" srcId="{81E2CD19-EFB8-4801-A04E-C45AEB79476C}" destId="{4F135A79-E7D9-4DF3-AA5B-9B9C5F78BE9A}" srcOrd="0" destOrd="0" presId="urn:microsoft.com/office/officeart/2018/2/layout/IconVerticalSolidList"/>
    <dgm:cxn modelId="{912DA562-EF61-4304-AA01-BAE6D8C87888}" srcId="{D201CBC7-2005-4D1A-AF91-79252F1DEAA0}" destId="{8B3FCCFE-DAD6-464D-B03E-23D81DBF7CD6}" srcOrd="0" destOrd="0" parTransId="{8D3D0C17-D03C-4BB0-B908-46C3E8A69D4E}" sibTransId="{3103D480-F530-4D22-904C-BDD5E3DCDB94}"/>
    <dgm:cxn modelId="{9EA1B24E-BFF8-427A-8257-92C5BAB2EBF2}" type="presOf" srcId="{8EDCB4D7-10CA-4A41-B2FB-1B09D223D342}" destId="{A45FD0CB-2A63-4D6F-AD86-F3263A059014}" srcOrd="0" destOrd="0" presId="urn:microsoft.com/office/officeart/2018/2/layout/IconVerticalSolidList"/>
    <dgm:cxn modelId="{DFA419C9-6E17-4DD0-9162-EAED99366F96}" type="presOf" srcId="{D201CBC7-2005-4D1A-AF91-79252F1DEAA0}" destId="{5CC28514-3473-4C77-837A-1375BF388F5A}" srcOrd="0" destOrd="0" presId="urn:microsoft.com/office/officeart/2018/2/layout/IconVerticalSolidList"/>
    <dgm:cxn modelId="{D97A17D6-3B62-45FF-8242-4607A06106B1}" type="presOf" srcId="{8B3FCCFE-DAD6-464D-B03E-23D81DBF7CD6}" destId="{F55E8C4F-FB1A-4508-97D1-458697425F8C}" srcOrd="0" destOrd="0" presId="urn:microsoft.com/office/officeart/2018/2/layout/IconVerticalSolidList"/>
    <dgm:cxn modelId="{94D9ABEF-3DF1-4C86-8586-0145F120B051}" srcId="{D201CBC7-2005-4D1A-AF91-79252F1DEAA0}" destId="{81E2CD19-EFB8-4801-A04E-C45AEB79476C}" srcOrd="1" destOrd="0" parTransId="{08117298-743B-4C28-938A-CB1ADAA157CC}" sibTransId="{08B6F714-DA36-4F49-82C5-EC26A7D81663}"/>
    <dgm:cxn modelId="{462A5EF0-11D7-4F1B-BF67-FD91989100CC}" type="presOf" srcId="{C0987B0B-B20B-40A9-BF00-724CEA63ABF8}" destId="{7F6C08D4-77CA-442B-812E-CA7CB70691DF}" srcOrd="0" destOrd="0" presId="urn:microsoft.com/office/officeart/2018/2/layout/IconVerticalSolidList"/>
    <dgm:cxn modelId="{7976F698-88AA-47E3-9BD8-AAC03CF62C0F}" type="presParOf" srcId="{5CC28514-3473-4C77-837A-1375BF388F5A}" destId="{537A6CB3-E5B3-4417-9A40-0D1E0564021F}" srcOrd="0" destOrd="0" presId="urn:microsoft.com/office/officeart/2018/2/layout/IconVerticalSolidList"/>
    <dgm:cxn modelId="{FC7FF3F3-4A78-4C43-9220-37DE8D7E8ACC}" type="presParOf" srcId="{537A6CB3-E5B3-4417-9A40-0D1E0564021F}" destId="{C5A7833B-8129-4929-AF68-4AE4B4F1B0E1}" srcOrd="0" destOrd="0" presId="urn:microsoft.com/office/officeart/2018/2/layout/IconVerticalSolidList"/>
    <dgm:cxn modelId="{F33BD656-6DBB-448B-8503-34B91F05BCF7}" type="presParOf" srcId="{537A6CB3-E5B3-4417-9A40-0D1E0564021F}" destId="{6D8ABF70-D30B-4461-A1A1-4EEE4145C932}" srcOrd="1" destOrd="0" presId="urn:microsoft.com/office/officeart/2018/2/layout/IconVerticalSolidList"/>
    <dgm:cxn modelId="{C7F81128-ADCB-4BE8-AF56-27D604580ECF}" type="presParOf" srcId="{537A6CB3-E5B3-4417-9A40-0D1E0564021F}" destId="{F5709137-5A4F-489A-B809-5291E62A9A56}" srcOrd="2" destOrd="0" presId="urn:microsoft.com/office/officeart/2018/2/layout/IconVerticalSolidList"/>
    <dgm:cxn modelId="{3CE6CA7D-40A3-4349-8B3D-D249000007D1}" type="presParOf" srcId="{537A6CB3-E5B3-4417-9A40-0D1E0564021F}" destId="{F55E8C4F-FB1A-4508-97D1-458697425F8C}" srcOrd="3" destOrd="0" presId="urn:microsoft.com/office/officeart/2018/2/layout/IconVerticalSolidList"/>
    <dgm:cxn modelId="{00F2A268-3231-47DA-AC25-3A1A304E0219}" type="presParOf" srcId="{5CC28514-3473-4C77-837A-1375BF388F5A}" destId="{732A2908-6E8F-48F8-9A98-7CA012E92532}" srcOrd="1" destOrd="0" presId="urn:microsoft.com/office/officeart/2018/2/layout/IconVerticalSolidList"/>
    <dgm:cxn modelId="{90BAAD8C-5CDB-4BD2-B676-8916413A4FDD}" type="presParOf" srcId="{5CC28514-3473-4C77-837A-1375BF388F5A}" destId="{CBFEBB96-79A1-42FE-9BCA-2DEA8AE32FF1}" srcOrd="2" destOrd="0" presId="urn:microsoft.com/office/officeart/2018/2/layout/IconVerticalSolidList"/>
    <dgm:cxn modelId="{A2658F22-D03A-4C12-84BD-BB0FBA689F99}" type="presParOf" srcId="{CBFEBB96-79A1-42FE-9BCA-2DEA8AE32FF1}" destId="{99295DDD-0094-4B10-B69E-5F6CFD6C8C6E}" srcOrd="0" destOrd="0" presId="urn:microsoft.com/office/officeart/2018/2/layout/IconVerticalSolidList"/>
    <dgm:cxn modelId="{87B5096C-6828-4795-B03E-D7F475F7058B}" type="presParOf" srcId="{CBFEBB96-79A1-42FE-9BCA-2DEA8AE32FF1}" destId="{D67E80B6-4A76-468B-8127-5C4D5441BFE8}" srcOrd="1" destOrd="0" presId="urn:microsoft.com/office/officeart/2018/2/layout/IconVerticalSolidList"/>
    <dgm:cxn modelId="{A455A0A6-017D-43F2-A194-9F5AE1A1B7F4}" type="presParOf" srcId="{CBFEBB96-79A1-42FE-9BCA-2DEA8AE32FF1}" destId="{144EFD9B-D2B2-452C-B756-90443D49DF9F}" srcOrd="2" destOrd="0" presId="urn:microsoft.com/office/officeart/2018/2/layout/IconVerticalSolidList"/>
    <dgm:cxn modelId="{09BDC78E-BEAA-4D02-B03C-7722ACC59496}" type="presParOf" srcId="{CBFEBB96-79A1-42FE-9BCA-2DEA8AE32FF1}" destId="{4F135A79-E7D9-4DF3-AA5B-9B9C5F78BE9A}" srcOrd="3" destOrd="0" presId="urn:microsoft.com/office/officeart/2018/2/layout/IconVerticalSolidList"/>
    <dgm:cxn modelId="{B6133EF8-9C59-4C2C-A6E2-CEF7E098401E}" type="presParOf" srcId="{5CC28514-3473-4C77-837A-1375BF388F5A}" destId="{740D0D38-CCA7-4F93-9221-E46A90C47645}" srcOrd="3" destOrd="0" presId="urn:microsoft.com/office/officeart/2018/2/layout/IconVerticalSolidList"/>
    <dgm:cxn modelId="{285AD769-5B69-4917-A2BF-2A4746547E5E}" type="presParOf" srcId="{5CC28514-3473-4C77-837A-1375BF388F5A}" destId="{D6222630-CC8B-4800-9E3F-0F696F972A55}" srcOrd="4" destOrd="0" presId="urn:microsoft.com/office/officeart/2018/2/layout/IconVerticalSolidList"/>
    <dgm:cxn modelId="{72BFE0D9-C451-44BA-82A8-BF1E0990E32D}" type="presParOf" srcId="{D6222630-CC8B-4800-9E3F-0F696F972A55}" destId="{6290A74C-EDB9-48EA-9AAB-7FC9E63CF472}" srcOrd="0" destOrd="0" presId="urn:microsoft.com/office/officeart/2018/2/layout/IconVerticalSolidList"/>
    <dgm:cxn modelId="{34BA128C-9301-422A-90EE-17BAFF8D9056}" type="presParOf" srcId="{D6222630-CC8B-4800-9E3F-0F696F972A55}" destId="{2E21AFA9-9E85-4B78-B17C-21A010E43E50}" srcOrd="1" destOrd="0" presId="urn:microsoft.com/office/officeart/2018/2/layout/IconVerticalSolidList"/>
    <dgm:cxn modelId="{4D5C74D5-4ADC-43BE-B550-BDECE196D6DA}" type="presParOf" srcId="{D6222630-CC8B-4800-9E3F-0F696F972A55}" destId="{866BC2FF-D6B8-48E0-B59E-5189D55AF9EA}" srcOrd="2" destOrd="0" presId="urn:microsoft.com/office/officeart/2018/2/layout/IconVerticalSolidList"/>
    <dgm:cxn modelId="{A9477CB2-8ED1-4440-8E57-4F38AFA3A39C}" type="presParOf" srcId="{D6222630-CC8B-4800-9E3F-0F696F972A55}" destId="{7F6C08D4-77CA-442B-812E-CA7CB70691DF}" srcOrd="3" destOrd="0" presId="urn:microsoft.com/office/officeart/2018/2/layout/IconVerticalSolidList"/>
    <dgm:cxn modelId="{55245975-8CC6-4F03-ACE0-D3D0DE49C4EC}" type="presParOf" srcId="{5CC28514-3473-4C77-837A-1375BF388F5A}" destId="{F80D5F3A-0632-4A25-80AA-F7E1B654F8FA}" srcOrd="5" destOrd="0" presId="urn:microsoft.com/office/officeart/2018/2/layout/IconVerticalSolidList"/>
    <dgm:cxn modelId="{6CA3A28F-CA02-4406-9315-AC42C57948C4}" type="presParOf" srcId="{5CC28514-3473-4C77-837A-1375BF388F5A}" destId="{C98A9A52-16E2-4D44-A0D4-414375564420}" srcOrd="6" destOrd="0" presId="urn:microsoft.com/office/officeart/2018/2/layout/IconVerticalSolidList"/>
    <dgm:cxn modelId="{3AC6609D-0727-4BEF-A8D0-AC827E3F55E7}" type="presParOf" srcId="{C98A9A52-16E2-4D44-A0D4-414375564420}" destId="{BAC7F1C9-1F7E-4C01-B6F9-214242DB299E}" srcOrd="0" destOrd="0" presId="urn:microsoft.com/office/officeart/2018/2/layout/IconVerticalSolidList"/>
    <dgm:cxn modelId="{90FD8070-0D23-4EE6-9C41-CD573343581B}" type="presParOf" srcId="{C98A9A52-16E2-4D44-A0D4-414375564420}" destId="{3A1EAACF-89C7-4DCC-8D34-9E69B7A244BE}" srcOrd="1" destOrd="0" presId="urn:microsoft.com/office/officeart/2018/2/layout/IconVerticalSolidList"/>
    <dgm:cxn modelId="{E8C963E8-56D8-4CAD-B2D1-BFC13AFE0965}" type="presParOf" srcId="{C98A9A52-16E2-4D44-A0D4-414375564420}" destId="{354AD26A-A7E8-4733-AA53-F1CB2BAC0678}" srcOrd="2" destOrd="0" presId="urn:microsoft.com/office/officeart/2018/2/layout/IconVerticalSolidList"/>
    <dgm:cxn modelId="{2F1471CF-3466-47CA-AF97-F0C7D807106B}" type="presParOf" srcId="{C98A9A52-16E2-4D44-A0D4-414375564420}" destId="{A45FD0CB-2A63-4D6F-AD86-F3263A05901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17A98A-0453-44C9-8A42-848E8261B75D}"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918CDAA8-3CA0-4EAF-9E8D-E24DDB73199E}">
      <dgm:prSet custT="1"/>
      <dgm:spPr/>
      <dgm:t>
        <a:bodyPr/>
        <a:lstStyle/>
        <a:p>
          <a:r>
            <a:rPr lang="es-ES" sz="2400" dirty="0"/>
            <a:t>1. AR</a:t>
          </a:r>
          <a:endParaRPr lang="en-US" sz="2400" dirty="0"/>
        </a:p>
      </dgm:t>
    </dgm:pt>
    <dgm:pt modelId="{91CA5F76-7925-4AA0-988E-128E9A506A35}" type="parTrans" cxnId="{8E20BD9C-7FA5-461A-B6B8-EEFCBF2188BD}">
      <dgm:prSet/>
      <dgm:spPr/>
      <dgm:t>
        <a:bodyPr/>
        <a:lstStyle/>
        <a:p>
          <a:endParaRPr lang="en-US" sz="1400"/>
        </a:p>
      </dgm:t>
    </dgm:pt>
    <dgm:pt modelId="{B63192DD-BFDB-4BEC-9C69-168CAA55D2B9}" type="sibTrans" cxnId="{8E20BD9C-7FA5-461A-B6B8-EEFCBF2188BD}">
      <dgm:prSet/>
      <dgm:spPr/>
      <dgm:t>
        <a:bodyPr/>
        <a:lstStyle/>
        <a:p>
          <a:endParaRPr lang="en-US" sz="1400"/>
        </a:p>
      </dgm:t>
    </dgm:pt>
    <dgm:pt modelId="{4C6E927C-EEAC-4505-8569-916862694502}">
      <dgm:prSet custT="1"/>
      <dgm:spPr/>
      <dgm:t>
        <a:bodyPr/>
        <a:lstStyle/>
        <a:p>
          <a:r>
            <a:rPr lang="es-ES" sz="2400" dirty="0"/>
            <a:t>2. MA</a:t>
          </a:r>
          <a:endParaRPr lang="en-US" sz="2400" dirty="0"/>
        </a:p>
      </dgm:t>
    </dgm:pt>
    <dgm:pt modelId="{6D0ED923-138D-48D2-8136-77220C144366}" type="parTrans" cxnId="{0912094D-135C-4F67-8C07-DFBA48A54D36}">
      <dgm:prSet/>
      <dgm:spPr/>
      <dgm:t>
        <a:bodyPr/>
        <a:lstStyle/>
        <a:p>
          <a:endParaRPr lang="en-US" sz="1400"/>
        </a:p>
      </dgm:t>
    </dgm:pt>
    <dgm:pt modelId="{0D07C927-944F-403F-9F17-AC7D70A684A8}" type="sibTrans" cxnId="{0912094D-135C-4F67-8C07-DFBA48A54D36}">
      <dgm:prSet/>
      <dgm:spPr/>
      <dgm:t>
        <a:bodyPr/>
        <a:lstStyle/>
        <a:p>
          <a:endParaRPr lang="en-US" sz="1400"/>
        </a:p>
      </dgm:t>
    </dgm:pt>
    <dgm:pt modelId="{D8F55507-2320-4544-A6C2-BDEDAAB04A2C}">
      <dgm:prSet custT="1"/>
      <dgm:spPr/>
      <dgm:t>
        <a:bodyPr/>
        <a:lstStyle/>
        <a:p>
          <a:r>
            <a:rPr lang="es-ES" sz="2400" dirty="0"/>
            <a:t>3. ARMA</a:t>
          </a:r>
          <a:endParaRPr lang="en-US" sz="2400" dirty="0"/>
        </a:p>
      </dgm:t>
    </dgm:pt>
    <dgm:pt modelId="{35C84D54-D964-4501-B77A-915932F24565}" type="parTrans" cxnId="{CBBF619C-6BB0-49AA-AFBE-D177344A0633}">
      <dgm:prSet/>
      <dgm:spPr/>
      <dgm:t>
        <a:bodyPr/>
        <a:lstStyle/>
        <a:p>
          <a:endParaRPr lang="en-US" sz="1400"/>
        </a:p>
      </dgm:t>
    </dgm:pt>
    <dgm:pt modelId="{4F049872-35F5-4704-B39F-D6F65540C839}" type="sibTrans" cxnId="{CBBF619C-6BB0-49AA-AFBE-D177344A0633}">
      <dgm:prSet/>
      <dgm:spPr/>
      <dgm:t>
        <a:bodyPr/>
        <a:lstStyle/>
        <a:p>
          <a:endParaRPr lang="en-US" sz="1400"/>
        </a:p>
      </dgm:t>
    </dgm:pt>
    <dgm:pt modelId="{B9058B0C-F571-4AB3-9BBB-E44BEE208432}">
      <dgm:prSet custT="1"/>
      <dgm:spPr/>
      <dgm:t>
        <a:bodyPr/>
        <a:lstStyle/>
        <a:p>
          <a:r>
            <a:rPr lang="es-ES" sz="2400" dirty="0"/>
            <a:t>4. ARIMA</a:t>
          </a:r>
          <a:endParaRPr lang="en-US" sz="2400" dirty="0"/>
        </a:p>
      </dgm:t>
    </dgm:pt>
    <dgm:pt modelId="{35519C4E-B48D-41DF-97AE-DF87B49E977D}" type="parTrans" cxnId="{CD0B5F5C-83AB-4147-8D74-FEEA067B16EA}">
      <dgm:prSet/>
      <dgm:spPr/>
      <dgm:t>
        <a:bodyPr/>
        <a:lstStyle/>
        <a:p>
          <a:endParaRPr lang="en-US" sz="1400"/>
        </a:p>
      </dgm:t>
    </dgm:pt>
    <dgm:pt modelId="{8FD4BF0A-13AF-4F4F-8655-B281E51AEB48}" type="sibTrans" cxnId="{CD0B5F5C-83AB-4147-8D74-FEEA067B16EA}">
      <dgm:prSet/>
      <dgm:spPr/>
      <dgm:t>
        <a:bodyPr/>
        <a:lstStyle/>
        <a:p>
          <a:endParaRPr lang="en-US" sz="1400"/>
        </a:p>
      </dgm:t>
    </dgm:pt>
    <dgm:pt modelId="{86966612-491D-467F-9667-FC244DCFAB29}">
      <dgm:prSet custT="1"/>
      <dgm:spPr/>
      <dgm:t>
        <a:bodyPr/>
        <a:lstStyle/>
        <a:p>
          <a:r>
            <a:rPr lang="es-ES" sz="2400" dirty="0"/>
            <a:t>5. SARIMA</a:t>
          </a:r>
          <a:endParaRPr lang="en-US" sz="2400" dirty="0"/>
        </a:p>
      </dgm:t>
    </dgm:pt>
    <dgm:pt modelId="{07AF7E4E-EDBA-4E24-967B-87F69E3ED3EA}" type="parTrans" cxnId="{4A76620C-9166-47EB-8947-4732CB1E27AC}">
      <dgm:prSet/>
      <dgm:spPr/>
      <dgm:t>
        <a:bodyPr/>
        <a:lstStyle/>
        <a:p>
          <a:endParaRPr lang="en-US" sz="1400"/>
        </a:p>
      </dgm:t>
    </dgm:pt>
    <dgm:pt modelId="{84BCD72D-89B5-4A1F-9FA7-22F2FB74CB3C}" type="sibTrans" cxnId="{4A76620C-9166-47EB-8947-4732CB1E27AC}">
      <dgm:prSet/>
      <dgm:spPr/>
      <dgm:t>
        <a:bodyPr/>
        <a:lstStyle/>
        <a:p>
          <a:endParaRPr lang="en-US" sz="1400"/>
        </a:p>
      </dgm:t>
    </dgm:pt>
    <dgm:pt modelId="{CCDAD356-5893-4232-A9F5-77CE68B83F03}">
      <dgm:prSet custT="1"/>
      <dgm:spPr/>
      <dgm:t>
        <a:bodyPr/>
        <a:lstStyle/>
        <a:p>
          <a:r>
            <a:rPr lang="es-ES" sz="2400" dirty="0"/>
            <a:t>6. ARIMAX</a:t>
          </a:r>
          <a:endParaRPr lang="en-US" sz="2400" dirty="0"/>
        </a:p>
      </dgm:t>
    </dgm:pt>
    <dgm:pt modelId="{33708F1D-2974-4E99-B5A7-1379D3B09B28}" type="parTrans" cxnId="{D3035426-7C7F-4EC7-A7B4-1A88DDD5DAB6}">
      <dgm:prSet/>
      <dgm:spPr/>
      <dgm:t>
        <a:bodyPr/>
        <a:lstStyle/>
        <a:p>
          <a:endParaRPr lang="en-US" sz="1400"/>
        </a:p>
      </dgm:t>
    </dgm:pt>
    <dgm:pt modelId="{D54A4B53-ADA0-44B1-9AC1-797868C8C57F}" type="sibTrans" cxnId="{D3035426-7C7F-4EC7-A7B4-1A88DDD5DAB6}">
      <dgm:prSet/>
      <dgm:spPr/>
      <dgm:t>
        <a:bodyPr/>
        <a:lstStyle/>
        <a:p>
          <a:endParaRPr lang="en-US" sz="1400"/>
        </a:p>
      </dgm:t>
    </dgm:pt>
    <dgm:pt modelId="{2D0CB984-D820-4634-B674-02DB5361BA0D}">
      <dgm:prSet custT="1"/>
      <dgm:spPr>
        <a:solidFill>
          <a:schemeClr val="accent4"/>
        </a:solidFill>
      </dgm:spPr>
      <dgm:t>
        <a:bodyPr/>
        <a:lstStyle/>
        <a:p>
          <a:r>
            <a:rPr lang="es-ES" sz="2400" dirty="0"/>
            <a:t>7. SARIMAX</a:t>
          </a:r>
          <a:endParaRPr lang="en-US" sz="2400" dirty="0"/>
        </a:p>
      </dgm:t>
    </dgm:pt>
    <dgm:pt modelId="{1F80FD64-68EB-4137-994F-E54592EB04F5}" type="parTrans" cxnId="{4B786958-344B-46C2-B152-A2EF04B07A65}">
      <dgm:prSet/>
      <dgm:spPr/>
      <dgm:t>
        <a:bodyPr/>
        <a:lstStyle/>
        <a:p>
          <a:endParaRPr lang="en-US" sz="1400"/>
        </a:p>
      </dgm:t>
    </dgm:pt>
    <dgm:pt modelId="{4AA5B698-569F-4BBA-AC1C-2C293CCAAA71}" type="sibTrans" cxnId="{4B786958-344B-46C2-B152-A2EF04B07A65}">
      <dgm:prSet/>
      <dgm:spPr/>
      <dgm:t>
        <a:bodyPr/>
        <a:lstStyle/>
        <a:p>
          <a:endParaRPr lang="en-US" sz="1400"/>
        </a:p>
      </dgm:t>
    </dgm:pt>
    <dgm:pt modelId="{8662AC03-9B5A-4B18-BC01-4BFE14F35F92}" type="pres">
      <dgm:prSet presAssocID="{5E17A98A-0453-44C9-8A42-848E8261B75D}" presName="diagram" presStyleCnt="0">
        <dgm:presLayoutVars>
          <dgm:dir/>
          <dgm:resizeHandles val="exact"/>
        </dgm:presLayoutVars>
      </dgm:prSet>
      <dgm:spPr/>
    </dgm:pt>
    <dgm:pt modelId="{BD7660CD-3AEA-43C8-A2D5-A1AEE61DEFAE}" type="pres">
      <dgm:prSet presAssocID="{918CDAA8-3CA0-4EAF-9E8D-E24DDB73199E}" presName="node" presStyleLbl="node1" presStyleIdx="0" presStyleCnt="7">
        <dgm:presLayoutVars>
          <dgm:bulletEnabled val="1"/>
        </dgm:presLayoutVars>
      </dgm:prSet>
      <dgm:spPr/>
    </dgm:pt>
    <dgm:pt modelId="{DF20E00E-2D89-40F1-AB68-34A89B6E93CD}" type="pres">
      <dgm:prSet presAssocID="{B63192DD-BFDB-4BEC-9C69-168CAA55D2B9}" presName="sibTrans" presStyleCnt="0"/>
      <dgm:spPr/>
    </dgm:pt>
    <dgm:pt modelId="{16D870BD-ECE2-4C00-B45F-4BAF21FC5907}" type="pres">
      <dgm:prSet presAssocID="{4C6E927C-EEAC-4505-8569-916862694502}" presName="node" presStyleLbl="node1" presStyleIdx="1" presStyleCnt="7">
        <dgm:presLayoutVars>
          <dgm:bulletEnabled val="1"/>
        </dgm:presLayoutVars>
      </dgm:prSet>
      <dgm:spPr/>
    </dgm:pt>
    <dgm:pt modelId="{EDC9272B-166F-4722-B5D3-FF36BF102386}" type="pres">
      <dgm:prSet presAssocID="{0D07C927-944F-403F-9F17-AC7D70A684A8}" presName="sibTrans" presStyleCnt="0"/>
      <dgm:spPr/>
    </dgm:pt>
    <dgm:pt modelId="{14A62573-80B8-4CEA-B85A-1B794E70528B}" type="pres">
      <dgm:prSet presAssocID="{D8F55507-2320-4544-A6C2-BDEDAAB04A2C}" presName="node" presStyleLbl="node1" presStyleIdx="2" presStyleCnt="7">
        <dgm:presLayoutVars>
          <dgm:bulletEnabled val="1"/>
        </dgm:presLayoutVars>
      </dgm:prSet>
      <dgm:spPr/>
    </dgm:pt>
    <dgm:pt modelId="{3217F06C-DD99-4245-8C22-48337D1EAAD8}" type="pres">
      <dgm:prSet presAssocID="{4F049872-35F5-4704-B39F-D6F65540C839}" presName="sibTrans" presStyleCnt="0"/>
      <dgm:spPr/>
    </dgm:pt>
    <dgm:pt modelId="{3ACC31FF-034F-4F4D-89E6-7DEC4240726A}" type="pres">
      <dgm:prSet presAssocID="{B9058B0C-F571-4AB3-9BBB-E44BEE208432}" presName="node" presStyleLbl="node1" presStyleIdx="3" presStyleCnt="7">
        <dgm:presLayoutVars>
          <dgm:bulletEnabled val="1"/>
        </dgm:presLayoutVars>
      </dgm:prSet>
      <dgm:spPr/>
    </dgm:pt>
    <dgm:pt modelId="{36CA0C49-57BD-403E-B947-270DD26E068C}" type="pres">
      <dgm:prSet presAssocID="{8FD4BF0A-13AF-4F4F-8655-B281E51AEB48}" presName="sibTrans" presStyleCnt="0"/>
      <dgm:spPr/>
    </dgm:pt>
    <dgm:pt modelId="{971E2911-4E0F-4E25-8D20-FC6F42731D5A}" type="pres">
      <dgm:prSet presAssocID="{86966612-491D-467F-9667-FC244DCFAB29}" presName="node" presStyleLbl="node1" presStyleIdx="4" presStyleCnt="7">
        <dgm:presLayoutVars>
          <dgm:bulletEnabled val="1"/>
        </dgm:presLayoutVars>
      </dgm:prSet>
      <dgm:spPr/>
    </dgm:pt>
    <dgm:pt modelId="{058A0983-5076-4698-B651-B3A46CC48933}" type="pres">
      <dgm:prSet presAssocID="{84BCD72D-89B5-4A1F-9FA7-22F2FB74CB3C}" presName="sibTrans" presStyleCnt="0"/>
      <dgm:spPr/>
    </dgm:pt>
    <dgm:pt modelId="{D9ECAAEA-7104-4ABE-9BF1-AC32201BA0E4}" type="pres">
      <dgm:prSet presAssocID="{CCDAD356-5893-4232-A9F5-77CE68B83F03}" presName="node" presStyleLbl="node1" presStyleIdx="5" presStyleCnt="7">
        <dgm:presLayoutVars>
          <dgm:bulletEnabled val="1"/>
        </dgm:presLayoutVars>
      </dgm:prSet>
      <dgm:spPr/>
    </dgm:pt>
    <dgm:pt modelId="{79DCDB9D-319D-4D7D-9A5E-A10F80C1D850}" type="pres">
      <dgm:prSet presAssocID="{D54A4B53-ADA0-44B1-9AC1-797868C8C57F}" presName="sibTrans" presStyleCnt="0"/>
      <dgm:spPr/>
    </dgm:pt>
    <dgm:pt modelId="{1DE735D7-7E9E-40F1-AC65-6D459FF881A9}" type="pres">
      <dgm:prSet presAssocID="{2D0CB984-D820-4634-B674-02DB5361BA0D}" presName="node" presStyleLbl="node1" presStyleIdx="6" presStyleCnt="7">
        <dgm:presLayoutVars>
          <dgm:bulletEnabled val="1"/>
        </dgm:presLayoutVars>
      </dgm:prSet>
      <dgm:spPr/>
    </dgm:pt>
  </dgm:ptLst>
  <dgm:cxnLst>
    <dgm:cxn modelId="{4A76620C-9166-47EB-8947-4732CB1E27AC}" srcId="{5E17A98A-0453-44C9-8A42-848E8261B75D}" destId="{86966612-491D-467F-9667-FC244DCFAB29}" srcOrd="4" destOrd="0" parTransId="{07AF7E4E-EDBA-4E24-967B-87F69E3ED3EA}" sibTransId="{84BCD72D-89B5-4A1F-9FA7-22F2FB74CB3C}"/>
    <dgm:cxn modelId="{5C078E22-F28E-4972-9EFF-1FB12F83BDA5}" type="presOf" srcId="{86966612-491D-467F-9667-FC244DCFAB29}" destId="{971E2911-4E0F-4E25-8D20-FC6F42731D5A}" srcOrd="0" destOrd="0" presId="urn:microsoft.com/office/officeart/2005/8/layout/default"/>
    <dgm:cxn modelId="{D3035426-7C7F-4EC7-A7B4-1A88DDD5DAB6}" srcId="{5E17A98A-0453-44C9-8A42-848E8261B75D}" destId="{CCDAD356-5893-4232-A9F5-77CE68B83F03}" srcOrd="5" destOrd="0" parTransId="{33708F1D-2974-4E99-B5A7-1379D3B09B28}" sibTransId="{D54A4B53-ADA0-44B1-9AC1-797868C8C57F}"/>
    <dgm:cxn modelId="{CD0B5F5C-83AB-4147-8D74-FEEA067B16EA}" srcId="{5E17A98A-0453-44C9-8A42-848E8261B75D}" destId="{B9058B0C-F571-4AB3-9BBB-E44BEE208432}" srcOrd="3" destOrd="0" parTransId="{35519C4E-B48D-41DF-97AE-DF87B49E977D}" sibTransId="{8FD4BF0A-13AF-4F4F-8655-B281E51AEB48}"/>
    <dgm:cxn modelId="{0912094D-135C-4F67-8C07-DFBA48A54D36}" srcId="{5E17A98A-0453-44C9-8A42-848E8261B75D}" destId="{4C6E927C-EEAC-4505-8569-916862694502}" srcOrd="1" destOrd="0" parTransId="{6D0ED923-138D-48D2-8136-77220C144366}" sibTransId="{0D07C927-944F-403F-9F17-AC7D70A684A8}"/>
    <dgm:cxn modelId="{4B786958-344B-46C2-B152-A2EF04B07A65}" srcId="{5E17A98A-0453-44C9-8A42-848E8261B75D}" destId="{2D0CB984-D820-4634-B674-02DB5361BA0D}" srcOrd="6" destOrd="0" parTransId="{1F80FD64-68EB-4137-994F-E54592EB04F5}" sibTransId="{4AA5B698-569F-4BBA-AC1C-2C293CCAAA71}"/>
    <dgm:cxn modelId="{19597283-E158-4587-A4F6-293D2D4BFB42}" type="presOf" srcId="{4C6E927C-EEAC-4505-8569-916862694502}" destId="{16D870BD-ECE2-4C00-B45F-4BAF21FC5907}" srcOrd="0" destOrd="0" presId="urn:microsoft.com/office/officeart/2005/8/layout/default"/>
    <dgm:cxn modelId="{CBBF619C-6BB0-49AA-AFBE-D177344A0633}" srcId="{5E17A98A-0453-44C9-8A42-848E8261B75D}" destId="{D8F55507-2320-4544-A6C2-BDEDAAB04A2C}" srcOrd="2" destOrd="0" parTransId="{35C84D54-D964-4501-B77A-915932F24565}" sibTransId="{4F049872-35F5-4704-B39F-D6F65540C839}"/>
    <dgm:cxn modelId="{8E20BD9C-7FA5-461A-B6B8-EEFCBF2188BD}" srcId="{5E17A98A-0453-44C9-8A42-848E8261B75D}" destId="{918CDAA8-3CA0-4EAF-9E8D-E24DDB73199E}" srcOrd="0" destOrd="0" parTransId="{91CA5F76-7925-4AA0-988E-128E9A506A35}" sibTransId="{B63192DD-BFDB-4BEC-9C69-168CAA55D2B9}"/>
    <dgm:cxn modelId="{B9D9E49F-7B69-4453-AD01-512B9CE683A5}" type="presOf" srcId="{2D0CB984-D820-4634-B674-02DB5361BA0D}" destId="{1DE735D7-7E9E-40F1-AC65-6D459FF881A9}" srcOrd="0" destOrd="0" presId="urn:microsoft.com/office/officeart/2005/8/layout/default"/>
    <dgm:cxn modelId="{2CA345A6-3212-491E-8757-ADA97DC66D70}" type="presOf" srcId="{D8F55507-2320-4544-A6C2-BDEDAAB04A2C}" destId="{14A62573-80B8-4CEA-B85A-1B794E70528B}" srcOrd="0" destOrd="0" presId="urn:microsoft.com/office/officeart/2005/8/layout/default"/>
    <dgm:cxn modelId="{4BDD76B7-0505-4ED8-AD16-DCC6C6BD6AAD}" type="presOf" srcId="{B9058B0C-F571-4AB3-9BBB-E44BEE208432}" destId="{3ACC31FF-034F-4F4D-89E6-7DEC4240726A}" srcOrd="0" destOrd="0" presId="urn:microsoft.com/office/officeart/2005/8/layout/default"/>
    <dgm:cxn modelId="{382C81BC-9865-45C2-AFC5-F3D4D41547E2}" type="presOf" srcId="{CCDAD356-5893-4232-A9F5-77CE68B83F03}" destId="{D9ECAAEA-7104-4ABE-9BF1-AC32201BA0E4}" srcOrd="0" destOrd="0" presId="urn:microsoft.com/office/officeart/2005/8/layout/default"/>
    <dgm:cxn modelId="{1E30E6D8-51B2-4710-8B79-E799A85BBE8F}" type="presOf" srcId="{5E17A98A-0453-44C9-8A42-848E8261B75D}" destId="{8662AC03-9B5A-4B18-BC01-4BFE14F35F92}" srcOrd="0" destOrd="0" presId="urn:microsoft.com/office/officeart/2005/8/layout/default"/>
    <dgm:cxn modelId="{D111A6D9-2233-48C0-AFB8-9262037FA674}" type="presOf" srcId="{918CDAA8-3CA0-4EAF-9E8D-E24DDB73199E}" destId="{BD7660CD-3AEA-43C8-A2D5-A1AEE61DEFAE}" srcOrd="0" destOrd="0" presId="urn:microsoft.com/office/officeart/2005/8/layout/default"/>
    <dgm:cxn modelId="{987178F6-89DE-4443-B250-320192A18BA7}" type="presParOf" srcId="{8662AC03-9B5A-4B18-BC01-4BFE14F35F92}" destId="{BD7660CD-3AEA-43C8-A2D5-A1AEE61DEFAE}" srcOrd="0" destOrd="0" presId="urn:microsoft.com/office/officeart/2005/8/layout/default"/>
    <dgm:cxn modelId="{98800FDF-A028-481F-8CCD-08C0E8CAC6AD}" type="presParOf" srcId="{8662AC03-9B5A-4B18-BC01-4BFE14F35F92}" destId="{DF20E00E-2D89-40F1-AB68-34A89B6E93CD}" srcOrd="1" destOrd="0" presId="urn:microsoft.com/office/officeart/2005/8/layout/default"/>
    <dgm:cxn modelId="{F2C5653E-917E-44CC-8153-F7BBB2500938}" type="presParOf" srcId="{8662AC03-9B5A-4B18-BC01-4BFE14F35F92}" destId="{16D870BD-ECE2-4C00-B45F-4BAF21FC5907}" srcOrd="2" destOrd="0" presId="urn:microsoft.com/office/officeart/2005/8/layout/default"/>
    <dgm:cxn modelId="{0B07AEB9-8F7E-4A8A-AE7D-6257549453BE}" type="presParOf" srcId="{8662AC03-9B5A-4B18-BC01-4BFE14F35F92}" destId="{EDC9272B-166F-4722-B5D3-FF36BF102386}" srcOrd="3" destOrd="0" presId="urn:microsoft.com/office/officeart/2005/8/layout/default"/>
    <dgm:cxn modelId="{6933BDB8-CDF1-466A-9A28-383E0955DD9C}" type="presParOf" srcId="{8662AC03-9B5A-4B18-BC01-4BFE14F35F92}" destId="{14A62573-80B8-4CEA-B85A-1B794E70528B}" srcOrd="4" destOrd="0" presId="urn:microsoft.com/office/officeart/2005/8/layout/default"/>
    <dgm:cxn modelId="{45586DC5-C3AC-45A4-A67A-5314BFA86CA7}" type="presParOf" srcId="{8662AC03-9B5A-4B18-BC01-4BFE14F35F92}" destId="{3217F06C-DD99-4245-8C22-48337D1EAAD8}" srcOrd="5" destOrd="0" presId="urn:microsoft.com/office/officeart/2005/8/layout/default"/>
    <dgm:cxn modelId="{AAC7513F-AAF2-47AA-B51C-46806F021A87}" type="presParOf" srcId="{8662AC03-9B5A-4B18-BC01-4BFE14F35F92}" destId="{3ACC31FF-034F-4F4D-89E6-7DEC4240726A}" srcOrd="6" destOrd="0" presId="urn:microsoft.com/office/officeart/2005/8/layout/default"/>
    <dgm:cxn modelId="{ADE53BE5-A39C-4AEC-A199-15EEDC97C20C}" type="presParOf" srcId="{8662AC03-9B5A-4B18-BC01-4BFE14F35F92}" destId="{36CA0C49-57BD-403E-B947-270DD26E068C}" srcOrd="7" destOrd="0" presId="urn:microsoft.com/office/officeart/2005/8/layout/default"/>
    <dgm:cxn modelId="{D9DDE6AF-2923-41DD-87F2-3A4A22094C66}" type="presParOf" srcId="{8662AC03-9B5A-4B18-BC01-4BFE14F35F92}" destId="{971E2911-4E0F-4E25-8D20-FC6F42731D5A}" srcOrd="8" destOrd="0" presId="urn:microsoft.com/office/officeart/2005/8/layout/default"/>
    <dgm:cxn modelId="{F051AF51-4630-42EC-AC67-EDA985D7FB21}" type="presParOf" srcId="{8662AC03-9B5A-4B18-BC01-4BFE14F35F92}" destId="{058A0983-5076-4698-B651-B3A46CC48933}" srcOrd="9" destOrd="0" presId="urn:microsoft.com/office/officeart/2005/8/layout/default"/>
    <dgm:cxn modelId="{D968AA62-6985-4F1C-BC7C-B5E91336D15D}" type="presParOf" srcId="{8662AC03-9B5A-4B18-BC01-4BFE14F35F92}" destId="{D9ECAAEA-7104-4ABE-9BF1-AC32201BA0E4}" srcOrd="10" destOrd="0" presId="urn:microsoft.com/office/officeart/2005/8/layout/default"/>
    <dgm:cxn modelId="{BE97BEDB-7048-4A48-8F8C-7CDC3DD2666E}" type="presParOf" srcId="{8662AC03-9B5A-4B18-BC01-4BFE14F35F92}" destId="{79DCDB9D-319D-4D7D-9A5E-A10F80C1D850}" srcOrd="11" destOrd="0" presId="urn:microsoft.com/office/officeart/2005/8/layout/default"/>
    <dgm:cxn modelId="{A5A6C2E8-73E5-45A7-B9D2-C16F6B97AC69}" type="presParOf" srcId="{8662AC03-9B5A-4B18-BC01-4BFE14F35F92}" destId="{1DE735D7-7E9E-40F1-AC65-6D459FF881A9}"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4BB43-EC1F-4721-A1F9-8355FCAA026B}">
      <dsp:nvSpPr>
        <dsp:cNvPr id="0" name=""/>
        <dsp:cNvSpPr/>
      </dsp:nvSpPr>
      <dsp:spPr>
        <a:xfrm>
          <a:off x="42289" y="261156"/>
          <a:ext cx="1483835" cy="1483835"/>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EA66A-4060-4C2B-8065-FB4277CE45F0}">
      <dsp:nvSpPr>
        <dsp:cNvPr id="0" name=""/>
        <dsp:cNvSpPr/>
      </dsp:nvSpPr>
      <dsp:spPr>
        <a:xfrm>
          <a:off x="353895" y="572761"/>
          <a:ext cx="860624" cy="8606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66FB6D-8E1D-46DC-82C4-48E0CFC4EB31}">
      <dsp:nvSpPr>
        <dsp:cNvPr id="0" name=""/>
        <dsp:cNvSpPr/>
      </dsp:nvSpPr>
      <dsp:spPr>
        <a:xfrm>
          <a:off x="1844090" y="261156"/>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66750">
            <a:lnSpc>
              <a:spcPct val="100000"/>
            </a:lnSpc>
            <a:spcBef>
              <a:spcPct val="0"/>
            </a:spcBef>
            <a:spcAft>
              <a:spcPct val="35000"/>
            </a:spcAft>
            <a:buNone/>
          </a:pPr>
          <a:r>
            <a:rPr lang="es-ES" sz="1500" kern="1200"/>
            <a:t>El término "estocástico" se utiliza en el contexto de la probabilidad y la estadística para describir un proceso o fenómeno que tiene un componente de incertidumbre o aleatoriedad. </a:t>
          </a:r>
          <a:endParaRPr lang="en-US" sz="1500" kern="1200"/>
        </a:p>
      </dsp:txBody>
      <dsp:txXfrm>
        <a:off x="1844090" y="261156"/>
        <a:ext cx="3497613" cy="1483835"/>
      </dsp:txXfrm>
    </dsp:sp>
    <dsp:sp modelId="{06A20C3B-21C1-4B17-A3C6-99AF2D965CFC}">
      <dsp:nvSpPr>
        <dsp:cNvPr id="0" name=""/>
        <dsp:cNvSpPr/>
      </dsp:nvSpPr>
      <dsp:spPr>
        <a:xfrm>
          <a:off x="5951136" y="261156"/>
          <a:ext cx="1483835" cy="1483835"/>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3F804-8D26-4889-8AD8-48D7651FBF30}">
      <dsp:nvSpPr>
        <dsp:cNvPr id="0" name=""/>
        <dsp:cNvSpPr/>
      </dsp:nvSpPr>
      <dsp:spPr>
        <a:xfrm>
          <a:off x="6262741" y="572761"/>
          <a:ext cx="860624" cy="8606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05F64-ECF4-4130-8173-D59F634014C8}">
      <dsp:nvSpPr>
        <dsp:cNvPr id="0" name=""/>
        <dsp:cNvSpPr/>
      </dsp:nvSpPr>
      <dsp:spPr>
        <a:xfrm>
          <a:off x="7752936" y="261156"/>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66750">
            <a:lnSpc>
              <a:spcPct val="100000"/>
            </a:lnSpc>
            <a:spcBef>
              <a:spcPct val="0"/>
            </a:spcBef>
            <a:spcAft>
              <a:spcPct val="35000"/>
            </a:spcAft>
            <a:buNone/>
          </a:pPr>
          <a:r>
            <a:rPr lang="es-ES" sz="1500" kern="1200" dirty="0"/>
            <a:t>Un proceso estocástico es aquel cuyo resultado no puede predecirse con certeza absoluta, ya que está sujeto a la influencia de variables aleatorias.</a:t>
          </a:r>
          <a:endParaRPr lang="en-US" sz="1500" kern="1200" dirty="0"/>
        </a:p>
      </dsp:txBody>
      <dsp:txXfrm>
        <a:off x="7752936" y="261156"/>
        <a:ext cx="3497613" cy="1483835"/>
      </dsp:txXfrm>
    </dsp:sp>
    <dsp:sp modelId="{F2E2D177-6886-4222-AB68-1D84CA56BCD6}">
      <dsp:nvSpPr>
        <dsp:cNvPr id="0" name=""/>
        <dsp:cNvSpPr/>
      </dsp:nvSpPr>
      <dsp:spPr>
        <a:xfrm>
          <a:off x="42289" y="2459808"/>
          <a:ext cx="1483835" cy="1483835"/>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ACB7A1-E524-49BF-93B3-A8B920DE4D97}">
      <dsp:nvSpPr>
        <dsp:cNvPr id="0" name=""/>
        <dsp:cNvSpPr/>
      </dsp:nvSpPr>
      <dsp:spPr>
        <a:xfrm>
          <a:off x="353895" y="2771413"/>
          <a:ext cx="860624" cy="8606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22326B-F9A9-445A-8EE5-6ED4139227E4}">
      <dsp:nvSpPr>
        <dsp:cNvPr id="0" name=""/>
        <dsp:cNvSpPr/>
      </dsp:nvSpPr>
      <dsp:spPr>
        <a:xfrm>
          <a:off x="1844090" y="2459808"/>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66750">
            <a:lnSpc>
              <a:spcPct val="100000"/>
            </a:lnSpc>
            <a:spcBef>
              <a:spcPct val="0"/>
            </a:spcBef>
            <a:spcAft>
              <a:spcPct val="35000"/>
            </a:spcAft>
            <a:buNone/>
          </a:pPr>
          <a:r>
            <a:rPr lang="es-ES" sz="1500" kern="1200"/>
            <a:t>En el contexto de los procesos estocásticos, las variables o eventos pueden tener distribuciones de probabilidad asociadas que describen la incertidumbre en sus resultados. </a:t>
          </a:r>
          <a:endParaRPr lang="en-US" sz="1500" kern="1200"/>
        </a:p>
      </dsp:txBody>
      <dsp:txXfrm>
        <a:off x="1844090" y="2459808"/>
        <a:ext cx="3497613" cy="1483835"/>
      </dsp:txXfrm>
    </dsp:sp>
    <dsp:sp modelId="{4AF33CA1-4D66-4BE2-A33A-61866ECEE164}">
      <dsp:nvSpPr>
        <dsp:cNvPr id="0" name=""/>
        <dsp:cNvSpPr/>
      </dsp:nvSpPr>
      <dsp:spPr>
        <a:xfrm>
          <a:off x="5951136" y="2459808"/>
          <a:ext cx="1483835" cy="1483835"/>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3221F-64C1-45EC-B2A7-5352FD6FC306}">
      <dsp:nvSpPr>
        <dsp:cNvPr id="0" name=""/>
        <dsp:cNvSpPr/>
      </dsp:nvSpPr>
      <dsp:spPr>
        <a:xfrm>
          <a:off x="6262741" y="2771413"/>
          <a:ext cx="860624" cy="8606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15449C-E945-4CF2-93F3-796FD13F803F}">
      <dsp:nvSpPr>
        <dsp:cNvPr id="0" name=""/>
        <dsp:cNvSpPr/>
      </dsp:nvSpPr>
      <dsp:spPr>
        <a:xfrm>
          <a:off x="7752936" y="2459808"/>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666750">
            <a:lnSpc>
              <a:spcPct val="100000"/>
            </a:lnSpc>
            <a:spcBef>
              <a:spcPct val="0"/>
            </a:spcBef>
            <a:spcAft>
              <a:spcPct val="35000"/>
            </a:spcAft>
            <a:buNone/>
          </a:pPr>
          <a:r>
            <a:rPr lang="es-ES" sz="1500" kern="1200"/>
            <a:t>Por ejemplo, en un proceso estocástico como el lanzamiento de una moneda, el resultado de "cara" o "cruz" no se puede predecir con certeza antes del lanzamiento, pero se puede estimar utilizando la teoría de la probabilidad.</a:t>
          </a:r>
          <a:endParaRPr lang="en-US" sz="1500" kern="1200"/>
        </a:p>
      </dsp:txBody>
      <dsp:txXfrm>
        <a:off x="7752936" y="2459808"/>
        <a:ext cx="3497613" cy="14838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7B901-EEDA-4220-80BF-E541E9550DBB}">
      <dsp:nvSpPr>
        <dsp:cNvPr id="0" name=""/>
        <dsp:cNvSpPr/>
      </dsp:nvSpPr>
      <dsp:spPr>
        <a:xfrm>
          <a:off x="1986137" y="41660"/>
          <a:ext cx="1049748" cy="10497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2D0FBC-A848-49E7-8BF4-8C977380AAF4}">
      <dsp:nvSpPr>
        <dsp:cNvPr id="0" name=""/>
        <dsp:cNvSpPr/>
      </dsp:nvSpPr>
      <dsp:spPr>
        <a:xfrm>
          <a:off x="2209854" y="265376"/>
          <a:ext cx="602314" cy="60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AECB1E-BF21-4968-BA27-F0773F20EF02}">
      <dsp:nvSpPr>
        <dsp:cNvPr id="0" name=""/>
        <dsp:cNvSpPr/>
      </dsp:nvSpPr>
      <dsp:spPr>
        <a:xfrm>
          <a:off x="1602308" y="1418378"/>
          <a:ext cx="1817406" cy="2562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ES" sz="1600" kern="1200" cap="none" dirty="0"/>
            <a:t>Un modelo </a:t>
          </a:r>
          <a:r>
            <a:rPr lang="es-ES" sz="1600" b="1" kern="1200" cap="none" dirty="0" err="1"/>
            <a:t>Autoregresivo</a:t>
          </a:r>
          <a:r>
            <a:rPr lang="es-ES" sz="1600" b="1" kern="1200" cap="none" dirty="0"/>
            <a:t> (AR) </a:t>
          </a:r>
          <a:r>
            <a:rPr lang="es-ES" sz="1600" kern="1200" cap="none" dirty="0"/>
            <a:t>es un modelo estocástico que describe la evolución temporal de una serie de datos en función de sus propios valores pasados y un término de error estocástico.</a:t>
          </a:r>
          <a:endParaRPr lang="en-US" sz="1600" kern="1200" cap="none" dirty="0"/>
        </a:p>
      </dsp:txBody>
      <dsp:txXfrm>
        <a:off x="1602308" y="1418378"/>
        <a:ext cx="1817406" cy="2562189"/>
      </dsp:txXfrm>
    </dsp:sp>
    <dsp:sp modelId="{E86E1E4B-C10A-41F5-83BE-2CD092AC67D4}">
      <dsp:nvSpPr>
        <dsp:cNvPr id="0" name=""/>
        <dsp:cNvSpPr/>
      </dsp:nvSpPr>
      <dsp:spPr>
        <a:xfrm>
          <a:off x="4158772" y="41660"/>
          <a:ext cx="1049748" cy="10497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17C16-1F48-4031-9378-968B232B129B}">
      <dsp:nvSpPr>
        <dsp:cNvPr id="0" name=""/>
        <dsp:cNvSpPr/>
      </dsp:nvSpPr>
      <dsp:spPr>
        <a:xfrm>
          <a:off x="4382488" y="265376"/>
          <a:ext cx="602314" cy="602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050EC3-7F3B-4324-BF4E-A77BD38BFBCB}">
      <dsp:nvSpPr>
        <dsp:cNvPr id="0" name=""/>
        <dsp:cNvSpPr/>
      </dsp:nvSpPr>
      <dsp:spPr>
        <a:xfrm>
          <a:off x="3720872" y="1418378"/>
          <a:ext cx="1925547" cy="2562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ES" sz="1600" kern="1200" cap="none" dirty="0"/>
            <a:t>Este proceso modela una variable en función de una combinación lineal de sus valores previos, donde el número de valores pasados considerados se conoce como el “orden del proceso”.</a:t>
          </a:r>
          <a:endParaRPr lang="en-US" sz="1600" kern="1200" cap="none" dirty="0"/>
        </a:p>
      </dsp:txBody>
      <dsp:txXfrm>
        <a:off x="3720872" y="1418378"/>
        <a:ext cx="1925547" cy="2562189"/>
      </dsp:txXfrm>
    </dsp:sp>
    <dsp:sp modelId="{C8B14609-83E2-457B-A3B8-E8B83D24B06B}">
      <dsp:nvSpPr>
        <dsp:cNvPr id="0" name=""/>
        <dsp:cNvSpPr/>
      </dsp:nvSpPr>
      <dsp:spPr>
        <a:xfrm>
          <a:off x="6283152" y="41660"/>
          <a:ext cx="1049748" cy="10497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A3ACF8-8A5B-4ACE-89F8-7E757FC2ECB9}">
      <dsp:nvSpPr>
        <dsp:cNvPr id="0" name=""/>
        <dsp:cNvSpPr/>
      </dsp:nvSpPr>
      <dsp:spPr>
        <a:xfrm>
          <a:off x="6506869" y="265376"/>
          <a:ext cx="602314" cy="60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1FF1E4-E5F7-4690-8A23-972101247150}">
      <dsp:nvSpPr>
        <dsp:cNvPr id="0" name=""/>
        <dsp:cNvSpPr/>
      </dsp:nvSpPr>
      <dsp:spPr>
        <a:xfrm>
          <a:off x="5947577" y="1418378"/>
          <a:ext cx="1720898" cy="2562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ES" sz="1600" kern="1200" cap="none" dirty="0"/>
            <a:t>El término "</a:t>
          </a:r>
          <a:r>
            <a:rPr lang="es-ES" sz="1600" kern="1200" cap="none" dirty="0" err="1"/>
            <a:t>autoregresivo</a:t>
          </a:r>
          <a:r>
            <a:rPr lang="es-ES" sz="1600" kern="1200" cap="none" dirty="0"/>
            <a:t>" proviene del hecho de que el valor actual de la serie de tiempo se regresa a sí mismo, es decir, depende de sus valores pasados. </a:t>
          </a:r>
          <a:endParaRPr lang="en-US" sz="1600" kern="1200" cap="none" dirty="0"/>
        </a:p>
      </dsp:txBody>
      <dsp:txXfrm>
        <a:off x="5947577" y="1418378"/>
        <a:ext cx="1720898" cy="2562189"/>
      </dsp:txXfrm>
    </dsp:sp>
    <dsp:sp modelId="{684305E2-337D-4C29-A6F0-265A9B5F0A44}">
      <dsp:nvSpPr>
        <dsp:cNvPr id="0" name=""/>
        <dsp:cNvSpPr/>
      </dsp:nvSpPr>
      <dsp:spPr>
        <a:xfrm>
          <a:off x="8305208" y="41660"/>
          <a:ext cx="1049748" cy="104974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ABE268-2DAA-40C0-A5E4-9D600601A288}">
      <dsp:nvSpPr>
        <dsp:cNvPr id="0" name=""/>
        <dsp:cNvSpPr/>
      </dsp:nvSpPr>
      <dsp:spPr>
        <a:xfrm>
          <a:off x="8528924" y="265376"/>
          <a:ext cx="602314" cy="6023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BF3718-4409-4312-A726-9EBF7732DA04}">
      <dsp:nvSpPr>
        <dsp:cNvPr id="0" name=""/>
        <dsp:cNvSpPr/>
      </dsp:nvSpPr>
      <dsp:spPr>
        <a:xfrm>
          <a:off x="7969632" y="1418378"/>
          <a:ext cx="1720898" cy="2562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ES" sz="1600" kern="1200" cap="none" dirty="0"/>
            <a:t>El orden del modelo, denotado por 𝑝, indica cuántos valores pasados se utilizan en la predicción del valor actual.</a:t>
          </a:r>
          <a:endParaRPr lang="en-US" sz="1600" kern="1200" cap="none" dirty="0"/>
        </a:p>
      </dsp:txBody>
      <dsp:txXfrm>
        <a:off x="7969632" y="1418378"/>
        <a:ext cx="1720898" cy="25621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8D64E-6E76-4836-9C04-FA75FB03EB68}">
      <dsp:nvSpPr>
        <dsp:cNvPr id="0" name=""/>
        <dsp:cNvSpPr/>
      </dsp:nvSpPr>
      <dsp:spPr>
        <a:xfrm>
          <a:off x="3459491" y="227582"/>
          <a:ext cx="775195" cy="775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9E06E9-8543-423D-A89B-FC6C1150D64F}">
      <dsp:nvSpPr>
        <dsp:cNvPr id="0" name=""/>
        <dsp:cNvSpPr/>
      </dsp:nvSpPr>
      <dsp:spPr>
        <a:xfrm>
          <a:off x="2854864" y="1565498"/>
          <a:ext cx="1984448" cy="24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t>Los modelos AR son ampliamente utilizados en el análisis de series de tiempo, especialmente cuando se sospecha que el proceso subyacente exhibe algún tipo de autocorrelación temporal. </a:t>
          </a:r>
          <a:endParaRPr lang="en-US" sz="1600" kern="1200" dirty="0"/>
        </a:p>
      </dsp:txBody>
      <dsp:txXfrm>
        <a:off x="2854864" y="1565498"/>
        <a:ext cx="1984448" cy="2411718"/>
      </dsp:txXfrm>
    </dsp:sp>
    <dsp:sp modelId="{73036359-63C3-4CA4-9822-5D359F181ED5}">
      <dsp:nvSpPr>
        <dsp:cNvPr id="0" name=""/>
        <dsp:cNvSpPr/>
      </dsp:nvSpPr>
      <dsp:spPr>
        <a:xfrm>
          <a:off x="5614508" y="227582"/>
          <a:ext cx="775195" cy="775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8CB6EB-BFE8-4372-9A41-164C1EF24616}">
      <dsp:nvSpPr>
        <dsp:cNvPr id="0" name=""/>
        <dsp:cNvSpPr/>
      </dsp:nvSpPr>
      <dsp:spPr>
        <a:xfrm>
          <a:off x="5140777" y="1565498"/>
          <a:ext cx="1722656" cy="24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a:t>Son útiles para capturar la dependencia temporal en una serie de tiempo.</a:t>
          </a:r>
          <a:endParaRPr lang="en-US" sz="1600" kern="1200"/>
        </a:p>
      </dsp:txBody>
      <dsp:txXfrm>
        <a:off x="5140777" y="1565498"/>
        <a:ext cx="1722656" cy="2411718"/>
      </dsp:txXfrm>
    </dsp:sp>
    <dsp:sp modelId="{79D225B8-18A0-43B4-B18A-7FFED7B95B7D}">
      <dsp:nvSpPr>
        <dsp:cNvPr id="0" name=""/>
        <dsp:cNvSpPr/>
      </dsp:nvSpPr>
      <dsp:spPr>
        <a:xfrm>
          <a:off x="7638629" y="227582"/>
          <a:ext cx="775195" cy="775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079CA8-2558-48EF-B179-5A0BFD98822F}">
      <dsp:nvSpPr>
        <dsp:cNvPr id="0" name=""/>
        <dsp:cNvSpPr/>
      </dsp:nvSpPr>
      <dsp:spPr>
        <a:xfrm>
          <a:off x="7164899" y="1565498"/>
          <a:ext cx="1722656" cy="24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t>Estos modelos son fundamentales en la teoría de series de tiempo y se utilizan en una variedad de campos, como economía, finanzas, meteorología, entre otros.</a:t>
          </a:r>
          <a:endParaRPr lang="en-US" sz="1600" kern="1200" dirty="0"/>
        </a:p>
      </dsp:txBody>
      <dsp:txXfrm>
        <a:off x="7164899" y="1565498"/>
        <a:ext cx="1722656" cy="241171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1E1DC-4708-4ED6-B5DA-A404F67E9E5B}">
      <dsp:nvSpPr>
        <dsp:cNvPr id="0" name=""/>
        <dsp:cNvSpPr/>
      </dsp:nvSpPr>
      <dsp:spPr>
        <a:xfrm>
          <a:off x="3011133" y="219375"/>
          <a:ext cx="791015" cy="7910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0952AC-8939-4951-B178-F90301BBAF0B}">
      <dsp:nvSpPr>
        <dsp:cNvPr id="0" name=""/>
        <dsp:cNvSpPr/>
      </dsp:nvSpPr>
      <dsp:spPr>
        <a:xfrm>
          <a:off x="2527735" y="1575298"/>
          <a:ext cx="1757812" cy="241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ES" sz="1600" kern="1200" dirty="0"/>
            <a:t>El modelo de Medias móviles (MA), al igual que el modelo </a:t>
          </a:r>
          <a:r>
            <a:rPr lang="es-ES" sz="1600" kern="1200" dirty="0" err="1"/>
            <a:t>Autoregresivo</a:t>
          </a:r>
          <a:r>
            <a:rPr lang="es-ES" sz="1600" kern="1200" dirty="0"/>
            <a:t> (AR), es otro tipo fundamental de modelo estocástico utilizado en el análisis de series de tiempo. </a:t>
          </a:r>
          <a:endParaRPr lang="en-US" sz="1600" kern="1200" dirty="0"/>
        </a:p>
      </dsp:txBody>
      <dsp:txXfrm>
        <a:off x="2527735" y="1575298"/>
        <a:ext cx="1757812" cy="2410125"/>
      </dsp:txXfrm>
    </dsp:sp>
    <dsp:sp modelId="{705736C0-28F9-4727-941E-423E04207A1A}">
      <dsp:nvSpPr>
        <dsp:cNvPr id="0" name=""/>
        <dsp:cNvSpPr/>
      </dsp:nvSpPr>
      <dsp:spPr>
        <a:xfrm>
          <a:off x="5076563" y="219375"/>
          <a:ext cx="791015" cy="7910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828272-523E-42EE-9F20-15B92CC9DAB7}">
      <dsp:nvSpPr>
        <dsp:cNvPr id="0" name=""/>
        <dsp:cNvSpPr/>
      </dsp:nvSpPr>
      <dsp:spPr>
        <a:xfrm>
          <a:off x="4593165" y="1575298"/>
          <a:ext cx="1757812" cy="241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ES" sz="1600" kern="1200"/>
            <a:t>A diferencia del modelo AR, que utiliza valores pasados de la serie de tiempo para predecir valores futuros, el modelo MA utiliza errores pasados o residuos.</a:t>
          </a:r>
          <a:endParaRPr lang="en-US" sz="1600" kern="1200"/>
        </a:p>
      </dsp:txBody>
      <dsp:txXfrm>
        <a:off x="4593165" y="1575298"/>
        <a:ext cx="1757812" cy="2410125"/>
      </dsp:txXfrm>
    </dsp:sp>
    <dsp:sp modelId="{4E40A04D-AC3E-40B8-A232-44BD84A08F2B}">
      <dsp:nvSpPr>
        <dsp:cNvPr id="0" name=""/>
        <dsp:cNvSpPr/>
      </dsp:nvSpPr>
      <dsp:spPr>
        <a:xfrm>
          <a:off x="7316341" y="219375"/>
          <a:ext cx="791015" cy="79101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1814AC-E507-454C-A92F-B2E86398E581}">
      <dsp:nvSpPr>
        <dsp:cNvPr id="0" name=""/>
        <dsp:cNvSpPr/>
      </dsp:nvSpPr>
      <dsp:spPr>
        <a:xfrm>
          <a:off x="6658594" y="1575298"/>
          <a:ext cx="2106509" cy="241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ES" sz="1600" kern="1200" dirty="0"/>
            <a:t>Un proceso de medias móviles (MA) es un modelo estocástico que describe la relación entre una serie de datos y un término de error estocástico, basado en una combinación lineal de los términos de error en períodos de tiempo anteriores. </a:t>
          </a:r>
          <a:endParaRPr lang="en-US" sz="1600" kern="1200" dirty="0"/>
        </a:p>
      </dsp:txBody>
      <dsp:txXfrm>
        <a:off x="6658594" y="1575298"/>
        <a:ext cx="2106509" cy="24101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4274E-8B9D-4449-A2E5-84F5CC8A82D7}">
      <dsp:nvSpPr>
        <dsp:cNvPr id="0" name=""/>
        <dsp:cNvSpPr/>
      </dsp:nvSpPr>
      <dsp:spPr>
        <a:xfrm>
          <a:off x="1549469" y="704870"/>
          <a:ext cx="943493" cy="9434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001365-0BEE-4118-ACE5-0F4B516A4F85}">
      <dsp:nvSpPr>
        <dsp:cNvPr id="0" name=""/>
        <dsp:cNvSpPr/>
      </dsp:nvSpPr>
      <dsp:spPr>
        <a:xfrm>
          <a:off x="336556" y="2067923"/>
          <a:ext cx="3369318" cy="143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b="0" i="0" kern="1200" dirty="0"/>
            <a:t>El modelo </a:t>
          </a:r>
          <a:r>
            <a:rPr lang="es-ES" sz="1600" b="1" i="0" kern="1200" dirty="0"/>
            <a:t>ARMA</a:t>
          </a:r>
          <a:r>
            <a:rPr lang="es-ES" sz="1600" b="0" i="0" kern="1200" dirty="0"/>
            <a:t> (</a:t>
          </a:r>
          <a:r>
            <a:rPr lang="es-ES" sz="1600" b="0" i="0" kern="1200" dirty="0" err="1"/>
            <a:t>Autoregressive</a:t>
          </a:r>
          <a:r>
            <a:rPr lang="es-ES" sz="1600" b="0" i="0" kern="1200" dirty="0"/>
            <a:t> </a:t>
          </a:r>
          <a:r>
            <a:rPr lang="es-ES" sz="1600" b="0" i="0" kern="1200" dirty="0" err="1"/>
            <a:t>Moving</a:t>
          </a:r>
          <a:r>
            <a:rPr lang="es-ES" sz="1600" b="0" i="0" kern="1200" dirty="0"/>
            <a:t> </a:t>
          </a:r>
          <a:r>
            <a:rPr lang="es-ES" sz="1600" b="0" i="0" kern="1200" dirty="0" err="1"/>
            <a:t>Average</a:t>
          </a:r>
          <a:r>
            <a:rPr lang="es-ES" sz="1600" b="0" i="0" kern="1200" dirty="0"/>
            <a:t>) es un tipo de modelo estocástico que combina características tanto de los modelos </a:t>
          </a:r>
          <a:r>
            <a:rPr lang="es-ES" sz="1600" b="0" i="0" kern="1200" dirty="0" err="1"/>
            <a:t>autoregresivos</a:t>
          </a:r>
          <a:r>
            <a:rPr lang="es-ES" sz="1600" b="0" i="0" kern="1200" dirty="0"/>
            <a:t> (AR) como de los modelos de medias móviles (MA). </a:t>
          </a:r>
          <a:endParaRPr lang="en-US" sz="1600" kern="1200" dirty="0"/>
        </a:p>
      </dsp:txBody>
      <dsp:txXfrm>
        <a:off x="336556" y="2067923"/>
        <a:ext cx="3369318" cy="1432005"/>
      </dsp:txXfrm>
    </dsp:sp>
    <dsp:sp modelId="{52C1E6AA-A230-478F-9071-25F029208FA1}">
      <dsp:nvSpPr>
        <dsp:cNvPr id="0" name=""/>
        <dsp:cNvSpPr/>
      </dsp:nvSpPr>
      <dsp:spPr>
        <a:xfrm>
          <a:off x="5352196" y="704870"/>
          <a:ext cx="943493" cy="943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7423FF-9AF6-4232-B104-F201471A1C74}">
      <dsp:nvSpPr>
        <dsp:cNvPr id="0" name=""/>
        <dsp:cNvSpPr/>
      </dsp:nvSpPr>
      <dsp:spPr>
        <a:xfrm>
          <a:off x="4072788" y="2067923"/>
          <a:ext cx="3502309" cy="143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b="0" i="0" kern="1200" dirty="0"/>
            <a:t>Este modelo se utiliza comúnmente en el análisis y pronóstico de series de tiempo para capturar tanto la dependencia temporal de las observaciones como la estructura de ruido en los datos.</a:t>
          </a:r>
          <a:endParaRPr lang="en-US" sz="1600" kern="1200" dirty="0"/>
        </a:p>
      </dsp:txBody>
      <dsp:txXfrm>
        <a:off x="4072788" y="2067923"/>
        <a:ext cx="3502309" cy="1432005"/>
      </dsp:txXfrm>
    </dsp:sp>
    <dsp:sp modelId="{30A9B387-F2C0-435D-9DAD-5A1E6450A30A}">
      <dsp:nvSpPr>
        <dsp:cNvPr id="0" name=""/>
        <dsp:cNvSpPr/>
      </dsp:nvSpPr>
      <dsp:spPr>
        <a:xfrm>
          <a:off x="8977401" y="704870"/>
          <a:ext cx="943493" cy="9434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E5B04-7AE9-4FA5-9FEF-15E5E8846777}">
      <dsp:nvSpPr>
        <dsp:cNvPr id="0" name=""/>
        <dsp:cNvSpPr/>
      </dsp:nvSpPr>
      <dsp:spPr>
        <a:xfrm>
          <a:off x="7942012" y="2067923"/>
          <a:ext cx="3014271" cy="1432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kern="1200" dirty="0"/>
            <a:t>Estos modelos son ampliamente utilizados en el análisis de series de tiempo para modelar y predecir datos en una variedad de campos, como finanzas, economía, meteorología y más.</a:t>
          </a:r>
          <a:endParaRPr lang="en-US" sz="1600" kern="1200" dirty="0"/>
        </a:p>
      </dsp:txBody>
      <dsp:txXfrm>
        <a:off x="7942012" y="2067923"/>
        <a:ext cx="3014271" cy="143200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8A07E-5AF8-4299-8D68-2AC09A95A690}">
      <dsp:nvSpPr>
        <dsp:cNvPr id="0" name=""/>
        <dsp:cNvSpPr/>
      </dsp:nvSpPr>
      <dsp:spPr>
        <a:xfrm>
          <a:off x="314327" y="1718267"/>
          <a:ext cx="924449" cy="9244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53653-74A5-40AE-AC91-ABAF5727923C}">
      <dsp:nvSpPr>
        <dsp:cNvPr id="0" name=""/>
        <dsp:cNvSpPr/>
      </dsp:nvSpPr>
      <dsp:spPr>
        <a:xfrm>
          <a:off x="508462" y="1912402"/>
          <a:ext cx="536180" cy="5361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6CA132-95E6-4640-8275-AF8A80D729B7}">
      <dsp:nvSpPr>
        <dsp:cNvPr id="0" name=""/>
        <dsp:cNvSpPr/>
      </dsp:nvSpPr>
      <dsp:spPr>
        <a:xfrm>
          <a:off x="1436873" y="1718267"/>
          <a:ext cx="2179059" cy="924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s-ES" sz="1600" b="0" i="0" kern="1200" dirty="0"/>
            <a:t>El modelo es un tipo de modelo estocástico que combina características tanto de los modelos </a:t>
          </a:r>
          <a:r>
            <a:rPr lang="es-ES" sz="1600" b="0" i="0" kern="1200" dirty="0" err="1"/>
            <a:t>autoregresivos</a:t>
          </a:r>
          <a:r>
            <a:rPr lang="es-ES" sz="1600" b="0" i="0" kern="1200" dirty="0"/>
            <a:t> (AR) como de los modelos de medias móviles (MA). </a:t>
          </a:r>
          <a:endParaRPr lang="en-US" sz="1600" kern="1200" dirty="0"/>
        </a:p>
      </dsp:txBody>
      <dsp:txXfrm>
        <a:off x="1436873" y="1718267"/>
        <a:ext cx="2179059" cy="924449"/>
      </dsp:txXfrm>
    </dsp:sp>
    <dsp:sp modelId="{64CA8FAC-A5A6-412E-B927-2D4788F7B939}">
      <dsp:nvSpPr>
        <dsp:cNvPr id="0" name=""/>
        <dsp:cNvSpPr/>
      </dsp:nvSpPr>
      <dsp:spPr>
        <a:xfrm>
          <a:off x="3995617" y="1718267"/>
          <a:ext cx="924449" cy="9244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C66F80-AF3A-456F-80A6-9DD146EC3DFB}">
      <dsp:nvSpPr>
        <dsp:cNvPr id="0" name=""/>
        <dsp:cNvSpPr/>
      </dsp:nvSpPr>
      <dsp:spPr>
        <a:xfrm>
          <a:off x="4189751" y="1912402"/>
          <a:ext cx="536180" cy="5361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F636F6-5254-44F8-AD6A-D6672BA4E186}">
      <dsp:nvSpPr>
        <dsp:cNvPr id="0" name=""/>
        <dsp:cNvSpPr/>
      </dsp:nvSpPr>
      <dsp:spPr>
        <a:xfrm>
          <a:off x="5118163" y="1718267"/>
          <a:ext cx="2179059" cy="924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s-ES" sz="1600" b="0" i="0" kern="1200"/>
            <a:t>Este modelo se utiliza comúnmente en el análisis y pronóstico de series de tiempo para capturar tanto la dependencia temporal de las observaciones como la estructura de ruido en los datos.</a:t>
          </a:r>
          <a:endParaRPr lang="en-US" sz="1600" kern="1200"/>
        </a:p>
      </dsp:txBody>
      <dsp:txXfrm>
        <a:off x="5118163" y="1718267"/>
        <a:ext cx="2179059" cy="924449"/>
      </dsp:txXfrm>
    </dsp:sp>
    <dsp:sp modelId="{178C6F03-06F0-4BAC-BCBA-7DEDC1934871}">
      <dsp:nvSpPr>
        <dsp:cNvPr id="0" name=""/>
        <dsp:cNvSpPr/>
      </dsp:nvSpPr>
      <dsp:spPr>
        <a:xfrm>
          <a:off x="7676907" y="1718267"/>
          <a:ext cx="924449" cy="9244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155C8C-35F6-4230-B9C0-CD35DC98A82E}">
      <dsp:nvSpPr>
        <dsp:cNvPr id="0" name=""/>
        <dsp:cNvSpPr/>
      </dsp:nvSpPr>
      <dsp:spPr>
        <a:xfrm>
          <a:off x="7871041" y="1912402"/>
          <a:ext cx="536180" cy="5361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40E407-C947-4A36-BBB7-B453BA81F771}">
      <dsp:nvSpPr>
        <dsp:cNvPr id="0" name=""/>
        <dsp:cNvSpPr/>
      </dsp:nvSpPr>
      <dsp:spPr>
        <a:xfrm>
          <a:off x="8799452" y="1718267"/>
          <a:ext cx="2179059" cy="924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90000"/>
            </a:lnSpc>
            <a:spcBef>
              <a:spcPct val="0"/>
            </a:spcBef>
            <a:spcAft>
              <a:spcPct val="35000"/>
            </a:spcAft>
            <a:buNone/>
          </a:pPr>
          <a:r>
            <a:rPr lang="es-ES" sz="1600" kern="1200"/>
            <a:t>Estos modelos son ampliamente utilizados en el análisis de series de tiempo para modelar y predecir datos en una variedad de campos, como finanzas, economía, meteorología y más.</a:t>
          </a:r>
          <a:endParaRPr lang="en-US" sz="1600" kern="1200"/>
        </a:p>
      </dsp:txBody>
      <dsp:txXfrm>
        <a:off x="8799452" y="1718267"/>
        <a:ext cx="2179059" cy="92444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5E185-D63E-44CB-A741-1199A8785907}">
      <dsp:nvSpPr>
        <dsp:cNvPr id="0" name=""/>
        <dsp:cNvSpPr/>
      </dsp:nvSpPr>
      <dsp:spPr>
        <a:xfrm>
          <a:off x="1049861" y="1013366"/>
          <a:ext cx="1477465" cy="14774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F5E906-C988-416A-9F9A-9E58AB1D442C}">
      <dsp:nvSpPr>
        <dsp:cNvPr id="0" name=""/>
        <dsp:cNvSpPr/>
      </dsp:nvSpPr>
      <dsp:spPr>
        <a:xfrm>
          <a:off x="146965" y="2898656"/>
          <a:ext cx="3283256"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El modelo </a:t>
          </a:r>
          <a:r>
            <a:rPr lang="es-ES" sz="1400" b="1" kern="1200" dirty="0"/>
            <a:t>ARIMA</a:t>
          </a:r>
          <a:r>
            <a:rPr lang="es-ES" sz="1400" kern="1200" dirty="0"/>
            <a:t> (</a:t>
          </a:r>
          <a:r>
            <a:rPr lang="es-ES" sz="1400" kern="1200" dirty="0" err="1"/>
            <a:t>Autoregressive</a:t>
          </a:r>
          <a:r>
            <a:rPr lang="es-ES" sz="1400" kern="1200" dirty="0"/>
            <a:t> </a:t>
          </a:r>
          <a:r>
            <a:rPr lang="es-ES" sz="1400" kern="1200" dirty="0" err="1"/>
            <a:t>Integrated</a:t>
          </a:r>
          <a:r>
            <a:rPr lang="es-ES" sz="1400" kern="1200" dirty="0"/>
            <a:t> </a:t>
          </a:r>
          <a:r>
            <a:rPr lang="es-ES" sz="1400" kern="1200" dirty="0" err="1"/>
            <a:t>Moving</a:t>
          </a:r>
          <a:r>
            <a:rPr lang="es-ES" sz="1400" kern="1200" dirty="0"/>
            <a:t> </a:t>
          </a:r>
          <a:r>
            <a:rPr lang="es-ES" sz="1400" kern="1200" dirty="0" err="1"/>
            <a:t>Average</a:t>
          </a:r>
          <a:r>
            <a:rPr lang="es-ES" sz="1400" kern="1200" dirty="0"/>
            <a:t>) es un tipo de modelo estocástico utilizado para analizar y predecir series de tiempo. </a:t>
          </a:r>
          <a:endParaRPr lang="en-US" sz="1400" kern="1200" dirty="0"/>
        </a:p>
      </dsp:txBody>
      <dsp:txXfrm>
        <a:off x="146965" y="2898656"/>
        <a:ext cx="3283256" cy="832500"/>
      </dsp:txXfrm>
    </dsp:sp>
    <dsp:sp modelId="{639C5EF1-790E-49D6-8857-EE0624AC668D}">
      <dsp:nvSpPr>
        <dsp:cNvPr id="0" name=""/>
        <dsp:cNvSpPr/>
      </dsp:nvSpPr>
      <dsp:spPr>
        <a:xfrm>
          <a:off x="4907687" y="1013366"/>
          <a:ext cx="1477465" cy="14774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2EF6D-F476-4316-921A-A70AF9F44228}">
      <dsp:nvSpPr>
        <dsp:cNvPr id="0" name=""/>
        <dsp:cNvSpPr/>
      </dsp:nvSpPr>
      <dsp:spPr>
        <a:xfrm>
          <a:off x="4004791" y="2898656"/>
          <a:ext cx="3283256"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Los modelos ARIMA son ampliamente utilizados en el análisis y pronóstico de series de tiempo en una variedad de campos, como economía, finanzas, meteorología, entre otros. </a:t>
          </a:r>
          <a:endParaRPr lang="en-US" sz="1400" kern="1200" dirty="0"/>
        </a:p>
      </dsp:txBody>
      <dsp:txXfrm>
        <a:off x="4004791" y="2898656"/>
        <a:ext cx="3283256" cy="832500"/>
      </dsp:txXfrm>
    </dsp:sp>
    <dsp:sp modelId="{634DCBB3-C0BF-4363-922F-CA6BEDA5476B}">
      <dsp:nvSpPr>
        <dsp:cNvPr id="0" name=""/>
        <dsp:cNvSpPr/>
      </dsp:nvSpPr>
      <dsp:spPr>
        <a:xfrm>
          <a:off x="8765513" y="1013366"/>
          <a:ext cx="1477465" cy="14774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5BA09-119E-4A5E-89E2-23E7652A3844}">
      <dsp:nvSpPr>
        <dsp:cNvPr id="0" name=""/>
        <dsp:cNvSpPr/>
      </dsp:nvSpPr>
      <dsp:spPr>
        <a:xfrm>
          <a:off x="7862617" y="2898656"/>
          <a:ext cx="3283256"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a:t>Son especialmente útiles cuando los datos exhiben tendencias y/o estacionalidad, ya que el componente de integración puede ayudar a controlar estas características. </a:t>
          </a:r>
          <a:endParaRPr lang="en-US" sz="1400" kern="1200"/>
        </a:p>
      </dsp:txBody>
      <dsp:txXfrm>
        <a:off x="7862617" y="2898656"/>
        <a:ext cx="3283256" cy="8325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ED076-E1CB-4938-A5B7-16B1796133B0}">
      <dsp:nvSpPr>
        <dsp:cNvPr id="0" name=""/>
        <dsp:cNvSpPr/>
      </dsp:nvSpPr>
      <dsp:spPr>
        <a:xfrm>
          <a:off x="0" y="0"/>
          <a:ext cx="11029615"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9FB17-2CA0-4E0B-A8D2-0569D624C678}">
      <dsp:nvSpPr>
        <dsp:cNvPr id="0" name=""/>
        <dsp:cNvSpPr/>
      </dsp:nvSpPr>
      <dsp:spPr>
        <a:xfrm>
          <a:off x="317832" y="236853"/>
          <a:ext cx="577877" cy="577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BCB870-1FF2-4550-92A9-A4D6A65D8775}">
      <dsp:nvSpPr>
        <dsp:cNvPr id="0" name=""/>
        <dsp:cNvSpPr/>
      </dsp:nvSpPr>
      <dsp:spPr>
        <a:xfrm>
          <a:off x="1213543" y="449"/>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711200">
            <a:lnSpc>
              <a:spcPct val="90000"/>
            </a:lnSpc>
            <a:spcBef>
              <a:spcPct val="0"/>
            </a:spcBef>
            <a:spcAft>
              <a:spcPct val="35000"/>
            </a:spcAft>
            <a:buNone/>
          </a:pPr>
          <a:r>
            <a:rPr lang="es-ES" sz="1600" b="1" kern="1200" dirty="0"/>
            <a:t>Componente </a:t>
          </a:r>
          <a:r>
            <a:rPr lang="es-ES" sz="1600" b="1" kern="1200" dirty="0" err="1"/>
            <a:t>Autoregresivo</a:t>
          </a:r>
          <a:r>
            <a:rPr lang="es-ES" sz="1600" b="1" kern="1200" dirty="0"/>
            <a:t> (AR): </a:t>
          </a:r>
          <a:r>
            <a:rPr lang="es-ES" sz="1600" kern="1200" dirty="0"/>
            <a:t>Este componente captura la relación lineal entre una observación en un momento dado y sus valores anteriores. Indica cómo la serie de tiempo depende de sus propios valores pasados.</a:t>
          </a:r>
          <a:endParaRPr lang="en-US" sz="1600" kern="1200" dirty="0"/>
        </a:p>
      </dsp:txBody>
      <dsp:txXfrm>
        <a:off x="1213543" y="449"/>
        <a:ext cx="9816071" cy="1050687"/>
      </dsp:txXfrm>
    </dsp:sp>
    <dsp:sp modelId="{2EA2656B-F98F-40DD-85BF-CB031B1276E3}">
      <dsp:nvSpPr>
        <dsp:cNvPr id="0" name=""/>
        <dsp:cNvSpPr/>
      </dsp:nvSpPr>
      <dsp:spPr>
        <a:xfrm>
          <a:off x="0" y="1313807"/>
          <a:ext cx="11029615"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89326-461E-41F8-9623-622D43DE5594}">
      <dsp:nvSpPr>
        <dsp:cNvPr id="0" name=""/>
        <dsp:cNvSpPr/>
      </dsp:nvSpPr>
      <dsp:spPr>
        <a:xfrm>
          <a:off x="317832" y="1550212"/>
          <a:ext cx="577877" cy="577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0666DE-8F63-48E4-87D1-E779B7F83ADB}">
      <dsp:nvSpPr>
        <dsp:cNvPr id="0" name=""/>
        <dsp:cNvSpPr/>
      </dsp:nvSpPr>
      <dsp:spPr>
        <a:xfrm>
          <a:off x="1213543" y="1313807"/>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711200">
            <a:lnSpc>
              <a:spcPct val="90000"/>
            </a:lnSpc>
            <a:spcBef>
              <a:spcPct val="0"/>
            </a:spcBef>
            <a:spcAft>
              <a:spcPct val="35000"/>
            </a:spcAft>
            <a:buNone/>
          </a:pPr>
          <a:r>
            <a:rPr lang="es-ES" sz="1600" b="1" kern="1200" dirty="0"/>
            <a:t>Componente de Media Móvil (MA): </a:t>
          </a:r>
          <a:r>
            <a:rPr lang="es-ES" sz="1600" kern="1200" dirty="0"/>
            <a:t>Este componente modela la relación entre una observación y los términos de error o residuos de observaciones pasadas. Indica cómo la serie de tiempo depende de los errores pasados.</a:t>
          </a:r>
          <a:endParaRPr lang="en-US" sz="1600" kern="1200" dirty="0"/>
        </a:p>
      </dsp:txBody>
      <dsp:txXfrm>
        <a:off x="1213543" y="1313807"/>
        <a:ext cx="9816071" cy="1050687"/>
      </dsp:txXfrm>
    </dsp:sp>
    <dsp:sp modelId="{6FE26544-8A4D-4BDB-9FA7-648350B3628C}">
      <dsp:nvSpPr>
        <dsp:cNvPr id="0" name=""/>
        <dsp:cNvSpPr/>
      </dsp:nvSpPr>
      <dsp:spPr>
        <a:xfrm>
          <a:off x="0" y="2627166"/>
          <a:ext cx="11029615"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20A5E-B8CE-416D-9BE6-AC2F18686043}">
      <dsp:nvSpPr>
        <dsp:cNvPr id="0" name=""/>
        <dsp:cNvSpPr/>
      </dsp:nvSpPr>
      <dsp:spPr>
        <a:xfrm>
          <a:off x="317832" y="2863571"/>
          <a:ext cx="577877" cy="5778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DBC5ED-0CA5-4B2A-8FE6-B5E1DE18BAC1}">
      <dsp:nvSpPr>
        <dsp:cNvPr id="0" name=""/>
        <dsp:cNvSpPr/>
      </dsp:nvSpPr>
      <dsp:spPr>
        <a:xfrm>
          <a:off x="1213543" y="2627166"/>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711200">
            <a:lnSpc>
              <a:spcPct val="90000"/>
            </a:lnSpc>
            <a:spcBef>
              <a:spcPct val="0"/>
            </a:spcBef>
            <a:spcAft>
              <a:spcPct val="35000"/>
            </a:spcAft>
            <a:buNone/>
          </a:pPr>
          <a:r>
            <a:rPr lang="es-ES" sz="1600" b="1" kern="1200" dirty="0"/>
            <a:t>Componente de Integración (I): </a:t>
          </a:r>
          <a:r>
            <a:rPr lang="es-ES" sz="1600" kern="1200" dirty="0"/>
            <a:t>Este componente se refiere al número de veces que es necesario diferenciar la serie de tiempo para hacerla estacionaria, es decir, para eliminar la tendencia y la variabilidad no constante. La integración se utiliza para hacer que la serie de tiempo sea estacionaria antes de aplicar los componentes ARMA.</a:t>
          </a:r>
          <a:endParaRPr lang="en-US" sz="1600" kern="1200" dirty="0"/>
        </a:p>
      </dsp:txBody>
      <dsp:txXfrm>
        <a:off x="1213543" y="2627166"/>
        <a:ext cx="9816071" cy="105068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96F5E-044A-4CEE-B70D-2DE7F09B4D3D}">
      <dsp:nvSpPr>
        <dsp:cNvPr id="0" name=""/>
        <dsp:cNvSpPr/>
      </dsp:nvSpPr>
      <dsp:spPr>
        <a:xfrm>
          <a:off x="2486298" y="10654"/>
          <a:ext cx="2196000" cy="2196000"/>
        </a:xfrm>
        <a:prstGeom prst="ellipse">
          <a:avLst/>
        </a:prstGeom>
        <a:solidFill>
          <a:schemeClr val="accent4"/>
        </a:solidFill>
        <a:ln>
          <a:noFill/>
        </a:ln>
        <a:effectLst/>
      </dsp:spPr>
      <dsp:style>
        <a:lnRef idx="0">
          <a:scrgbClr r="0" g="0" b="0"/>
        </a:lnRef>
        <a:fillRef idx="1">
          <a:scrgbClr r="0" g="0" b="0"/>
        </a:fillRef>
        <a:effectRef idx="0">
          <a:scrgbClr r="0" g="0" b="0"/>
        </a:effectRef>
        <a:fontRef idx="minor"/>
      </dsp:style>
    </dsp:sp>
    <dsp:sp modelId="{1DB30337-8AC8-4809-BDD4-77DC0B7BE4AD}">
      <dsp:nvSpPr>
        <dsp:cNvPr id="0" name=""/>
        <dsp:cNvSpPr/>
      </dsp:nvSpPr>
      <dsp:spPr>
        <a:xfrm>
          <a:off x="2954298" y="478655"/>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0F3C40-E222-450B-8E7E-4346F595263E}">
      <dsp:nvSpPr>
        <dsp:cNvPr id="0" name=""/>
        <dsp:cNvSpPr/>
      </dsp:nvSpPr>
      <dsp:spPr>
        <a:xfrm>
          <a:off x="558282" y="2890655"/>
          <a:ext cx="6052032"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cap="none" dirty="0">
              <a:solidFill>
                <a:schemeClr val="bg1"/>
              </a:solidFill>
              <a:latin typeface="Calibri" panose="020F0502020204030204" pitchFamily="34" charset="0"/>
              <a:cs typeface="Calibri" panose="020F0502020204030204" pitchFamily="34" charset="0"/>
            </a:rPr>
            <a:t>MODELAMIENTO ESTACIONAL</a:t>
          </a:r>
        </a:p>
      </dsp:txBody>
      <dsp:txXfrm>
        <a:off x="558282" y="2890655"/>
        <a:ext cx="6052032" cy="1260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7B901-EEDA-4220-80BF-E541E9550DBB}">
      <dsp:nvSpPr>
        <dsp:cNvPr id="0" name=""/>
        <dsp:cNvSpPr/>
      </dsp:nvSpPr>
      <dsp:spPr>
        <a:xfrm>
          <a:off x="1080459" y="336443"/>
          <a:ext cx="1098000" cy="1098000"/>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2D0FBC-A848-49E7-8BF4-8C977380AAF4}">
      <dsp:nvSpPr>
        <dsp:cNvPr id="0" name=""/>
        <dsp:cNvSpPr/>
      </dsp:nvSpPr>
      <dsp:spPr>
        <a:xfrm>
          <a:off x="1314459" y="57044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AECB1E-BF21-4968-BA27-F0773F20EF02}">
      <dsp:nvSpPr>
        <dsp:cNvPr id="0" name=""/>
        <dsp:cNvSpPr/>
      </dsp:nvSpPr>
      <dsp:spPr>
        <a:xfrm>
          <a:off x="260550" y="1776443"/>
          <a:ext cx="2737818" cy="1909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s-ES" sz="1800" kern="1200" cap="none" dirty="0"/>
            <a:t>El modelo </a:t>
          </a:r>
          <a:r>
            <a:rPr lang="es-ES" sz="1800" b="1" kern="1200" cap="none" dirty="0"/>
            <a:t>SARIMA </a:t>
          </a:r>
          <a:r>
            <a:rPr lang="es-ES" sz="1800" kern="1200" cap="none" dirty="0"/>
            <a:t>(</a:t>
          </a:r>
          <a:r>
            <a:rPr lang="es-ES" sz="1800" kern="1200" cap="none" dirty="0" err="1"/>
            <a:t>seasonal</a:t>
          </a:r>
          <a:r>
            <a:rPr lang="es-ES" sz="1800" kern="1200" cap="none" dirty="0"/>
            <a:t> </a:t>
          </a:r>
          <a:r>
            <a:rPr lang="es-ES" sz="1800" kern="1200" cap="none" dirty="0" err="1"/>
            <a:t>autoregressive</a:t>
          </a:r>
          <a:r>
            <a:rPr lang="es-ES" sz="1800" kern="1200" cap="none" dirty="0"/>
            <a:t> </a:t>
          </a:r>
          <a:r>
            <a:rPr lang="es-ES" sz="1800" kern="1200" cap="none" dirty="0" err="1"/>
            <a:t>integrated</a:t>
          </a:r>
          <a:r>
            <a:rPr lang="es-ES" sz="1800" kern="1200" cap="none" dirty="0"/>
            <a:t> </a:t>
          </a:r>
          <a:r>
            <a:rPr lang="es-ES" sz="1800" kern="1200" cap="none" dirty="0" err="1"/>
            <a:t>moving</a:t>
          </a:r>
          <a:r>
            <a:rPr lang="es-ES" sz="1800" kern="1200" cap="none" dirty="0"/>
            <a:t> </a:t>
          </a:r>
          <a:r>
            <a:rPr lang="es-ES" sz="1800" kern="1200" cap="none" dirty="0" err="1"/>
            <a:t>average</a:t>
          </a:r>
          <a:r>
            <a:rPr lang="es-ES" sz="1800" kern="1200" cap="none" dirty="0"/>
            <a:t>), es una extensión del modelo ARIMA que tiene en cuenta la estacionalidad en los datos de series de tiempo. </a:t>
          </a:r>
          <a:endParaRPr lang="en-US" sz="1800" kern="1200" cap="none" dirty="0"/>
        </a:p>
      </dsp:txBody>
      <dsp:txXfrm>
        <a:off x="260550" y="1776443"/>
        <a:ext cx="2737818" cy="1909340"/>
      </dsp:txXfrm>
    </dsp:sp>
    <dsp:sp modelId="{E86E1E4B-C10A-41F5-83BE-2CD092AC67D4}">
      <dsp:nvSpPr>
        <dsp:cNvPr id="0" name=""/>
        <dsp:cNvSpPr/>
      </dsp:nvSpPr>
      <dsp:spPr>
        <a:xfrm>
          <a:off x="3771396" y="336443"/>
          <a:ext cx="1098000" cy="1098000"/>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17C16-1F48-4031-9378-968B232B129B}">
      <dsp:nvSpPr>
        <dsp:cNvPr id="0" name=""/>
        <dsp:cNvSpPr/>
      </dsp:nvSpPr>
      <dsp:spPr>
        <a:xfrm>
          <a:off x="4005396" y="57044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050EC3-7F3B-4324-BF4E-A77BD38BFBCB}">
      <dsp:nvSpPr>
        <dsp:cNvPr id="0" name=""/>
        <dsp:cNvSpPr/>
      </dsp:nvSpPr>
      <dsp:spPr>
        <a:xfrm>
          <a:off x="3313368" y="1776443"/>
          <a:ext cx="2014056" cy="1909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s-ES" sz="1800" kern="1200" cap="none" dirty="0"/>
            <a:t>Permite modelar y predecir series de tiempo que exhiben patrones estacionales o cíclicos.</a:t>
          </a:r>
          <a:endParaRPr lang="en-US" sz="1800" kern="1200" cap="none" dirty="0"/>
        </a:p>
      </dsp:txBody>
      <dsp:txXfrm>
        <a:off x="3313368" y="1776443"/>
        <a:ext cx="2014056" cy="1909340"/>
      </dsp:txXfrm>
    </dsp:sp>
    <dsp:sp modelId="{C8B14609-83E2-457B-A3B8-E8B83D24B06B}">
      <dsp:nvSpPr>
        <dsp:cNvPr id="0" name=""/>
        <dsp:cNvSpPr/>
      </dsp:nvSpPr>
      <dsp:spPr>
        <a:xfrm>
          <a:off x="6403383" y="336443"/>
          <a:ext cx="1098000" cy="1098000"/>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A3ACF8-8A5B-4ACE-89F8-7E757FC2ECB9}">
      <dsp:nvSpPr>
        <dsp:cNvPr id="0" name=""/>
        <dsp:cNvSpPr/>
      </dsp:nvSpPr>
      <dsp:spPr>
        <a:xfrm>
          <a:off x="6637383" y="57044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1FF1E4-E5F7-4690-8A23-972101247150}">
      <dsp:nvSpPr>
        <dsp:cNvPr id="0" name=""/>
        <dsp:cNvSpPr/>
      </dsp:nvSpPr>
      <dsp:spPr>
        <a:xfrm>
          <a:off x="5642424" y="1776443"/>
          <a:ext cx="2619917" cy="1909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s-ES" sz="1800" kern="1200" cap="none" dirty="0"/>
            <a:t>El modelo SARIMA tiene en cuenta la estacionalidad aplicando esencialmente un modelo ARIMA a los rezagos que son múltiplos enteros de la estacionalidad. </a:t>
          </a:r>
          <a:endParaRPr lang="en-US" sz="1800" kern="1200" cap="none" dirty="0"/>
        </a:p>
      </dsp:txBody>
      <dsp:txXfrm>
        <a:off x="5642424" y="1776443"/>
        <a:ext cx="2619917" cy="1909340"/>
      </dsp:txXfrm>
    </dsp:sp>
    <dsp:sp modelId="{684305E2-337D-4C29-A6F0-265A9B5F0A44}">
      <dsp:nvSpPr>
        <dsp:cNvPr id="0" name=""/>
        <dsp:cNvSpPr/>
      </dsp:nvSpPr>
      <dsp:spPr>
        <a:xfrm>
          <a:off x="9255816" y="336443"/>
          <a:ext cx="1098000" cy="1098000"/>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ABE268-2DAA-40C0-A5E4-9D600601A288}">
      <dsp:nvSpPr>
        <dsp:cNvPr id="0" name=""/>
        <dsp:cNvSpPr/>
      </dsp:nvSpPr>
      <dsp:spPr>
        <a:xfrm>
          <a:off x="9489816" y="57044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BF3718-4409-4312-A726-9EBF7732DA04}">
      <dsp:nvSpPr>
        <dsp:cNvPr id="0" name=""/>
        <dsp:cNvSpPr/>
      </dsp:nvSpPr>
      <dsp:spPr>
        <a:xfrm>
          <a:off x="8577342" y="1776443"/>
          <a:ext cx="2454948" cy="1909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s-ES" sz="1800" kern="1200" cap="none" dirty="0"/>
            <a:t>Una vez que se modela la estacionalidad, se aplica un modelo ARIMA a lo restante para capturar la estructura no estacional.</a:t>
          </a:r>
          <a:endParaRPr lang="en-US" sz="1800" kern="1200" cap="none" dirty="0"/>
        </a:p>
      </dsp:txBody>
      <dsp:txXfrm>
        <a:off x="8577342" y="1776443"/>
        <a:ext cx="2454948" cy="19093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7E18-5C65-40C1-9EB3-8BD10EFA7CB3}">
      <dsp:nvSpPr>
        <dsp:cNvPr id="0" name=""/>
        <dsp:cNvSpPr/>
      </dsp:nvSpPr>
      <dsp:spPr>
        <a:xfrm>
          <a:off x="3231" y="1520010"/>
          <a:ext cx="2307171" cy="2676345"/>
        </a:xfrm>
        <a:prstGeom prst="roundRect">
          <a:avLst>
            <a:gd name="adj" fmla="val 10000"/>
          </a:avLst>
        </a:prstGeom>
        <a:solidFill>
          <a:schemeClr val="accent4">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6CF06BB-8A7F-4B9E-9DA8-8579BD6FCA42}">
      <dsp:nvSpPr>
        <dsp:cNvPr id="0" name=""/>
        <dsp:cNvSpPr/>
      </dsp:nvSpPr>
      <dsp:spPr>
        <a:xfrm>
          <a:off x="259583" y="1763545"/>
          <a:ext cx="2307171" cy="2676345"/>
        </a:xfrm>
        <a:prstGeom prst="roundRect">
          <a:avLst>
            <a:gd name="adj" fmla="val 10000"/>
          </a:avLst>
        </a:prstGeom>
        <a:solidFill>
          <a:schemeClr val="lt1">
            <a:alpha val="9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Supongamos que tenemos una serie temporal </a:t>
          </a:r>
          <a14:m xmlns:a14="http://schemas.microsoft.com/office/drawing/2010/main">
            <m:oMath xmlns:m="http://schemas.openxmlformats.org/officeDocument/2006/math">
              <m:sSub>
                <m:sSubPr>
                  <m:ctrlPr>
                    <a:rPr lang="es-ES" sz="1600" i="1" kern="1200" smtClean="0">
                      <a:solidFill>
                        <a:schemeClr val="tx1"/>
                      </a:solidFill>
                      <a:latin typeface="Cambria Math" panose="02040503050406030204" pitchFamily="18" charset="0"/>
                    </a:rPr>
                  </m:ctrlPr>
                </m:sSubPr>
                <m:e>
                  <m:r>
                    <a:rPr lang="es-ES" sz="1600" i="1" kern="1200">
                      <a:solidFill>
                        <a:schemeClr val="tx1"/>
                      </a:solidFill>
                      <a:latin typeface="Cambria Math" panose="02040503050406030204" pitchFamily="18" charset="0"/>
                    </a:rPr>
                    <m:t>𝑦</m:t>
                  </m:r>
                </m:e>
                <m:sub>
                  <m:r>
                    <a:rPr lang="es-ES" sz="1600" i="1" kern="1200">
                      <a:solidFill>
                        <a:schemeClr val="tx1"/>
                      </a:solidFill>
                      <a:latin typeface="Cambria Math" panose="02040503050406030204" pitchFamily="18" charset="0"/>
                    </a:rPr>
                    <m:t>𝑡</m:t>
                  </m:r>
                </m:sub>
              </m:sSub>
            </m:oMath>
          </a14:m>
          <a:r>
            <a:rPr lang="es-ES" sz="1600" kern="1200" dirty="0"/>
            <a:t> con estacionalidad </a:t>
          </a:r>
          <a:r>
            <a:rPr lang="es-ES" sz="1600" i="1" kern="1200" dirty="0">
              <a:solidFill>
                <a:schemeClr val="tx1"/>
              </a:solidFill>
              <a:latin typeface="Times New Roman" panose="02020603050405020304" pitchFamily="18" charset="0"/>
              <a:cs typeface="Times New Roman" panose="02020603050405020304" pitchFamily="18" charset="0"/>
            </a:rPr>
            <a:t>s</a:t>
          </a:r>
          <a:r>
            <a:rPr lang="es-ES" sz="1600" kern="1200" dirty="0"/>
            <a:t>. </a:t>
          </a:r>
          <a:endParaRPr lang="en-US" sz="1600" kern="1200" dirty="0"/>
        </a:p>
      </dsp:txBody>
      <dsp:txXfrm>
        <a:off x="327158" y="1831120"/>
        <a:ext cx="2172021" cy="2541195"/>
      </dsp:txXfrm>
    </dsp:sp>
    <dsp:sp modelId="{0653A2E1-41CF-4E85-8E95-E232B5D814FB}">
      <dsp:nvSpPr>
        <dsp:cNvPr id="0" name=""/>
        <dsp:cNvSpPr/>
      </dsp:nvSpPr>
      <dsp:spPr>
        <a:xfrm>
          <a:off x="2823107" y="1520010"/>
          <a:ext cx="2307171" cy="2676345"/>
        </a:xfrm>
        <a:prstGeom prst="roundRect">
          <a:avLst>
            <a:gd name="adj" fmla="val 10000"/>
          </a:avLst>
        </a:prstGeom>
        <a:solidFill>
          <a:schemeClr val="accent4">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7A7BBED-459E-47F4-89E1-4E0B43B7A2B7}">
      <dsp:nvSpPr>
        <dsp:cNvPr id="0" name=""/>
        <dsp:cNvSpPr/>
      </dsp:nvSpPr>
      <dsp:spPr>
        <a:xfrm>
          <a:off x="3079459" y="1763545"/>
          <a:ext cx="2307171" cy="2676345"/>
        </a:xfrm>
        <a:prstGeom prst="roundRect">
          <a:avLst>
            <a:gd name="adj" fmla="val 10000"/>
          </a:avLst>
        </a:prstGeom>
        <a:solidFill>
          <a:schemeClr val="lt1">
            <a:alpha val="9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Podemos intentar eliminar la estacionalidad mediante la diferenciación, aplicando el operador de diferenciación </a:t>
          </a:r>
          <a14:m xmlns:a14="http://schemas.microsoft.com/office/drawing/2010/main">
            <m:oMath xmlns:m="http://schemas.openxmlformats.org/officeDocument/2006/math">
              <m:sSubSup>
                <m:sSubSupPr>
                  <m:ctrlPr>
                    <a:rPr lang="es-ES" sz="1600" i="1" kern="1200">
                      <a:solidFill>
                        <a:schemeClr val="tx1"/>
                      </a:solidFill>
                      <a:latin typeface="Cambria Math" panose="02040503050406030204" pitchFamily="18" charset="0"/>
                    </a:rPr>
                  </m:ctrlPr>
                </m:sSubSupPr>
                <m:e>
                  <m:r>
                    <a:rPr lang="es-ES" sz="1600" kern="1200">
                      <a:solidFill>
                        <a:schemeClr val="tx1"/>
                      </a:solidFill>
                      <a:latin typeface="Cambria Math" panose="02040503050406030204" pitchFamily="18" charset="0"/>
                    </a:rPr>
                    <m:t>∆</m:t>
                  </m:r>
                </m:e>
                <m:sub>
                  <m:r>
                    <a:rPr lang="es-ES" sz="1600" i="1" kern="1200">
                      <a:solidFill>
                        <a:schemeClr val="tx1"/>
                      </a:solidFill>
                      <a:latin typeface="Cambria Math" panose="02040503050406030204" pitchFamily="18" charset="0"/>
                    </a:rPr>
                    <m:t>𝑠</m:t>
                  </m:r>
                </m:sub>
                <m:sup>
                  <m:r>
                    <a:rPr lang="es-ES" sz="1600" i="1" kern="1200">
                      <a:solidFill>
                        <a:schemeClr val="tx1"/>
                      </a:solidFill>
                      <a:latin typeface="Cambria Math" panose="02040503050406030204" pitchFamily="18" charset="0"/>
                    </a:rPr>
                    <m:t>𝐷</m:t>
                  </m:r>
                </m:sup>
              </m:sSubSup>
            </m:oMath>
          </a14:m>
          <a:r>
            <a:rPr lang="es-ES" sz="1600" kern="1200" dirty="0"/>
            <a:t> para tomar las diferencias estacionales de la serie temporal. </a:t>
          </a:r>
          <a:endParaRPr lang="en-US" sz="1600" kern="1200" dirty="0"/>
        </a:p>
      </dsp:txBody>
      <dsp:txXfrm>
        <a:off x="3147034" y="1831120"/>
        <a:ext cx="2172021" cy="2541195"/>
      </dsp:txXfrm>
    </dsp:sp>
    <dsp:sp modelId="{AA0A15B6-A6BB-464F-B31A-BD3ECE6E2465}">
      <dsp:nvSpPr>
        <dsp:cNvPr id="0" name=""/>
        <dsp:cNvSpPr/>
      </dsp:nvSpPr>
      <dsp:spPr>
        <a:xfrm>
          <a:off x="5642983" y="1520010"/>
          <a:ext cx="2307171" cy="2676345"/>
        </a:xfrm>
        <a:prstGeom prst="roundRect">
          <a:avLst>
            <a:gd name="adj" fmla="val 10000"/>
          </a:avLst>
        </a:prstGeom>
        <a:solidFill>
          <a:schemeClr val="accent4">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330FD87-8E22-4444-A194-047D574AD3B5}">
      <dsp:nvSpPr>
        <dsp:cNvPr id="0" name=""/>
        <dsp:cNvSpPr/>
      </dsp:nvSpPr>
      <dsp:spPr>
        <a:xfrm>
          <a:off x="5899336" y="1763545"/>
          <a:ext cx="2307171" cy="2676345"/>
        </a:xfrm>
        <a:prstGeom prst="roundRect">
          <a:avLst>
            <a:gd name="adj" fmla="val 10000"/>
          </a:avLst>
        </a:prstGeom>
        <a:solidFill>
          <a:schemeClr val="lt1">
            <a:alpha val="9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Aquí </a:t>
          </a:r>
          <a:r>
            <a:rPr lang="es-ES" sz="1600" i="1" kern="1200" dirty="0">
              <a:solidFill>
                <a:schemeClr val="tx1"/>
              </a:solidFill>
              <a:latin typeface="Times New Roman" panose="02020603050405020304" pitchFamily="18" charset="0"/>
              <a:cs typeface="Times New Roman" panose="02020603050405020304" pitchFamily="18" charset="0"/>
            </a:rPr>
            <a:t>s</a:t>
          </a:r>
          <a:r>
            <a:rPr lang="es-ES" sz="1600" kern="1200" dirty="0"/>
            <a:t> es el número de rezagos que comprenden un período completo de estacionalidad. </a:t>
          </a:r>
          <a:endParaRPr lang="en-US" sz="1600" kern="1200" dirty="0"/>
        </a:p>
      </dsp:txBody>
      <dsp:txXfrm>
        <a:off x="5966911" y="1831120"/>
        <a:ext cx="2172021" cy="2541195"/>
      </dsp:txXfrm>
    </dsp:sp>
    <dsp:sp modelId="{48164F77-2D5C-46D6-B20A-9019C9DD2E67}">
      <dsp:nvSpPr>
        <dsp:cNvPr id="0" name=""/>
        <dsp:cNvSpPr/>
      </dsp:nvSpPr>
      <dsp:spPr>
        <a:xfrm>
          <a:off x="8462859" y="1520010"/>
          <a:ext cx="2307171" cy="2676345"/>
        </a:xfrm>
        <a:prstGeom prst="roundRect">
          <a:avLst>
            <a:gd name="adj" fmla="val 10000"/>
          </a:avLst>
        </a:prstGeom>
        <a:solidFill>
          <a:schemeClr val="accent4">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0768479-4C3D-4570-97F5-DF4EA7C608F3}">
      <dsp:nvSpPr>
        <dsp:cNvPr id="0" name=""/>
        <dsp:cNvSpPr/>
      </dsp:nvSpPr>
      <dsp:spPr>
        <a:xfrm>
          <a:off x="8719212" y="1763545"/>
          <a:ext cx="2307171" cy="2676345"/>
        </a:xfrm>
        <a:prstGeom prst="roundRect">
          <a:avLst>
            <a:gd name="adj" fmla="val 10000"/>
          </a:avLst>
        </a:prstGeom>
        <a:solidFill>
          <a:schemeClr val="lt1">
            <a:alpha val="9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i="1" kern="1200">
              <a:solidFill>
                <a:schemeClr val="tx1"/>
              </a:solidFill>
              <a:latin typeface="Times New Roman" panose="02020603050405020304" pitchFamily="18" charset="0"/>
              <a:cs typeface="Times New Roman" panose="02020603050405020304" pitchFamily="18" charset="0"/>
            </a:rPr>
            <a:t>D</a:t>
          </a:r>
          <a:r>
            <a:rPr lang="es-ES" sz="1600" kern="1200"/>
            <a:t> tiene un significado similar a </a:t>
          </a:r>
          <a:r>
            <a:rPr lang="es-ES" sz="1600" i="1" kern="1200">
              <a:solidFill>
                <a:schemeClr val="tx1"/>
              </a:solidFill>
              <a:latin typeface="Times New Roman" panose="02020603050405020304" pitchFamily="18" charset="0"/>
              <a:cs typeface="Times New Roman" panose="02020603050405020304" pitchFamily="18" charset="0"/>
            </a:rPr>
            <a:t>d</a:t>
          </a:r>
          <a:r>
            <a:rPr lang="es-ES" sz="1600" kern="1200"/>
            <a:t> en los modelos ARIMA, pero en lugar de ello se aplica a los rezagos estacionales.</a:t>
          </a:r>
          <a:endParaRPr lang="en-US" sz="1600" kern="1200" dirty="0"/>
        </a:p>
      </dsp:txBody>
      <dsp:txXfrm>
        <a:off x="8786787" y="1831120"/>
        <a:ext cx="2172021" cy="25411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A2526-701C-431B-B765-A49C011D59EC}">
      <dsp:nvSpPr>
        <dsp:cNvPr id="0" name=""/>
        <dsp:cNvSpPr/>
      </dsp:nvSpPr>
      <dsp:spPr>
        <a:xfrm>
          <a:off x="747260" y="462147"/>
          <a:ext cx="1464952" cy="1464952"/>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5E1CDE-B18D-4920-B2EE-AE40DB047E1C}">
      <dsp:nvSpPr>
        <dsp:cNvPr id="0" name=""/>
        <dsp:cNvSpPr/>
      </dsp:nvSpPr>
      <dsp:spPr>
        <a:xfrm>
          <a:off x="1059463" y="774350"/>
          <a:ext cx="840546" cy="8405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6E77A6-8332-46C5-8717-2E94B54A033D}">
      <dsp:nvSpPr>
        <dsp:cNvPr id="0" name=""/>
        <dsp:cNvSpPr/>
      </dsp:nvSpPr>
      <dsp:spPr>
        <a:xfrm>
          <a:off x="278956" y="2383395"/>
          <a:ext cx="2401561"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cap="none" dirty="0"/>
            <a:t>En un proceso estocástico, el estado del sistema en un momento dado se determina tanto por factores deterministas (predecibles) como por factores aleatorios. </a:t>
          </a:r>
          <a:endParaRPr lang="en-US" sz="1600" kern="1200" cap="none" dirty="0"/>
        </a:p>
      </dsp:txBody>
      <dsp:txXfrm>
        <a:off x="278956" y="2383395"/>
        <a:ext cx="2401561" cy="1575000"/>
      </dsp:txXfrm>
    </dsp:sp>
    <dsp:sp modelId="{DC32CEB8-5147-4DBE-AD76-D523F6CB7E72}">
      <dsp:nvSpPr>
        <dsp:cNvPr id="0" name=""/>
        <dsp:cNvSpPr/>
      </dsp:nvSpPr>
      <dsp:spPr>
        <a:xfrm>
          <a:off x="3569094" y="462147"/>
          <a:ext cx="1464952" cy="1464952"/>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22390-E518-417F-A242-B9A54B58D18D}">
      <dsp:nvSpPr>
        <dsp:cNvPr id="0" name=""/>
        <dsp:cNvSpPr/>
      </dsp:nvSpPr>
      <dsp:spPr>
        <a:xfrm>
          <a:off x="3881297" y="774350"/>
          <a:ext cx="840546" cy="8405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D90D68-498C-4390-A0DC-52384BDF871C}">
      <dsp:nvSpPr>
        <dsp:cNvPr id="0" name=""/>
        <dsp:cNvSpPr/>
      </dsp:nvSpPr>
      <dsp:spPr>
        <a:xfrm>
          <a:off x="3100790" y="2383395"/>
          <a:ext cx="2401561"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cap="none" dirty="0"/>
            <a:t>La componente determinista puede describirse mediante reglas o ecuaciones que relacionan el estado actual del sistema con sus estados anteriores</a:t>
          </a:r>
          <a:endParaRPr lang="en-US" sz="1600" kern="1200" cap="none" dirty="0"/>
        </a:p>
      </dsp:txBody>
      <dsp:txXfrm>
        <a:off x="3100790" y="2383395"/>
        <a:ext cx="2401561" cy="1575000"/>
      </dsp:txXfrm>
    </dsp:sp>
    <dsp:sp modelId="{44C8E1B3-81C9-4F20-A7D5-5E58FE1B19BB}">
      <dsp:nvSpPr>
        <dsp:cNvPr id="0" name=""/>
        <dsp:cNvSpPr/>
      </dsp:nvSpPr>
      <dsp:spPr>
        <a:xfrm>
          <a:off x="6390928" y="462147"/>
          <a:ext cx="1464952" cy="1464952"/>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92F109-C96A-4D2F-A9B4-83255B42F3E5}">
      <dsp:nvSpPr>
        <dsp:cNvPr id="0" name=""/>
        <dsp:cNvSpPr/>
      </dsp:nvSpPr>
      <dsp:spPr>
        <a:xfrm>
          <a:off x="6703131" y="774350"/>
          <a:ext cx="840546" cy="8405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A09D69-1B68-4C26-A977-12D4AE730E60}">
      <dsp:nvSpPr>
        <dsp:cNvPr id="0" name=""/>
        <dsp:cNvSpPr/>
      </dsp:nvSpPr>
      <dsp:spPr>
        <a:xfrm>
          <a:off x="5922624" y="2383395"/>
          <a:ext cx="2401561"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cap="none" dirty="0"/>
            <a:t>La componente estocástica del proceso introduce la incertidumbre o variabilidad inherente al sistema.</a:t>
          </a:r>
          <a:endParaRPr lang="en-US" sz="1600" kern="1200" cap="none" dirty="0"/>
        </a:p>
      </dsp:txBody>
      <dsp:txXfrm>
        <a:off x="5922624" y="2383395"/>
        <a:ext cx="2401561" cy="1575000"/>
      </dsp:txXfrm>
    </dsp:sp>
    <dsp:sp modelId="{731E84A0-F6F6-496E-8EC6-786CF8B48961}">
      <dsp:nvSpPr>
        <dsp:cNvPr id="0" name=""/>
        <dsp:cNvSpPr/>
      </dsp:nvSpPr>
      <dsp:spPr>
        <a:xfrm>
          <a:off x="9212763" y="462147"/>
          <a:ext cx="1464952" cy="1464952"/>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13066D-5762-423B-BADA-E6EEA9952BD4}">
      <dsp:nvSpPr>
        <dsp:cNvPr id="0" name=""/>
        <dsp:cNvSpPr/>
      </dsp:nvSpPr>
      <dsp:spPr>
        <a:xfrm>
          <a:off x="9524966" y="774350"/>
          <a:ext cx="840546" cy="8405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90B1EE-37AE-4E58-8087-59097C454CD7}">
      <dsp:nvSpPr>
        <dsp:cNvPr id="0" name=""/>
        <dsp:cNvSpPr/>
      </dsp:nvSpPr>
      <dsp:spPr>
        <a:xfrm>
          <a:off x="8744458" y="2383395"/>
          <a:ext cx="2401561"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s-ES" sz="1600" kern="1200" cap="none" dirty="0"/>
            <a:t>Un proceso estocástico proporciona un marco para modelar y comprender la variabilidad y la incertidumbre en sistemas dinámicos a lo largo del tiempo.</a:t>
          </a:r>
          <a:endParaRPr lang="en-US" sz="1600" kern="1200" cap="none" dirty="0"/>
        </a:p>
      </dsp:txBody>
      <dsp:txXfrm>
        <a:off x="8744458" y="2383395"/>
        <a:ext cx="2401561" cy="1575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C40A5-1796-4777-86B4-11909E1C3072}">
      <dsp:nvSpPr>
        <dsp:cNvPr id="0" name=""/>
        <dsp:cNvSpPr/>
      </dsp:nvSpPr>
      <dsp:spPr>
        <a:xfrm>
          <a:off x="2377819" y="1464409"/>
          <a:ext cx="2161687" cy="2129867"/>
        </a:xfrm>
        <a:prstGeom prst="ellipse">
          <a:avLst/>
        </a:prstGeom>
        <a:solidFill>
          <a:schemeClr val="accent2"/>
        </a:solidFill>
        <a:ln>
          <a:noFill/>
        </a:ln>
        <a:effectLst/>
      </dsp:spPr>
      <dsp:style>
        <a:lnRef idx="0">
          <a:scrgbClr r="0" g="0" b="0"/>
        </a:lnRef>
        <a:fillRef idx="1">
          <a:scrgbClr r="0" g="0" b="0"/>
        </a:fillRef>
        <a:effectRef idx="0">
          <a:scrgbClr r="0" g="0" b="0"/>
        </a:effectRef>
        <a:fontRef idx="minor"/>
      </dsp:style>
    </dsp:sp>
    <dsp:sp modelId="{C932A961-CF9D-42C3-87DA-3B64819938BE}">
      <dsp:nvSpPr>
        <dsp:cNvPr id="0" name=""/>
        <dsp:cNvSpPr/>
      </dsp:nvSpPr>
      <dsp:spPr>
        <a:xfrm>
          <a:off x="2838507" y="1918315"/>
          <a:ext cx="1240312" cy="12220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6E3C64-4F6C-4257-BF3C-AC6D5CF9E16F}">
      <dsp:nvSpPr>
        <dsp:cNvPr id="0" name=""/>
        <dsp:cNvSpPr/>
      </dsp:nvSpPr>
      <dsp:spPr>
        <a:xfrm>
          <a:off x="1015247" y="4257678"/>
          <a:ext cx="4886831" cy="747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cap="none" dirty="0">
              <a:solidFill>
                <a:schemeClr val="bg1"/>
              </a:solidFill>
              <a:latin typeface="Calibri" panose="020F0502020204030204" pitchFamily="34" charset="0"/>
              <a:cs typeface="Calibri" panose="020F0502020204030204" pitchFamily="34" charset="0"/>
            </a:rPr>
            <a:t>VARIABLES EXÓGENAS</a:t>
          </a:r>
        </a:p>
      </dsp:txBody>
      <dsp:txXfrm>
        <a:off x="1015247" y="4257678"/>
        <a:ext cx="4886831" cy="74783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A21F3-BCD0-4A72-AD56-00889AE7743C}">
      <dsp:nvSpPr>
        <dsp:cNvPr id="0" name=""/>
        <dsp:cNvSpPr/>
      </dsp:nvSpPr>
      <dsp:spPr>
        <a:xfrm>
          <a:off x="42289" y="261156"/>
          <a:ext cx="1483835" cy="148383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CB89C-5F46-4FC1-B91D-62C39B359F37}">
      <dsp:nvSpPr>
        <dsp:cNvPr id="0" name=""/>
        <dsp:cNvSpPr/>
      </dsp:nvSpPr>
      <dsp:spPr>
        <a:xfrm>
          <a:off x="353895" y="572761"/>
          <a:ext cx="860624" cy="8606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5972C1-F414-4392-9EFB-1BD47A3339BD}">
      <dsp:nvSpPr>
        <dsp:cNvPr id="0" name=""/>
        <dsp:cNvSpPr/>
      </dsp:nvSpPr>
      <dsp:spPr>
        <a:xfrm>
          <a:off x="1844090" y="261156"/>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kern="1200"/>
            <a:t>Por ejemplo, en el análisis de la demanda de energía eléctrica, la serie de tiempo de consumo de energía podría ser influenciada por variables exógenas como la temperatura ambiente, el día de la semana, las vacaciones, etc. Estos factores externos pueden ser incluidos en el modelo para mejorar la precisión de las predicciones.</a:t>
          </a:r>
          <a:endParaRPr lang="en-US" sz="1600" kern="1200"/>
        </a:p>
      </dsp:txBody>
      <dsp:txXfrm>
        <a:off x="1844090" y="261156"/>
        <a:ext cx="3497613" cy="1483835"/>
      </dsp:txXfrm>
    </dsp:sp>
    <dsp:sp modelId="{5D821A7A-8435-4867-8D0E-49F342D254E2}">
      <dsp:nvSpPr>
        <dsp:cNvPr id="0" name=""/>
        <dsp:cNvSpPr/>
      </dsp:nvSpPr>
      <dsp:spPr>
        <a:xfrm>
          <a:off x="5951136" y="261156"/>
          <a:ext cx="1483835" cy="148383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524A4-B9C2-4296-BE4D-902AA5DACE40}">
      <dsp:nvSpPr>
        <dsp:cNvPr id="0" name=""/>
        <dsp:cNvSpPr/>
      </dsp:nvSpPr>
      <dsp:spPr>
        <a:xfrm>
          <a:off x="6262741" y="572761"/>
          <a:ext cx="860624" cy="8606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5C31DA-7A23-4690-ABED-1F80E6B96603}">
      <dsp:nvSpPr>
        <dsp:cNvPr id="0" name=""/>
        <dsp:cNvSpPr/>
      </dsp:nvSpPr>
      <dsp:spPr>
        <a:xfrm>
          <a:off x="7752936" y="261156"/>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kern="1200"/>
            <a:t>Los modelos con variables exógenas son una extensión de los modelos ARIMA y SARIMA. Estos modelos, conocidos como ARIMAX y SARIMAX, permiten incorporar variables exógenas en el modelo para capturar su efecto en la serie de tiempo de interés.</a:t>
          </a:r>
          <a:endParaRPr lang="en-US" sz="1600" kern="1200"/>
        </a:p>
      </dsp:txBody>
      <dsp:txXfrm>
        <a:off x="7752936" y="261156"/>
        <a:ext cx="3497613" cy="1483835"/>
      </dsp:txXfrm>
    </dsp:sp>
    <dsp:sp modelId="{5C4F12B7-5C78-4245-B148-9CF53F609DA3}">
      <dsp:nvSpPr>
        <dsp:cNvPr id="0" name=""/>
        <dsp:cNvSpPr/>
      </dsp:nvSpPr>
      <dsp:spPr>
        <a:xfrm>
          <a:off x="42289" y="2459808"/>
          <a:ext cx="1483835" cy="148383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7EE80A-31B4-4ADB-858D-F4523EEF06E5}">
      <dsp:nvSpPr>
        <dsp:cNvPr id="0" name=""/>
        <dsp:cNvSpPr/>
      </dsp:nvSpPr>
      <dsp:spPr>
        <a:xfrm>
          <a:off x="353895" y="2771413"/>
          <a:ext cx="860624" cy="8606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F7CAE0-0639-447A-8638-DFA8E00479D0}">
      <dsp:nvSpPr>
        <dsp:cNvPr id="0" name=""/>
        <dsp:cNvSpPr/>
      </dsp:nvSpPr>
      <dsp:spPr>
        <a:xfrm>
          <a:off x="1844090" y="2459808"/>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kern="1200"/>
            <a:t>Los modelos ARIMAX y SARIMAX simplemente tienen en cuenta variables exógenas, es decir, variables medidas en el tiempo t que influyen en el valor de nuestra serie temporal en el tiempo t, pero que no están autorregresadas. </a:t>
          </a:r>
          <a:endParaRPr lang="en-US" sz="1600" kern="1200"/>
        </a:p>
      </dsp:txBody>
      <dsp:txXfrm>
        <a:off x="1844090" y="2459808"/>
        <a:ext cx="3497613" cy="1483835"/>
      </dsp:txXfrm>
    </dsp:sp>
    <dsp:sp modelId="{02CDCDE9-1C0B-445D-A622-0566E176DB02}">
      <dsp:nvSpPr>
        <dsp:cNvPr id="0" name=""/>
        <dsp:cNvSpPr/>
      </dsp:nvSpPr>
      <dsp:spPr>
        <a:xfrm>
          <a:off x="5951136" y="2459808"/>
          <a:ext cx="1483835" cy="148383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36DE2-E656-4190-A7AD-D9737F0B3FB2}">
      <dsp:nvSpPr>
        <dsp:cNvPr id="0" name=""/>
        <dsp:cNvSpPr/>
      </dsp:nvSpPr>
      <dsp:spPr>
        <a:xfrm>
          <a:off x="6262741" y="2771413"/>
          <a:ext cx="860624" cy="8606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00774-4008-4D03-81BF-60D9BAD280B7}">
      <dsp:nvSpPr>
        <dsp:cNvPr id="0" name=""/>
        <dsp:cNvSpPr/>
      </dsp:nvSpPr>
      <dsp:spPr>
        <a:xfrm>
          <a:off x="7752936" y="2459808"/>
          <a:ext cx="3497613" cy="1483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kern="1200"/>
            <a:t>Para hacer esto, simplemente agregamos los términos en el lado derecho de nuestras ecuaciones ARIMA y SARIMA.</a:t>
          </a:r>
          <a:endParaRPr lang="en-US" sz="1600" kern="1200"/>
        </a:p>
      </dsp:txBody>
      <dsp:txXfrm>
        <a:off x="7752936" y="2459808"/>
        <a:ext cx="3497613" cy="14838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C13A7-F47C-42B5-8B6D-D970D28D11AD}">
      <dsp:nvSpPr>
        <dsp:cNvPr id="0" name=""/>
        <dsp:cNvSpPr/>
      </dsp:nvSpPr>
      <dsp:spPr>
        <a:xfrm>
          <a:off x="0" y="1759"/>
          <a:ext cx="11029615" cy="89197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9D9732-CD39-4EE1-A19B-5603FF942D31}">
      <dsp:nvSpPr>
        <dsp:cNvPr id="0" name=""/>
        <dsp:cNvSpPr/>
      </dsp:nvSpPr>
      <dsp:spPr>
        <a:xfrm>
          <a:off x="269822" y="202454"/>
          <a:ext cx="490586" cy="490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863EB-0148-4305-91F4-E8F0388F3450}">
      <dsp:nvSpPr>
        <dsp:cNvPr id="0" name=""/>
        <dsp:cNvSpPr/>
      </dsp:nvSpPr>
      <dsp:spPr>
        <a:xfrm>
          <a:off x="1030231" y="1759"/>
          <a:ext cx="9999383" cy="891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01" tIns="94401" rIns="94401" bIns="94401" numCol="1" spcCol="1270" anchor="ctr" anchorCtr="0">
          <a:noAutofit/>
        </a:bodyPr>
        <a:lstStyle/>
        <a:p>
          <a:pPr marL="0" lvl="0" indent="0" algn="l" defTabSz="755650">
            <a:lnSpc>
              <a:spcPct val="90000"/>
            </a:lnSpc>
            <a:spcBef>
              <a:spcPct val="0"/>
            </a:spcBef>
            <a:spcAft>
              <a:spcPct val="35000"/>
            </a:spcAft>
            <a:buNone/>
          </a:pPr>
          <a:r>
            <a:rPr lang="es-ES" sz="1700" kern="1200" dirty="0"/>
            <a:t>El modelo </a:t>
          </a:r>
          <a:r>
            <a:rPr lang="es-ES" sz="1700" b="1" kern="1200" dirty="0"/>
            <a:t>ARIMAX</a:t>
          </a:r>
          <a:r>
            <a:rPr lang="es-ES" sz="1700" kern="1200" dirty="0"/>
            <a:t> es una extensión del modelo ARIMA (</a:t>
          </a:r>
          <a:r>
            <a:rPr lang="es-ES" sz="1700" kern="1200" dirty="0" err="1"/>
            <a:t>Autoregressive</a:t>
          </a:r>
          <a:r>
            <a:rPr lang="es-ES" sz="1700" kern="1200" dirty="0"/>
            <a:t> </a:t>
          </a:r>
          <a:r>
            <a:rPr lang="es-ES" sz="1700" kern="1200" dirty="0" err="1"/>
            <a:t>Integrated</a:t>
          </a:r>
          <a:r>
            <a:rPr lang="es-ES" sz="1700" kern="1200" dirty="0"/>
            <a:t> </a:t>
          </a:r>
          <a:r>
            <a:rPr lang="es-ES" sz="1700" kern="1200" dirty="0" err="1"/>
            <a:t>Moving</a:t>
          </a:r>
          <a:r>
            <a:rPr lang="es-ES" sz="1700" kern="1200" dirty="0"/>
            <a:t> </a:t>
          </a:r>
          <a:r>
            <a:rPr lang="es-ES" sz="1700" kern="1200" dirty="0" err="1"/>
            <a:t>Average</a:t>
          </a:r>
          <a:r>
            <a:rPr lang="es-ES" sz="1700" kern="1200" dirty="0"/>
            <a:t>) que permite incorporar variables exógenas en el modelo para capturar su efecto en la serie de tiempo de interés. </a:t>
          </a:r>
          <a:endParaRPr lang="en-US" sz="1700" kern="1200" dirty="0"/>
        </a:p>
      </dsp:txBody>
      <dsp:txXfrm>
        <a:off x="1030231" y="1759"/>
        <a:ext cx="9999383" cy="891974"/>
      </dsp:txXfrm>
    </dsp:sp>
    <dsp:sp modelId="{C3140A0A-5973-43FA-A85F-60F8952D392F}">
      <dsp:nvSpPr>
        <dsp:cNvPr id="0" name=""/>
        <dsp:cNvSpPr/>
      </dsp:nvSpPr>
      <dsp:spPr>
        <a:xfrm>
          <a:off x="0" y="1116728"/>
          <a:ext cx="11029615" cy="89197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A09DB3-1A64-4FE5-BF57-C52B2D60F923}">
      <dsp:nvSpPr>
        <dsp:cNvPr id="0" name=""/>
        <dsp:cNvSpPr/>
      </dsp:nvSpPr>
      <dsp:spPr>
        <a:xfrm>
          <a:off x="269822" y="1317423"/>
          <a:ext cx="490586" cy="490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8BCC1F-6EC1-4BC5-9470-C61149C7408F}">
      <dsp:nvSpPr>
        <dsp:cNvPr id="0" name=""/>
        <dsp:cNvSpPr/>
      </dsp:nvSpPr>
      <dsp:spPr>
        <a:xfrm>
          <a:off x="1030231" y="1116728"/>
          <a:ext cx="9999383" cy="891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01" tIns="94401" rIns="94401" bIns="94401" numCol="1" spcCol="1270" anchor="ctr" anchorCtr="0">
          <a:noAutofit/>
        </a:bodyPr>
        <a:lstStyle/>
        <a:p>
          <a:pPr marL="0" lvl="0" indent="0" algn="l" defTabSz="755650">
            <a:lnSpc>
              <a:spcPct val="90000"/>
            </a:lnSpc>
            <a:spcBef>
              <a:spcPct val="0"/>
            </a:spcBef>
            <a:spcAft>
              <a:spcPct val="35000"/>
            </a:spcAft>
            <a:buNone/>
          </a:pPr>
          <a:r>
            <a:rPr lang="es-ES" sz="1700" kern="1200"/>
            <a:t>La "X" en ARIMAX significa "exógeno", lo que indica que el modelo incluye variables externas o independientes además de las variables endógenas que se utilizan en el modelo ARIMA estándar.</a:t>
          </a:r>
          <a:endParaRPr lang="en-US" sz="1700" kern="1200"/>
        </a:p>
      </dsp:txBody>
      <dsp:txXfrm>
        <a:off x="1030231" y="1116728"/>
        <a:ext cx="9999383" cy="891974"/>
      </dsp:txXfrm>
    </dsp:sp>
    <dsp:sp modelId="{B1EC5E8D-E192-423D-8847-18732B4BF681}">
      <dsp:nvSpPr>
        <dsp:cNvPr id="0" name=""/>
        <dsp:cNvSpPr/>
      </dsp:nvSpPr>
      <dsp:spPr>
        <a:xfrm>
          <a:off x="0" y="2231697"/>
          <a:ext cx="11029615" cy="89197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6CDAD1-F1D8-4729-9162-9CB7CF8E55F6}">
      <dsp:nvSpPr>
        <dsp:cNvPr id="0" name=""/>
        <dsp:cNvSpPr/>
      </dsp:nvSpPr>
      <dsp:spPr>
        <a:xfrm>
          <a:off x="269822" y="2432391"/>
          <a:ext cx="490586" cy="490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318566-118F-46F8-B128-27300F467D7D}">
      <dsp:nvSpPr>
        <dsp:cNvPr id="0" name=""/>
        <dsp:cNvSpPr/>
      </dsp:nvSpPr>
      <dsp:spPr>
        <a:xfrm>
          <a:off x="1030231" y="2231697"/>
          <a:ext cx="9999383" cy="891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01" tIns="94401" rIns="94401" bIns="94401" numCol="1" spcCol="1270" anchor="ctr" anchorCtr="0">
          <a:noAutofit/>
        </a:bodyPr>
        <a:lstStyle/>
        <a:p>
          <a:pPr marL="0" lvl="0" indent="0" algn="l" defTabSz="755650">
            <a:lnSpc>
              <a:spcPct val="90000"/>
            </a:lnSpc>
            <a:spcBef>
              <a:spcPct val="0"/>
            </a:spcBef>
            <a:spcAft>
              <a:spcPct val="35000"/>
            </a:spcAft>
            <a:buNone/>
          </a:pPr>
          <a:r>
            <a:rPr lang="es-ES" sz="1700" kern="1200"/>
            <a:t>En un modelo ARIMAX, la serie de tiempo de interés se modela utilizando la estructura ARIMA básica (componentes autoregresivos, integrados y de media móvil) junto con la inclusión de una o más variables exógenas que se considera que tienen un impacto en la serie de tiempo.</a:t>
          </a:r>
          <a:endParaRPr lang="en-US" sz="1700" kern="1200"/>
        </a:p>
      </dsp:txBody>
      <dsp:txXfrm>
        <a:off x="1030231" y="2231697"/>
        <a:ext cx="9999383" cy="891974"/>
      </dsp:txXfrm>
    </dsp:sp>
    <dsp:sp modelId="{0771B33E-2735-4D35-89E7-25099741BC3D}">
      <dsp:nvSpPr>
        <dsp:cNvPr id="0" name=""/>
        <dsp:cNvSpPr/>
      </dsp:nvSpPr>
      <dsp:spPr>
        <a:xfrm>
          <a:off x="0" y="3346666"/>
          <a:ext cx="11029615" cy="89197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41C9E8-9419-413A-8A78-FD8F7E85B2E5}">
      <dsp:nvSpPr>
        <dsp:cNvPr id="0" name=""/>
        <dsp:cNvSpPr/>
      </dsp:nvSpPr>
      <dsp:spPr>
        <a:xfrm>
          <a:off x="269822" y="3547360"/>
          <a:ext cx="490586" cy="490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AE1FD0-883E-4FAE-A404-BEF8DCCBBFE4}">
      <dsp:nvSpPr>
        <dsp:cNvPr id="0" name=""/>
        <dsp:cNvSpPr/>
      </dsp:nvSpPr>
      <dsp:spPr>
        <a:xfrm>
          <a:off x="1030231" y="3346666"/>
          <a:ext cx="9999383" cy="891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01" tIns="94401" rIns="94401" bIns="94401" numCol="1" spcCol="1270" anchor="ctr" anchorCtr="0">
          <a:noAutofit/>
        </a:bodyPr>
        <a:lstStyle/>
        <a:p>
          <a:pPr marL="0" lvl="0" indent="0" algn="l" defTabSz="755650">
            <a:lnSpc>
              <a:spcPct val="90000"/>
            </a:lnSpc>
            <a:spcBef>
              <a:spcPct val="0"/>
            </a:spcBef>
            <a:spcAft>
              <a:spcPct val="35000"/>
            </a:spcAft>
            <a:buNone/>
          </a:pPr>
          <a:r>
            <a:rPr lang="es-ES" sz="1700" kern="1200"/>
            <a:t>Estas variables exógenas pueden ser cualquier variable que no sea parte de la serie de tiempo en sí misma, pero que se cree que está relacionada con ella y puede influir en su comportamiento.</a:t>
          </a:r>
          <a:endParaRPr lang="en-US" sz="1700" kern="1200"/>
        </a:p>
      </dsp:txBody>
      <dsp:txXfrm>
        <a:off x="1030231" y="3346666"/>
        <a:ext cx="9999383" cy="89197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98283-5C32-4F52-B019-8BE5A98E8976}">
      <dsp:nvSpPr>
        <dsp:cNvPr id="0" name=""/>
        <dsp:cNvSpPr/>
      </dsp:nvSpPr>
      <dsp:spPr>
        <a:xfrm>
          <a:off x="1876071" y="445182"/>
          <a:ext cx="779941" cy="7799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E0D110-BCA5-4E50-8D12-C702ADF9CB85}">
      <dsp:nvSpPr>
        <dsp:cNvPr id="0" name=""/>
        <dsp:cNvSpPr/>
      </dsp:nvSpPr>
      <dsp:spPr>
        <a:xfrm>
          <a:off x="704833" y="1643325"/>
          <a:ext cx="3122417" cy="1589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ES" sz="1600" kern="1200" dirty="0"/>
            <a:t>El modelo </a:t>
          </a:r>
          <a:r>
            <a:rPr lang="es-ES" sz="1600" b="1" kern="1200" dirty="0"/>
            <a:t>SARIMAX </a:t>
          </a:r>
          <a:r>
            <a:rPr lang="es-ES" sz="1600" kern="1200" dirty="0"/>
            <a:t>es una extensión del modelo SARIMA (</a:t>
          </a:r>
          <a:r>
            <a:rPr lang="es-ES" sz="1600" kern="1200" dirty="0" err="1"/>
            <a:t>Seasonal</a:t>
          </a:r>
          <a:r>
            <a:rPr lang="es-ES" sz="1600" kern="1200" dirty="0"/>
            <a:t> </a:t>
          </a:r>
          <a:r>
            <a:rPr lang="es-ES" sz="1600" kern="1200" dirty="0" err="1"/>
            <a:t>Autoregressive</a:t>
          </a:r>
          <a:r>
            <a:rPr lang="es-ES" sz="1600" kern="1200" dirty="0"/>
            <a:t> </a:t>
          </a:r>
          <a:r>
            <a:rPr lang="es-ES" sz="1600" kern="1200" dirty="0" err="1"/>
            <a:t>Integrated</a:t>
          </a:r>
          <a:r>
            <a:rPr lang="es-ES" sz="1600" kern="1200" dirty="0"/>
            <a:t> </a:t>
          </a:r>
          <a:r>
            <a:rPr lang="es-ES" sz="1600" kern="1200" dirty="0" err="1"/>
            <a:t>Moving</a:t>
          </a:r>
          <a:r>
            <a:rPr lang="es-ES" sz="1600" kern="1200" dirty="0"/>
            <a:t> </a:t>
          </a:r>
          <a:r>
            <a:rPr lang="es-ES" sz="1600" kern="1200" dirty="0" err="1"/>
            <a:t>Average</a:t>
          </a:r>
          <a:r>
            <a:rPr lang="es-ES" sz="1600" kern="1200" dirty="0"/>
            <a:t>) que permite incorporar variables exógenas en el modelo para capturar su efecto en la serie de tiempo estacional de interés. </a:t>
          </a:r>
          <a:endParaRPr lang="en-US" sz="1600" kern="1200" dirty="0"/>
        </a:p>
      </dsp:txBody>
      <dsp:txXfrm>
        <a:off x="704833" y="1643325"/>
        <a:ext cx="3122417" cy="1589729"/>
      </dsp:txXfrm>
    </dsp:sp>
    <dsp:sp modelId="{27A81E20-8C30-4E9C-9E62-869C3070EB97}">
      <dsp:nvSpPr>
        <dsp:cNvPr id="0" name=""/>
        <dsp:cNvSpPr/>
      </dsp:nvSpPr>
      <dsp:spPr>
        <a:xfrm>
          <a:off x="5041056" y="445182"/>
          <a:ext cx="779941" cy="779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F4B86E-E11D-4C12-9E44-D06296783F8C}">
      <dsp:nvSpPr>
        <dsp:cNvPr id="0" name=""/>
        <dsp:cNvSpPr/>
      </dsp:nvSpPr>
      <dsp:spPr>
        <a:xfrm>
          <a:off x="4130561" y="1643325"/>
          <a:ext cx="2600931" cy="1589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ES" sz="1600" kern="1200" dirty="0"/>
            <a:t>La "X" en SARIMAX indica la inclusión de variables exógenas o independientes además de las variables endógenas que se utilizan en el modelo SARIMA estándar.</a:t>
          </a:r>
          <a:endParaRPr lang="en-US" sz="1600" kern="1200" dirty="0"/>
        </a:p>
      </dsp:txBody>
      <dsp:txXfrm>
        <a:off x="4130561" y="1643325"/>
        <a:ext cx="2600931" cy="1589729"/>
      </dsp:txXfrm>
    </dsp:sp>
    <dsp:sp modelId="{24F51D5A-D4B2-4F2C-BD56-0B94BDF256C9}">
      <dsp:nvSpPr>
        <dsp:cNvPr id="0" name=""/>
        <dsp:cNvSpPr/>
      </dsp:nvSpPr>
      <dsp:spPr>
        <a:xfrm>
          <a:off x="8289989" y="445182"/>
          <a:ext cx="779941" cy="7799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15CFDE-8E80-42FE-8A68-286305B51301}">
      <dsp:nvSpPr>
        <dsp:cNvPr id="0" name=""/>
        <dsp:cNvSpPr/>
      </dsp:nvSpPr>
      <dsp:spPr>
        <a:xfrm>
          <a:off x="7034803" y="1643325"/>
          <a:ext cx="3290312" cy="1589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s-ES" sz="1600" kern="1200" dirty="0"/>
            <a:t>Al igual que en el modelo ARIMAX, en SARIMAX se pueden incluir variables exógenas que se considera que tienen un impacto en la serie de tiempo, además de los términos estacionales </a:t>
          </a:r>
          <a:r>
            <a:rPr lang="es-ES" sz="1600" kern="1200" dirty="0" err="1"/>
            <a:t>autoregresivos</a:t>
          </a:r>
          <a:r>
            <a:rPr lang="es-ES" sz="1600" kern="1200" dirty="0"/>
            <a:t>, de media móvil e integrados presentes en el modelo SARIMA.</a:t>
          </a:r>
          <a:endParaRPr lang="en-US" sz="1600" kern="1200" dirty="0"/>
        </a:p>
      </dsp:txBody>
      <dsp:txXfrm>
        <a:off x="7034803" y="1643325"/>
        <a:ext cx="3290312" cy="1589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B03E6-44FB-498B-A9F6-D703DF50ED7E}">
      <dsp:nvSpPr>
        <dsp:cNvPr id="0" name=""/>
        <dsp:cNvSpPr/>
      </dsp:nvSpPr>
      <dsp:spPr>
        <a:xfrm>
          <a:off x="0" y="1526"/>
          <a:ext cx="11029615" cy="7737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19BE45-BCCD-4432-8B07-F96C9E28EF51}">
      <dsp:nvSpPr>
        <dsp:cNvPr id="0" name=""/>
        <dsp:cNvSpPr/>
      </dsp:nvSpPr>
      <dsp:spPr>
        <a:xfrm>
          <a:off x="234055" y="175617"/>
          <a:ext cx="425555" cy="425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BFBA-237D-4B4D-ADDB-C1862D638060}">
      <dsp:nvSpPr>
        <dsp:cNvPr id="0" name=""/>
        <dsp:cNvSpPr/>
      </dsp:nvSpPr>
      <dsp:spPr>
        <a:xfrm>
          <a:off x="893665" y="1526"/>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711200">
            <a:lnSpc>
              <a:spcPct val="100000"/>
            </a:lnSpc>
            <a:spcBef>
              <a:spcPct val="0"/>
            </a:spcBef>
            <a:spcAft>
              <a:spcPct val="35000"/>
            </a:spcAft>
            <a:buNone/>
          </a:pPr>
          <a:r>
            <a:rPr lang="es-ES" sz="1600" kern="1200" dirty="0"/>
            <a:t>Esto significa que </a:t>
          </a:r>
          <a14:m xmlns:a14="http://schemas.microsoft.com/office/drawing/2010/main">
            <m:oMath xmlns:m="http://schemas.openxmlformats.org/officeDocument/2006/math">
              <m:sSub>
                <m:sSubPr>
                  <m:ctrlPr>
                    <a:rPr lang="es-ES" sz="1600" i="1" kern="1200">
                      <a:latin typeface="Cambria Math" panose="02040503050406030204" pitchFamily="18" charset="0"/>
                    </a:rPr>
                  </m:ctrlPr>
                </m:sSubPr>
                <m:e>
                  <m:r>
                    <a:rPr lang="es-ES" sz="1600" kern="1200">
                      <a:latin typeface="Cambria Math" panose="02040503050406030204" pitchFamily="18" charset="0"/>
                    </a:rPr>
                    <m:t>𝑥</m:t>
                  </m:r>
                </m:e>
                <m:sub>
                  <m:r>
                    <a:rPr lang="es-CL" sz="1600" kern="1200">
                      <a:latin typeface="Cambria Math" panose="02040503050406030204" pitchFamily="18" charset="0"/>
                    </a:rPr>
                    <m:t>𝑡</m:t>
                  </m:r>
                </m:sub>
              </m:sSub>
            </m:oMath>
          </a14:m>
          <a:r>
            <a:rPr lang="es-ES" sz="1600" kern="1200" dirty="0"/>
            <a:t> es una variable aleatoria que evoluciona en el tiempo, y su evolución se registra para para todo momento </a:t>
          </a:r>
          <a14:m xmlns:a14="http://schemas.microsoft.com/office/drawing/2010/main">
            <m:oMath xmlns:m="http://schemas.openxmlformats.org/officeDocument/2006/math">
              <m:r>
                <a:rPr lang="es-ES" sz="1600" kern="1200">
                  <a:latin typeface="Cambria Math" panose="02040503050406030204" pitchFamily="18" charset="0"/>
                </a:rPr>
                <m:t>𝑡</m:t>
              </m:r>
            </m:oMath>
          </a14:m>
          <a:r>
            <a:rPr lang="es-ES" sz="1600" kern="1200" dirty="0"/>
            <a:t> igual o mayor a cero (es decir, que no puede ser negativo).</a:t>
          </a:r>
          <a:endParaRPr lang="en-US" sz="1600" kern="1200" dirty="0"/>
        </a:p>
      </dsp:txBody>
      <dsp:txXfrm>
        <a:off x="893665" y="1526"/>
        <a:ext cx="10135949" cy="773736"/>
      </dsp:txXfrm>
    </dsp:sp>
    <dsp:sp modelId="{9BB20E27-1228-46A9-93AD-ADD963ED9286}">
      <dsp:nvSpPr>
        <dsp:cNvPr id="0" name=""/>
        <dsp:cNvSpPr/>
      </dsp:nvSpPr>
      <dsp:spPr>
        <a:xfrm>
          <a:off x="0" y="968697"/>
          <a:ext cx="11029615" cy="7737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DEF52-7F2F-4D13-AB83-5A24046C3B49}">
      <dsp:nvSpPr>
        <dsp:cNvPr id="0" name=""/>
        <dsp:cNvSpPr/>
      </dsp:nvSpPr>
      <dsp:spPr>
        <a:xfrm>
          <a:off x="234055" y="1142788"/>
          <a:ext cx="425555" cy="425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54F35D-922B-4A96-9A2E-381F13818900}">
      <dsp:nvSpPr>
        <dsp:cNvPr id="0" name=""/>
        <dsp:cNvSpPr/>
      </dsp:nvSpPr>
      <dsp:spPr>
        <a:xfrm>
          <a:off x="893665" y="968697"/>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711200">
            <a:lnSpc>
              <a:spcPct val="100000"/>
            </a:lnSpc>
            <a:spcBef>
              <a:spcPct val="0"/>
            </a:spcBef>
            <a:spcAft>
              <a:spcPct val="35000"/>
            </a:spcAft>
            <a:buNone/>
          </a:pPr>
          <a:r>
            <a:rPr lang="es-ES" sz="1600" kern="1200" dirty="0"/>
            <a:t>Este proceso estocástico podría representar una amplia gama de fenómenos, dependiendo del contexto en el que se aplique. </a:t>
          </a:r>
          <a:endParaRPr lang="en-US" sz="1600" kern="1200" dirty="0"/>
        </a:p>
      </dsp:txBody>
      <dsp:txXfrm>
        <a:off x="893665" y="968697"/>
        <a:ext cx="10135949" cy="773736"/>
      </dsp:txXfrm>
    </dsp:sp>
    <dsp:sp modelId="{524DF0F8-C8A9-4382-BD2C-DDF5B0113DA0}">
      <dsp:nvSpPr>
        <dsp:cNvPr id="0" name=""/>
        <dsp:cNvSpPr/>
      </dsp:nvSpPr>
      <dsp:spPr>
        <a:xfrm>
          <a:off x="0" y="1935868"/>
          <a:ext cx="11029615" cy="7737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8EF39B-71D4-45B6-A600-838536FE9114}">
      <dsp:nvSpPr>
        <dsp:cNvPr id="0" name=""/>
        <dsp:cNvSpPr/>
      </dsp:nvSpPr>
      <dsp:spPr>
        <a:xfrm>
          <a:off x="234055" y="2109959"/>
          <a:ext cx="425555" cy="42555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E8A2E7-9250-4180-82B5-13079DF91DB5}">
      <dsp:nvSpPr>
        <dsp:cNvPr id="0" name=""/>
        <dsp:cNvSpPr/>
      </dsp:nvSpPr>
      <dsp:spPr>
        <a:xfrm>
          <a:off x="893665" y="1935868"/>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711200">
            <a:lnSpc>
              <a:spcPct val="100000"/>
            </a:lnSpc>
            <a:spcBef>
              <a:spcPct val="0"/>
            </a:spcBef>
            <a:spcAft>
              <a:spcPct val="35000"/>
            </a:spcAft>
            <a:buNone/>
          </a:pPr>
          <a:r>
            <a:rPr lang="es-ES" sz="1600" kern="1200" dirty="0"/>
            <a:t>Por ejemplo, </a:t>
          </a:r>
          <a14:m xmlns:a14="http://schemas.microsoft.com/office/drawing/2010/main">
            <m:oMath xmlns:m="http://schemas.openxmlformats.org/officeDocument/2006/math">
              <m:sSub>
                <m:sSubPr>
                  <m:ctrlPr>
                    <a:rPr lang="es-ES" sz="1600" i="1" kern="1200">
                      <a:latin typeface="Cambria Math" panose="02040503050406030204" pitchFamily="18" charset="0"/>
                    </a:rPr>
                  </m:ctrlPr>
                </m:sSubPr>
                <m:e>
                  <m:r>
                    <a:rPr lang="es-ES" sz="1600" kern="1200">
                      <a:latin typeface="Cambria Math" panose="02040503050406030204" pitchFamily="18" charset="0"/>
                    </a:rPr>
                    <m:t>𝑥</m:t>
                  </m:r>
                </m:e>
                <m:sub>
                  <m:r>
                    <a:rPr lang="es-CL" sz="1600" kern="1200">
                      <a:latin typeface="Cambria Math" panose="02040503050406030204" pitchFamily="18" charset="0"/>
                    </a:rPr>
                    <m:t>𝑡</m:t>
                  </m:r>
                </m:sub>
              </m:sSub>
            </m:oMath>
          </a14:m>
          <a:r>
            <a:rPr lang="es-ES" sz="1600" kern="1200" dirty="0"/>
            <a:t> podría representar el precio de las acciones en la bolsa de valores en el momento 𝑡, la temperatura en un lugar específico en el tiempo 𝑡, o cualquier otra cantidad que varíe de manera aleatoria a lo largo del tiempo.</a:t>
          </a:r>
          <a:endParaRPr lang="en-US" sz="1600" kern="1200" dirty="0"/>
        </a:p>
      </dsp:txBody>
      <dsp:txXfrm>
        <a:off x="893665" y="1935868"/>
        <a:ext cx="10135949" cy="773736"/>
      </dsp:txXfrm>
    </dsp:sp>
    <dsp:sp modelId="{68E80887-E2C6-4FDC-A1B9-B3D96E6CB6E9}">
      <dsp:nvSpPr>
        <dsp:cNvPr id="0" name=""/>
        <dsp:cNvSpPr/>
      </dsp:nvSpPr>
      <dsp:spPr>
        <a:xfrm>
          <a:off x="0" y="2903039"/>
          <a:ext cx="11029615" cy="7737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3933C-09D0-440A-A735-81BD32DFD948}">
      <dsp:nvSpPr>
        <dsp:cNvPr id="0" name=""/>
        <dsp:cNvSpPr/>
      </dsp:nvSpPr>
      <dsp:spPr>
        <a:xfrm>
          <a:off x="234055" y="3077130"/>
          <a:ext cx="425555" cy="42555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9CF982-F339-4BD6-988A-52F772EA6D0A}">
      <dsp:nvSpPr>
        <dsp:cNvPr id="0" name=""/>
        <dsp:cNvSpPr/>
      </dsp:nvSpPr>
      <dsp:spPr>
        <a:xfrm>
          <a:off x="893665" y="2903039"/>
          <a:ext cx="10135949" cy="77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887" tIns="81887" rIns="81887" bIns="81887" numCol="1" spcCol="1270" anchor="ctr" anchorCtr="0">
          <a:noAutofit/>
        </a:bodyPr>
        <a:lstStyle/>
        <a:p>
          <a:pPr marL="0" lvl="0" indent="0" algn="l" defTabSz="711200">
            <a:lnSpc>
              <a:spcPct val="100000"/>
            </a:lnSpc>
            <a:spcBef>
              <a:spcPct val="0"/>
            </a:spcBef>
            <a:spcAft>
              <a:spcPct val="35000"/>
            </a:spcAft>
            <a:buNone/>
          </a:pPr>
          <a:r>
            <a:rPr lang="es-ES" sz="1600" kern="1200" dirty="0"/>
            <a:t>Como ocurre con cualquier variable aleatoria, podremos calcular sus medias, varianzas, covarianzas, </a:t>
          </a:r>
          <a:r>
            <a:rPr lang="es-ES" sz="1600" kern="1200" dirty="0" err="1"/>
            <a:t>etc</a:t>
          </a:r>
          <a:r>
            <a:rPr lang="es-ES" sz="1600" kern="1200" dirty="0"/>
            <a:t>…</a:t>
          </a:r>
          <a:endParaRPr lang="en-US" sz="1600" kern="1200" dirty="0"/>
        </a:p>
      </dsp:txBody>
      <dsp:txXfrm>
        <a:off x="893665" y="2903039"/>
        <a:ext cx="10135949" cy="7737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4D4E5-92C5-4F37-95A2-D9F84196426E}">
      <dsp:nvSpPr>
        <dsp:cNvPr id="0" name=""/>
        <dsp:cNvSpPr/>
      </dsp:nvSpPr>
      <dsp:spPr>
        <a:xfrm>
          <a:off x="947725" y="74504"/>
          <a:ext cx="1244098" cy="12440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E74FE-EBE1-4DD8-95B0-3D1373DAC9F0}">
      <dsp:nvSpPr>
        <dsp:cNvPr id="0" name=""/>
        <dsp:cNvSpPr/>
      </dsp:nvSpPr>
      <dsp:spPr>
        <a:xfrm>
          <a:off x="1208986" y="335765"/>
          <a:ext cx="721577" cy="7215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D348B7-A662-4310-8839-A12C072C9165}">
      <dsp:nvSpPr>
        <dsp:cNvPr id="0" name=""/>
        <dsp:cNvSpPr/>
      </dsp:nvSpPr>
      <dsp:spPr>
        <a:xfrm>
          <a:off x="2458416" y="74504"/>
          <a:ext cx="2932518" cy="1244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dirty="0"/>
            <a:t>Facilita el análisis</a:t>
          </a:r>
          <a:endParaRPr lang="en-US" sz="2400" kern="1200" dirty="0"/>
        </a:p>
      </dsp:txBody>
      <dsp:txXfrm>
        <a:off x="2458416" y="74504"/>
        <a:ext cx="2932518" cy="1244098"/>
      </dsp:txXfrm>
    </dsp:sp>
    <dsp:sp modelId="{CB619E15-5729-4649-8619-CEE02A408C5D}">
      <dsp:nvSpPr>
        <dsp:cNvPr id="0" name=""/>
        <dsp:cNvSpPr/>
      </dsp:nvSpPr>
      <dsp:spPr>
        <a:xfrm>
          <a:off x="5901904" y="74504"/>
          <a:ext cx="1244098" cy="12440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992FA-1A19-4FA4-A785-FD531DED8CF1}">
      <dsp:nvSpPr>
        <dsp:cNvPr id="0" name=""/>
        <dsp:cNvSpPr/>
      </dsp:nvSpPr>
      <dsp:spPr>
        <a:xfrm>
          <a:off x="6163165" y="335765"/>
          <a:ext cx="721577" cy="7215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BE49D0-D79D-4815-A2E3-0713EF228C05}">
      <dsp:nvSpPr>
        <dsp:cNvPr id="0" name=""/>
        <dsp:cNvSpPr/>
      </dsp:nvSpPr>
      <dsp:spPr>
        <a:xfrm>
          <a:off x="7412595" y="74504"/>
          <a:ext cx="2932518" cy="1244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dirty="0"/>
            <a:t>Permite la predicción</a:t>
          </a:r>
          <a:endParaRPr lang="en-US" sz="2400" kern="1200" dirty="0"/>
        </a:p>
      </dsp:txBody>
      <dsp:txXfrm>
        <a:off x="7412595" y="74504"/>
        <a:ext cx="2932518" cy="1244098"/>
      </dsp:txXfrm>
    </dsp:sp>
    <dsp:sp modelId="{92E3E48D-3767-482B-A21A-34A000D8ABFB}">
      <dsp:nvSpPr>
        <dsp:cNvPr id="0" name=""/>
        <dsp:cNvSpPr/>
      </dsp:nvSpPr>
      <dsp:spPr>
        <a:xfrm>
          <a:off x="947725" y="1858754"/>
          <a:ext cx="1244098" cy="12440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A300A-1020-418F-BA08-75FD6142B990}">
      <dsp:nvSpPr>
        <dsp:cNvPr id="0" name=""/>
        <dsp:cNvSpPr/>
      </dsp:nvSpPr>
      <dsp:spPr>
        <a:xfrm>
          <a:off x="1208986" y="2120015"/>
          <a:ext cx="721577" cy="7215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CD98E6-5BF5-41AD-9903-CE95EC4B8146}">
      <dsp:nvSpPr>
        <dsp:cNvPr id="0" name=""/>
        <dsp:cNvSpPr/>
      </dsp:nvSpPr>
      <dsp:spPr>
        <a:xfrm>
          <a:off x="2458416" y="1858754"/>
          <a:ext cx="2932518" cy="1244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dirty="0"/>
            <a:t>Simplifica la modelización</a:t>
          </a:r>
          <a:endParaRPr lang="en-US" sz="2400" kern="1200" dirty="0"/>
        </a:p>
      </dsp:txBody>
      <dsp:txXfrm>
        <a:off x="2458416" y="1858754"/>
        <a:ext cx="2932518" cy="1244098"/>
      </dsp:txXfrm>
    </dsp:sp>
    <dsp:sp modelId="{8119E918-A0B8-46A2-9A92-A1258F0DFEF5}">
      <dsp:nvSpPr>
        <dsp:cNvPr id="0" name=""/>
        <dsp:cNvSpPr/>
      </dsp:nvSpPr>
      <dsp:spPr>
        <a:xfrm>
          <a:off x="5901904" y="1858754"/>
          <a:ext cx="1244098" cy="1244098"/>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2B5C89-4F31-4AE1-9EFE-B1E951C51ED0}">
      <dsp:nvSpPr>
        <dsp:cNvPr id="0" name=""/>
        <dsp:cNvSpPr/>
      </dsp:nvSpPr>
      <dsp:spPr>
        <a:xfrm>
          <a:off x="6163165" y="2120015"/>
          <a:ext cx="721577" cy="7215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755E80-D647-4699-8C9C-3721B7CAFE97}">
      <dsp:nvSpPr>
        <dsp:cNvPr id="0" name=""/>
        <dsp:cNvSpPr/>
      </dsp:nvSpPr>
      <dsp:spPr>
        <a:xfrm>
          <a:off x="7412595" y="1858754"/>
          <a:ext cx="2932518" cy="1244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s-ES" sz="2400" kern="1200" dirty="0"/>
            <a:t>Mejora la interpretación</a:t>
          </a:r>
          <a:endParaRPr lang="en-US" sz="2400" kern="1200" dirty="0"/>
        </a:p>
      </dsp:txBody>
      <dsp:txXfrm>
        <a:off x="7412595" y="1858754"/>
        <a:ext cx="2932518" cy="12440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5E130-1F57-4759-AB19-15C2D9655EFD}">
      <dsp:nvSpPr>
        <dsp:cNvPr id="0" name=""/>
        <dsp:cNvSpPr/>
      </dsp:nvSpPr>
      <dsp:spPr>
        <a:xfrm>
          <a:off x="0" y="3556"/>
          <a:ext cx="11029950" cy="121835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7A8D8-3FCE-4D64-8B87-8A26A673EE50}">
      <dsp:nvSpPr>
        <dsp:cNvPr id="0" name=""/>
        <dsp:cNvSpPr/>
      </dsp:nvSpPr>
      <dsp:spPr>
        <a:xfrm>
          <a:off x="368553" y="277687"/>
          <a:ext cx="670752" cy="6700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A3ABA2-9E50-42DB-8EC6-BB1BAEF8B435}">
      <dsp:nvSpPr>
        <dsp:cNvPr id="0" name=""/>
        <dsp:cNvSpPr/>
      </dsp:nvSpPr>
      <dsp:spPr>
        <a:xfrm>
          <a:off x="1407860" y="3556"/>
          <a:ext cx="9548133" cy="1219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69" tIns="129069" rIns="129069" bIns="129069" numCol="1" spcCol="1270" anchor="ctr" anchorCtr="0">
          <a:noAutofit/>
        </a:bodyPr>
        <a:lstStyle/>
        <a:p>
          <a:pPr marL="0" lvl="0" indent="0" algn="l" defTabSz="800100">
            <a:lnSpc>
              <a:spcPct val="100000"/>
            </a:lnSpc>
            <a:spcBef>
              <a:spcPct val="0"/>
            </a:spcBef>
            <a:spcAft>
              <a:spcPct val="35000"/>
            </a:spcAft>
            <a:buNone/>
          </a:pPr>
          <a:r>
            <a:rPr lang="es-ES" sz="1800" kern="1200"/>
            <a:t>Un </a:t>
          </a:r>
          <a:r>
            <a:rPr lang="es-ES" sz="1800" b="1" kern="1200"/>
            <a:t>proceso estacionario en sentido débil </a:t>
          </a:r>
          <a:r>
            <a:rPr lang="es-ES" sz="1800" kern="1200"/>
            <a:t>es un proceso estocástico cuyas propiedades estadísticas permanecen constantes en el tiempo.</a:t>
          </a:r>
          <a:endParaRPr lang="en-US" sz="1800" kern="1200"/>
        </a:p>
      </dsp:txBody>
      <dsp:txXfrm>
        <a:off x="1407860" y="3556"/>
        <a:ext cx="9548133" cy="1219550"/>
      </dsp:txXfrm>
    </dsp:sp>
    <dsp:sp modelId="{73D4F730-1C0D-4A2E-93CA-ACEA6D8D968F}">
      <dsp:nvSpPr>
        <dsp:cNvPr id="0" name=""/>
        <dsp:cNvSpPr/>
      </dsp:nvSpPr>
      <dsp:spPr>
        <a:xfrm>
          <a:off x="0" y="1510060"/>
          <a:ext cx="11029950" cy="121835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536217-80CB-4073-AC2F-3158462F6D38}">
      <dsp:nvSpPr>
        <dsp:cNvPr id="0" name=""/>
        <dsp:cNvSpPr/>
      </dsp:nvSpPr>
      <dsp:spPr>
        <a:xfrm>
          <a:off x="368553" y="1784191"/>
          <a:ext cx="670752" cy="6700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0D7D3F-05F6-46DB-82CC-3F030E26D6E7}">
      <dsp:nvSpPr>
        <dsp:cNvPr id="0" name=""/>
        <dsp:cNvSpPr/>
      </dsp:nvSpPr>
      <dsp:spPr>
        <a:xfrm>
          <a:off x="1407860" y="1510060"/>
          <a:ext cx="9548133" cy="1219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69" tIns="129069" rIns="129069" bIns="129069" numCol="1" spcCol="1270" anchor="ctr" anchorCtr="0">
          <a:noAutofit/>
        </a:bodyPr>
        <a:lstStyle/>
        <a:p>
          <a:pPr marL="0" lvl="0" indent="0" algn="l" defTabSz="800100">
            <a:lnSpc>
              <a:spcPct val="100000"/>
            </a:lnSpc>
            <a:spcBef>
              <a:spcPct val="0"/>
            </a:spcBef>
            <a:spcAft>
              <a:spcPct val="35000"/>
            </a:spcAft>
            <a:buNone/>
          </a:pPr>
          <a:r>
            <a:rPr lang="es-ES" sz="1800" kern="1200" dirty="0"/>
            <a:t>Cuando se dice que la distribución conjunta de un proceso estacionario en sentido débil permanece invariante en el tiempo, significa que la distribución conjunta de cualquier conjunto de observaciones en diferentes momentos del tiempo es la misma.</a:t>
          </a:r>
          <a:endParaRPr lang="en-US" sz="1800" kern="1200" dirty="0"/>
        </a:p>
      </dsp:txBody>
      <dsp:txXfrm>
        <a:off x="1407860" y="1510060"/>
        <a:ext cx="9548133" cy="1219550"/>
      </dsp:txXfrm>
    </dsp:sp>
    <dsp:sp modelId="{70FA7CE2-35C9-4E13-B478-CDB45E6B265C}">
      <dsp:nvSpPr>
        <dsp:cNvPr id="0" name=""/>
        <dsp:cNvSpPr/>
      </dsp:nvSpPr>
      <dsp:spPr>
        <a:xfrm>
          <a:off x="0" y="3016564"/>
          <a:ext cx="11029950" cy="121835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CA84EB-519C-408C-AAE9-032FB6213668}">
      <dsp:nvSpPr>
        <dsp:cNvPr id="0" name=""/>
        <dsp:cNvSpPr/>
      </dsp:nvSpPr>
      <dsp:spPr>
        <a:xfrm>
          <a:off x="368914" y="3290695"/>
          <a:ext cx="670752" cy="6700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E0B9B7-7ED4-4DA3-A6CE-7417958C07ED}">
      <dsp:nvSpPr>
        <dsp:cNvPr id="0" name=""/>
        <dsp:cNvSpPr/>
      </dsp:nvSpPr>
      <dsp:spPr>
        <a:xfrm>
          <a:off x="1408581" y="3016564"/>
          <a:ext cx="9548133" cy="1219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069" tIns="129069" rIns="129069" bIns="129069" numCol="1" spcCol="1270" anchor="ctr" anchorCtr="0">
          <a:noAutofit/>
        </a:bodyPr>
        <a:lstStyle/>
        <a:p>
          <a:pPr marL="0" lvl="0" indent="0" algn="l" defTabSz="800100">
            <a:lnSpc>
              <a:spcPct val="100000"/>
            </a:lnSpc>
            <a:spcBef>
              <a:spcPct val="0"/>
            </a:spcBef>
            <a:spcAft>
              <a:spcPct val="35000"/>
            </a:spcAft>
            <a:buNone/>
          </a:pPr>
          <a:r>
            <a:rPr lang="es-ES" sz="1800" kern="1200" dirty="0"/>
            <a:t>Aunque un proceso estocástico puede tener diferentes niveles de estacionariedad, esta es la más comúnmente utilizada y relevante en el análisis de series de tiempo debido a su facilidad de verificación, interpretación intuitiva, aplicabilidad generalizada y relevancia en numerosos métodos y modelos estadísticos.</a:t>
          </a:r>
          <a:endParaRPr lang="en-US" sz="1800" kern="1200" dirty="0"/>
        </a:p>
      </dsp:txBody>
      <dsp:txXfrm>
        <a:off x="1408581" y="3016564"/>
        <a:ext cx="9548133" cy="12195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9910F-2C68-45A1-A1EA-09AE3D3A2C1D}">
      <dsp:nvSpPr>
        <dsp:cNvPr id="0" name=""/>
        <dsp:cNvSpPr/>
      </dsp:nvSpPr>
      <dsp:spPr>
        <a:xfrm>
          <a:off x="1421992" y="677991"/>
          <a:ext cx="943493" cy="9434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2B67FC-72A5-4122-AC99-CFD91A85E06E}">
      <dsp:nvSpPr>
        <dsp:cNvPr id="0" name=""/>
        <dsp:cNvSpPr/>
      </dsp:nvSpPr>
      <dsp:spPr>
        <a:xfrm>
          <a:off x="387777" y="2087254"/>
          <a:ext cx="3011923" cy="1692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b="1" kern="1200" dirty="0"/>
            <a:t>Media constante: </a:t>
          </a:r>
          <a:r>
            <a:rPr lang="es-ES" sz="1600" kern="1200" dirty="0"/>
            <a:t>Un proceso estacionario en sentido débil debe tener una media constante a lo largo del tiempo. Esto significa que el valor promedio del proceso no cambia a medida que avanza el tiempo.</a:t>
          </a:r>
          <a:endParaRPr lang="en-US" sz="1600" kern="1200" dirty="0"/>
        </a:p>
      </dsp:txBody>
      <dsp:txXfrm>
        <a:off x="387777" y="2087254"/>
        <a:ext cx="3011923" cy="1692899"/>
      </dsp:txXfrm>
    </dsp:sp>
    <dsp:sp modelId="{6713DFF3-E8CA-48FD-ACD1-013DD69E1B1B}">
      <dsp:nvSpPr>
        <dsp:cNvPr id="0" name=""/>
        <dsp:cNvSpPr/>
      </dsp:nvSpPr>
      <dsp:spPr>
        <a:xfrm>
          <a:off x="4840477" y="677991"/>
          <a:ext cx="943493" cy="943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E9AD-2350-400C-A019-9D4FE8BEA16E}">
      <dsp:nvSpPr>
        <dsp:cNvPr id="0" name=""/>
        <dsp:cNvSpPr/>
      </dsp:nvSpPr>
      <dsp:spPr>
        <a:xfrm>
          <a:off x="3766614" y="2087254"/>
          <a:ext cx="3091218" cy="1692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b="1" kern="1200" dirty="0"/>
            <a:t>Varianza constante: </a:t>
          </a:r>
          <a:r>
            <a:rPr lang="es-ES" sz="1600" kern="1200" dirty="0"/>
            <a:t>La varianza del proceso también debe ser constante en el tiempo. Esto implica que la dispersión de los valores del proceso alrededor de su media no cambia a medida que avanza el tiempo.</a:t>
          </a:r>
          <a:endParaRPr lang="en-US" sz="1600" kern="1200" dirty="0"/>
        </a:p>
      </dsp:txBody>
      <dsp:txXfrm>
        <a:off x="3766614" y="2087254"/>
        <a:ext cx="3091218" cy="1692899"/>
      </dsp:txXfrm>
    </dsp:sp>
    <dsp:sp modelId="{122FC03B-FFEC-4285-8D4F-1EC5ED3D245B}">
      <dsp:nvSpPr>
        <dsp:cNvPr id="0" name=""/>
        <dsp:cNvSpPr/>
      </dsp:nvSpPr>
      <dsp:spPr>
        <a:xfrm>
          <a:off x="8593158" y="677991"/>
          <a:ext cx="943493" cy="9434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70CDFF-5221-4192-B674-7897B7D98596}">
      <dsp:nvSpPr>
        <dsp:cNvPr id="0" name=""/>
        <dsp:cNvSpPr/>
      </dsp:nvSpPr>
      <dsp:spPr>
        <a:xfrm>
          <a:off x="7224747" y="2087254"/>
          <a:ext cx="3680314" cy="1692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s-ES" sz="1600" b="1" kern="1200" dirty="0" err="1"/>
            <a:t>Autocovarianza</a:t>
          </a:r>
          <a:r>
            <a:rPr lang="es-ES" sz="1600" b="1" kern="1200" dirty="0"/>
            <a:t> constante: </a:t>
          </a:r>
          <a:r>
            <a:rPr lang="es-ES" sz="1600" kern="1200" dirty="0"/>
            <a:t>La </a:t>
          </a:r>
          <a:r>
            <a:rPr lang="es-ES" sz="1600" kern="1200" dirty="0" err="1"/>
            <a:t>autocovarianza</a:t>
          </a:r>
          <a:r>
            <a:rPr lang="es-ES" sz="1600" kern="1200" dirty="0"/>
            <a:t> entre dos observaciones del proceso debe ser constante para todos los pares de tiempos separados por la misma distancia temporal. Esto indica que la relación de covariación entre las observaciones del proceso no cambia con el tiempo.</a:t>
          </a:r>
          <a:endParaRPr lang="en-US" sz="1600" kern="1200" dirty="0"/>
        </a:p>
      </dsp:txBody>
      <dsp:txXfrm>
        <a:off x="7224747" y="2087254"/>
        <a:ext cx="3680314" cy="16928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16BDE-31F1-482D-92C9-D19CC50102D8}">
      <dsp:nvSpPr>
        <dsp:cNvPr id="0" name=""/>
        <dsp:cNvSpPr/>
      </dsp:nvSpPr>
      <dsp:spPr>
        <a:xfrm>
          <a:off x="2552441" y="932598"/>
          <a:ext cx="2161687" cy="2129867"/>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0E40E763-4EA6-4E25-AECE-768F8B612E06}">
      <dsp:nvSpPr>
        <dsp:cNvPr id="0" name=""/>
        <dsp:cNvSpPr/>
      </dsp:nvSpPr>
      <dsp:spPr>
        <a:xfrm>
          <a:off x="3013129" y="1386504"/>
          <a:ext cx="1240312" cy="12220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E620F-5D14-4D9A-AB20-854806BAB185}">
      <dsp:nvSpPr>
        <dsp:cNvPr id="0" name=""/>
        <dsp:cNvSpPr/>
      </dsp:nvSpPr>
      <dsp:spPr>
        <a:xfrm>
          <a:off x="1036017" y="3725867"/>
          <a:ext cx="5194535" cy="829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cap="none" dirty="0">
              <a:solidFill>
                <a:schemeClr val="bg1"/>
              </a:solidFill>
              <a:latin typeface="Calibri" panose="020F0502020204030204" pitchFamily="34" charset="0"/>
              <a:cs typeface="Calibri" panose="020F0502020204030204" pitchFamily="34" charset="0"/>
            </a:rPr>
            <a:t>MODELOS ESTOCÁSTICOS</a:t>
          </a:r>
        </a:p>
      </dsp:txBody>
      <dsp:txXfrm>
        <a:off x="1036017" y="3725867"/>
        <a:ext cx="5194535" cy="8292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7833B-8129-4929-AF68-4AE4B4F1B0E1}">
      <dsp:nvSpPr>
        <dsp:cNvPr id="0" name=""/>
        <dsp:cNvSpPr/>
      </dsp:nvSpPr>
      <dsp:spPr>
        <a:xfrm>
          <a:off x="0" y="4036"/>
          <a:ext cx="11029950" cy="81255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ABF70-D30B-4461-A1A1-4EEE4145C932}">
      <dsp:nvSpPr>
        <dsp:cNvPr id="0" name=""/>
        <dsp:cNvSpPr/>
      </dsp:nvSpPr>
      <dsp:spPr>
        <a:xfrm>
          <a:off x="245798" y="186861"/>
          <a:ext cx="447342" cy="446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5E8C4F-FB1A-4508-97D1-458697425F8C}">
      <dsp:nvSpPr>
        <dsp:cNvPr id="0" name=""/>
        <dsp:cNvSpPr/>
      </dsp:nvSpPr>
      <dsp:spPr>
        <a:xfrm>
          <a:off x="938939" y="4036"/>
          <a:ext cx="10020632" cy="9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32" tIns="99432" rIns="99432" bIns="99432" numCol="1" spcCol="1270" anchor="ctr" anchorCtr="0">
          <a:noAutofit/>
        </a:bodyPr>
        <a:lstStyle/>
        <a:p>
          <a:pPr marL="0" lvl="0" indent="0" algn="l" defTabSz="800100">
            <a:lnSpc>
              <a:spcPct val="100000"/>
            </a:lnSpc>
            <a:spcBef>
              <a:spcPct val="0"/>
            </a:spcBef>
            <a:spcAft>
              <a:spcPct val="35000"/>
            </a:spcAft>
            <a:buNone/>
          </a:pPr>
          <a:r>
            <a:rPr lang="es-ES" sz="1800" kern="1200"/>
            <a:t>Un modelo estocástico escribe matemáticamente la evolución de un sistema a lo largo del tiempo, la cual está sujeta a la influencia de variables aleatorias. </a:t>
          </a:r>
          <a:endParaRPr lang="en-US" sz="1800" kern="1200"/>
        </a:p>
      </dsp:txBody>
      <dsp:txXfrm>
        <a:off x="938939" y="4036"/>
        <a:ext cx="10020632" cy="939518"/>
      </dsp:txXfrm>
    </dsp:sp>
    <dsp:sp modelId="{99295DDD-0094-4B10-B69E-5F6CFD6C8C6E}">
      <dsp:nvSpPr>
        <dsp:cNvPr id="0" name=""/>
        <dsp:cNvSpPr/>
      </dsp:nvSpPr>
      <dsp:spPr>
        <a:xfrm>
          <a:off x="0" y="1178434"/>
          <a:ext cx="11029950" cy="81255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E80B6-4A76-468B-8127-5C4D5441BFE8}">
      <dsp:nvSpPr>
        <dsp:cNvPr id="0" name=""/>
        <dsp:cNvSpPr/>
      </dsp:nvSpPr>
      <dsp:spPr>
        <a:xfrm>
          <a:off x="245798" y="1361259"/>
          <a:ext cx="447342" cy="446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135A79-E7D9-4DF3-AA5B-9B9C5F78BE9A}">
      <dsp:nvSpPr>
        <dsp:cNvPr id="0" name=""/>
        <dsp:cNvSpPr/>
      </dsp:nvSpPr>
      <dsp:spPr>
        <a:xfrm>
          <a:off x="938939" y="1178434"/>
          <a:ext cx="10020632" cy="9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32" tIns="99432" rIns="99432" bIns="99432" numCol="1" spcCol="1270" anchor="ctr" anchorCtr="0">
          <a:noAutofit/>
        </a:bodyPr>
        <a:lstStyle/>
        <a:p>
          <a:pPr marL="0" lvl="0" indent="0" algn="l" defTabSz="800100">
            <a:lnSpc>
              <a:spcPct val="100000"/>
            </a:lnSpc>
            <a:spcBef>
              <a:spcPct val="0"/>
            </a:spcBef>
            <a:spcAft>
              <a:spcPct val="35000"/>
            </a:spcAft>
            <a:buNone/>
          </a:pPr>
          <a:r>
            <a:rPr lang="es-ES" sz="1800" kern="1200"/>
            <a:t>Un modelo estocástico es captura la aleatoriedad o la variabilidad (incertidumbre) inherente en los datos que está tratando de describir o predecir. </a:t>
          </a:r>
          <a:endParaRPr lang="en-US" sz="1800" kern="1200"/>
        </a:p>
      </dsp:txBody>
      <dsp:txXfrm>
        <a:off x="938939" y="1178434"/>
        <a:ext cx="10020632" cy="939518"/>
      </dsp:txXfrm>
    </dsp:sp>
    <dsp:sp modelId="{6290A74C-EDB9-48EA-9AAB-7FC9E63CF472}">
      <dsp:nvSpPr>
        <dsp:cNvPr id="0" name=""/>
        <dsp:cNvSpPr/>
      </dsp:nvSpPr>
      <dsp:spPr>
        <a:xfrm>
          <a:off x="0" y="2352831"/>
          <a:ext cx="11029950" cy="81255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21AFA9-9E85-4B78-B17C-21A010E43E50}">
      <dsp:nvSpPr>
        <dsp:cNvPr id="0" name=""/>
        <dsp:cNvSpPr/>
      </dsp:nvSpPr>
      <dsp:spPr>
        <a:xfrm>
          <a:off x="245798" y="2535656"/>
          <a:ext cx="447342" cy="446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6C08D4-77CA-442B-812E-CA7CB70691DF}">
      <dsp:nvSpPr>
        <dsp:cNvPr id="0" name=""/>
        <dsp:cNvSpPr/>
      </dsp:nvSpPr>
      <dsp:spPr>
        <a:xfrm>
          <a:off x="938939" y="2352831"/>
          <a:ext cx="10020632" cy="9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32" tIns="99432" rIns="99432" bIns="99432" numCol="1" spcCol="1270" anchor="ctr" anchorCtr="0">
          <a:noAutofit/>
        </a:bodyPr>
        <a:lstStyle/>
        <a:p>
          <a:pPr marL="0" lvl="0" indent="0" algn="l" defTabSz="800100">
            <a:lnSpc>
              <a:spcPct val="100000"/>
            </a:lnSpc>
            <a:spcBef>
              <a:spcPct val="0"/>
            </a:spcBef>
            <a:spcAft>
              <a:spcPct val="35000"/>
            </a:spcAft>
            <a:buNone/>
          </a:pPr>
          <a:r>
            <a:rPr lang="es-ES" sz="1800" kern="1200"/>
            <a:t>En contraste con los modelos determinísticos, que predicen resultados exactos basados en condiciones iniciales específicas, los modelos estocásticos proporcionan resultados probables o distribuciones de probabilidades de posibles resultados.</a:t>
          </a:r>
          <a:endParaRPr lang="en-US" sz="1800" kern="1200"/>
        </a:p>
      </dsp:txBody>
      <dsp:txXfrm>
        <a:off x="938939" y="2352831"/>
        <a:ext cx="10020632" cy="939518"/>
      </dsp:txXfrm>
    </dsp:sp>
    <dsp:sp modelId="{BAC7F1C9-1F7E-4C01-B6F9-214242DB299E}">
      <dsp:nvSpPr>
        <dsp:cNvPr id="0" name=""/>
        <dsp:cNvSpPr/>
      </dsp:nvSpPr>
      <dsp:spPr>
        <a:xfrm>
          <a:off x="0" y="3527229"/>
          <a:ext cx="11029950" cy="81255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EAACF-89C7-4DCC-8D34-9E69B7A244BE}">
      <dsp:nvSpPr>
        <dsp:cNvPr id="0" name=""/>
        <dsp:cNvSpPr/>
      </dsp:nvSpPr>
      <dsp:spPr>
        <a:xfrm>
          <a:off x="245798" y="3710054"/>
          <a:ext cx="447342" cy="446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5FD0CB-2A63-4D6F-AD86-F3263A059014}">
      <dsp:nvSpPr>
        <dsp:cNvPr id="0" name=""/>
        <dsp:cNvSpPr/>
      </dsp:nvSpPr>
      <dsp:spPr>
        <a:xfrm>
          <a:off x="938939" y="3527229"/>
          <a:ext cx="10020632" cy="939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32" tIns="99432" rIns="99432" bIns="99432" numCol="1" spcCol="1270" anchor="ctr" anchorCtr="0">
          <a:noAutofit/>
        </a:bodyPr>
        <a:lstStyle/>
        <a:p>
          <a:pPr marL="0" lvl="0" indent="0" algn="l" defTabSz="800100">
            <a:lnSpc>
              <a:spcPct val="100000"/>
            </a:lnSpc>
            <a:spcBef>
              <a:spcPct val="0"/>
            </a:spcBef>
            <a:spcAft>
              <a:spcPct val="35000"/>
            </a:spcAft>
            <a:buNone/>
          </a:pPr>
          <a:r>
            <a:rPr lang="es-ES" sz="1800" kern="1200"/>
            <a:t>Los modelos estocásticos son ampliamente utilizados en diversas disciplinas, como la estadística, la economía, la ingeniería, las finanzas y la física, entre otras, para modelar y comprender fenómenos que están sujetos a la incertidumbre y la variabilidad inherente.</a:t>
          </a:r>
          <a:endParaRPr lang="en-US" sz="1800" kern="1200"/>
        </a:p>
      </dsp:txBody>
      <dsp:txXfrm>
        <a:off x="938939" y="3527229"/>
        <a:ext cx="10020632" cy="9395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660CD-3AEA-43C8-A2D5-A1AEE61DEFAE}">
      <dsp:nvSpPr>
        <dsp:cNvPr id="0" name=""/>
        <dsp:cNvSpPr/>
      </dsp:nvSpPr>
      <dsp:spPr>
        <a:xfrm>
          <a:off x="150655" y="1285"/>
          <a:ext cx="1911073" cy="11466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1. AR</a:t>
          </a:r>
          <a:endParaRPr lang="en-US" sz="2400" kern="1200" dirty="0"/>
        </a:p>
      </dsp:txBody>
      <dsp:txXfrm>
        <a:off x="150655" y="1285"/>
        <a:ext cx="1911073" cy="1146643"/>
      </dsp:txXfrm>
    </dsp:sp>
    <dsp:sp modelId="{16D870BD-ECE2-4C00-B45F-4BAF21FC5907}">
      <dsp:nvSpPr>
        <dsp:cNvPr id="0" name=""/>
        <dsp:cNvSpPr/>
      </dsp:nvSpPr>
      <dsp:spPr>
        <a:xfrm>
          <a:off x="2252836" y="1285"/>
          <a:ext cx="1911073" cy="1146643"/>
        </a:xfrm>
        <a:prstGeom prst="rect">
          <a:avLst/>
        </a:prstGeom>
        <a:solidFill>
          <a:schemeClr val="accent2">
            <a:hueOff val="-242561"/>
            <a:satOff val="-13988"/>
            <a:lumOff val="143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2. MA</a:t>
          </a:r>
          <a:endParaRPr lang="en-US" sz="2400" kern="1200" dirty="0"/>
        </a:p>
      </dsp:txBody>
      <dsp:txXfrm>
        <a:off x="2252836" y="1285"/>
        <a:ext cx="1911073" cy="1146643"/>
      </dsp:txXfrm>
    </dsp:sp>
    <dsp:sp modelId="{14A62573-80B8-4CEA-B85A-1B794E70528B}">
      <dsp:nvSpPr>
        <dsp:cNvPr id="0" name=""/>
        <dsp:cNvSpPr/>
      </dsp:nvSpPr>
      <dsp:spPr>
        <a:xfrm>
          <a:off x="4355016" y="1285"/>
          <a:ext cx="1911073" cy="1146643"/>
        </a:xfrm>
        <a:prstGeom prst="rect">
          <a:avLst/>
        </a:prstGeom>
        <a:solidFill>
          <a:schemeClr val="accent2">
            <a:hueOff val="-485121"/>
            <a:satOff val="-27976"/>
            <a:lumOff val="28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3. ARMA</a:t>
          </a:r>
          <a:endParaRPr lang="en-US" sz="2400" kern="1200" dirty="0"/>
        </a:p>
      </dsp:txBody>
      <dsp:txXfrm>
        <a:off x="4355016" y="1285"/>
        <a:ext cx="1911073" cy="1146643"/>
      </dsp:txXfrm>
    </dsp:sp>
    <dsp:sp modelId="{3ACC31FF-034F-4F4D-89E6-7DEC4240726A}">
      <dsp:nvSpPr>
        <dsp:cNvPr id="0" name=""/>
        <dsp:cNvSpPr/>
      </dsp:nvSpPr>
      <dsp:spPr>
        <a:xfrm>
          <a:off x="6457197" y="1285"/>
          <a:ext cx="1911073" cy="1146643"/>
        </a:xfrm>
        <a:prstGeom prst="rect">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4. ARIMA</a:t>
          </a:r>
          <a:endParaRPr lang="en-US" sz="2400" kern="1200" dirty="0"/>
        </a:p>
      </dsp:txBody>
      <dsp:txXfrm>
        <a:off x="6457197" y="1285"/>
        <a:ext cx="1911073" cy="1146643"/>
      </dsp:txXfrm>
    </dsp:sp>
    <dsp:sp modelId="{971E2911-4E0F-4E25-8D20-FC6F42731D5A}">
      <dsp:nvSpPr>
        <dsp:cNvPr id="0" name=""/>
        <dsp:cNvSpPr/>
      </dsp:nvSpPr>
      <dsp:spPr>
        <a:xfrm>
          <a:off x="8559377" y="1285"/>
          <a:ext cx="1911073" cy="1146643"/>
        </a:xfrm>
        <a:prstGeom prst="rect">
          <a:avLst/>
        </a:prstGeom>
        <a:solidFill>
          <a:schemeClr val="accent2">
            <a:hueOff val="-970242"/>
            <a:satOff val="-55952"/>
            <a:lumOff val="575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5. SARIMA</a:t>
          </a:r>
          <a:endParaRPr lang="en-US" sz="2400" kern="1200" dirty="0"/>
        </a:p>
      </dsp:txBody>
      <dsp:txXfrm>
        <a:off x="8559377" y="1285"/>
        <a:ext cx="1911073" cy="1146643"/>
      </dsp:txXfrm>
    </dsp:sp>
    <dsp:sp modelId="{D9ECAAEA-7104-4ABE-9BF1-AC32201BA0E4}">
      <dsp:nvSpPr>
        <dsp:cNvPr id="0" name=""/>
        <dsp:cNvSpPr/>
      </dsp:nvSpPr>
      <dsp:spPr>
        <a:xfrm>
          <a:off x="3303926" y="1339037"/>
          <a:ext cx="1911073" cy="1146643"/>
        </a:xfrm>
        <a:prstGeom prst="rect">
          <a:avLst/>
        </a:prstGeom>
        <a:solidFill>
          <a:schemeClr val="accent2">
            <a:hueOff val="-1212803"/>
            <a:satOff val="-69940"/>
            <a:lumOff val="719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6. ARIMAX</a:t>
          </a:r>
          <a:endParaRPr lang="en-US" sz="2400" kern="1200" dirty="0"/>
        </a:p>
      </dsp:txBody>
      <dsp:txXfrm>
        <a:off x="3303926" y="1339037"/>
        <a:ext cx="1911073" cy="1146643"/>
      </dsp:txXfrm>
    </dsp:sp>
    <dsp:sp modelId="{1DE735D7-7E9E-40F1-AC65-6D459FF881A9}">
      <dsp:nvSpPr>
        <dsp:cNvPr id="0" name=""/>
        <dsp:cNvSpPr/>
      </dsp:nvSpPr>
      <dsp:spPr>
        <a:xfrm>
          <a:off x="5406107" y="1339037"/>
          <a:ext cx="1911073" cy="1146643"/>
        </a:xfrm>
        <a:prstGeom prst="rect">
          <a:avLst/>
        </a:prstGeom>
        <a:solidFill>
          <a:schemeClr val="accent4"/>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7. SARIMAX</a:t>
          </a:r>
          <a:endParaRPr lang="en-US" sz="2400" kern="1200" dirty="0"/>
        </a:p>
      </dsp:txBody>
      <dsp:txXfrm>
        <a:off x="5406107" y="1339037"/>
        <a:ext cx="1911073" cy="114664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63365-BBE6-4274-A204-1124ED9A41DF}" type="datetimeFigureOut">
              <a:rPr lang="es-CL" smtClean="0"/>
              <a:t>30-05-2024</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5D278-65DD-4F7B-BA8C-6431EB0B010F}" type="slidenum">
              <a:rPr lang="es-CL" smtClean="0"/>
              <a:t>‹Nº›</a:t>
            </a:fld>
            <a:endParaRPr lang="es-CL"/>
          </a:p>
        </p:txBody>
      </p:sp>
    </p:spTree>
    <p:extLst>
      <p:ext uri="{BB962C8B-B14F-4D97-AF65-F5344CB8AC3E}">
        <p14:creationId xmlns:p14="http://schemas.microsoft.com/office/powerpoint/2010/main" val="1109556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3</a:t>
            </a:fld>
            <a:endParaRPr lang="es-ES"/>
          </a:p>
        </p:txBody>
      </p:sp>
    </p:spTree>
    <p:extLst>
      <p:ext uri="{BB962C8B-B14F-4D97-AF65-F5344CB8AC3E}">
        <p14:creationId xmlns:p14="http://schemas.microsoft.com/office/powerpoint/2010/main" val="4082966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56</a:t>
            </a:fld>
            <a:endParaRPr lang="es-ES"/>
          </a:p>
        </p:txBody>
      </p:sp>
    </p:spTree>
    <p:extLst>
      <p:ext uri="{BB962C8B-B14F-4D97-AF65-F5344CB8AC3E}">
        <p14:creationId xmlns:p14="http://schemas.microsoft.com/office/powerpoint/2010/main" val="49202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19</a:t>
            </a:fld>
            <a:endParaRPr lang="es-ES"/>
          </a:p>
        </p:txBody>
      </p:sp>
    </p:spTree>
    <p:extLst>
      <p:ext uri="{BB962C8B-B14F-4D97-AF65-F5344CB8AC3E}">
        <p14:creationId xmlns:p14="http://schemas.microsoft.com/office/powerpoint/2010/main" val="3448055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20</a:t>
            </a:fld>
            <a:endParaRPr lang="es-ES"/>
          </a:p>
        </p:txBody>
      </p:sp>
    </p:spTree>
    <p:extLst>
      <p:ext uri="{BB962C8B-B14F-4D97-AF65-F5344CB8AC3E}">
        <p14:creationId xmlns:p14="http://schemas.microsoft.com/office/powerpoint/2010/main" val="2020218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30</a:t>
            </a:fld>
            <a:endParaRPr lang="es-ES" noProof="0"/>
          </a:p>
        </p:txBody>
      </p:sp>
    </p:spTree>
    <p:extLst>
      <p:ext uri="{BB962C8B-B14F-4D97-AF65-F5344CB8AC3E}">
        <p14:creationId xmlns:p14="http://schemas.microsoft.com/office/powerpoint/2010/main" val="360983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37</a:t>
            </a:fld>
            <a:endParaRPr lang="es-ES" noProof="0"/>
          </a:p>
        </p:txBody>
      </p:sp>
    </p:spTree>
    <p:extLst>
      <p:ext uri="{BB962C8B-B14F-4D97-AF65-F5344CB8AC3E}">
        <p14:creationId xmlns:p14="http://schemas.microsoft.com/office/powerpoint/2010/main" val="748341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46</a:t>
            </a:fld>
            <a:endParaRPr lang="es-ES"/>
          </a:p>
        </p:txBody>
      </p:sp>
    </p:spTree>
    <p:extLst>
      <p:ext uri="{BB962C8B-B14F-4D97-AF65-F5344CB8AC3E}">
        <p14:creationId xmlns:p14="http://schemas.microsoft.com/office/powerpoint/2010/main" val="301466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47</a:t>
            </a:fld>
            <a:endParaRPr lang="es-ES"/>
          </a:p>
        </p:txBody>
      </p:sp>
    </p:spTree>
    <p:extLst>
      <p:ext uri="{BB962C8B-B14F-4D97-AF65-F5344CB8AC3E}">
        <p14:creationId xmlns:p14="http://schemas.microsoft.com/office/powerpoint/2010/main" val="1171971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48</a:t>
            </a:fld>
            <a:endParaRPr lang="es-ES" noProof="0"/>
          </a:p>
        </p:txBody>
      </p:sp>
    </p:spTree>
    <p:extLst>
      <p:ext uri="{BB962C8B-B14F-4D97-AF65-F5344CB8AC3E}">
        <p14:creationId xmlns:p14="http://schemas.microsoft.com/office/powerpoint/2010/main" val="1200225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6B3AB32-59DF-41F1-9618-EDFBF5049629}" type="slidenum">
              <a:rPr lang="es-ES" smtClean="0"/>
              <a:t>55</a:t>
            </a:fld>
            <a:endParaRPr lang="es-ES"/>
          </a:p>
        </p:txBody>
      </p:sp>
    </p:spTree>
    <p:extLst>
      <p:ext uri="{BB962C8B-B14F-4D97-AF65-F5344CB8AC3E}">
        <p14:creationId xmlns:p14="http://schemas.microsoft.com/office/powerpoint/2010/main" val="424727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38B81-0256-9B84-6C80-7D3673818FD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687107A2-28E4-3A35-2589-A3D5BD0F0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BECDC497-8D27-4493-6E0B-B4C8597BDE6C}"/>
              </a:ext>
            </a:extLst>
          </p:cNvPr>
          <p:cNvSpPr>
            <a:spLocks noGrp="1"/>
          </p:cNvSpPr>
          <p:nvPr>
            <p:ph type="dt" sz="half" idx="10"/>
          </p:nvPr>
        </p:nvSpPr>
        <p:spPr/>
        <p:txBody>
          <a:bodyPr/>
          <a:lstStyle/>
          <a:p>
            <a:fld id="{9C83D901-BD35-4F4F-8EE6-AFD89F8E7AD0}" type="datetimeFigureOut">
              <a:rPr lang="es-CL" smtClean="0"/>
              <a:t>30-05-2024</a:t>
            </a:fld>
            <a:endParaRPr lang="es-CL"/>
          </a:p>
        </p:txBody>
      </p:sp>
      <p:sp>
        <p:nvSpPr>
          <p:cNvPr id="5" name="Marcador de pie de página 4">
            <a:extLst>
              <a:ext uri="{FF2B5EF4-FFF2-40B4-BE49-F238E27FC236}">
                <a16:creationId xmlns:a16="http://schemas.microsoft.com/office/drawing/2014/main" id="{1996AD47-71A0-2F33-1F61-FA6D195FB609}"/>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780767FD-BB2E-4EDA-EE35-304467B748D2}"/>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669287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DBCCB2-5184-0C81-6187-5976D9F32936}"/>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334060AB-3E34-8BAC-66C2-AD0BB826D11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FF4F161B-8F5B-D319-03CA-EBA951FDCC27}"/>
              </a:ext>
            </a:extLst>
          </p:cNvPr>
          <p:cNvSpPr>
            <a:spLocks noGrp="1"/>
          </p:cNvSpPr>
          <p:nvPr>
            <p:ph type="dt" sz="half" idx="10"/>
          </p:nvPr>
        </p:nvSpPr>
        <p:spPr/>
        <p:txBody>
          <a:bodyPr/>
          <a:lstStyle/>
          <a:p>
            <a:fld id="{9C83D901-BD35-4F4F-8EE6-AFD89F8E7AD0}" type="datetimeFigureOut">
              <a:rPr lang="es-CL" smtClean="0"/>
              <a:t>30-05-2024</a:t>
            </a:fld>
            <a:endParaRPr lang="es-CL"/>
          </a:p>
        </p:txBody>
      </p:sp>
      <p:sp>
        <p:nvSpPr>
          <p:cNvPr id="5" name="Marcador de pie de página 4">
            <a:extLst>
              <a:ext uri="{FF2B5EF4-FFF2-40B4-BE49-F238E27FC236}">
                <a16:creationId xmlns:a16="http://schemas.microsoft.com/office/drawing/2014/main" id="{07F6720A-779E-2110-A945-D15CCAEEB23B}"/>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936D8EC-7C8D-7514-8FAD-900F1A82EEE6}"/>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1367697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0336FCC-EDE9-CC6A-5A21-FEF21D8CC5A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14698DFE-AFAF-C046-F9AA-7EE0B8849D2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D33A3B00-691F-E6B1-D53C-3B90CDB3CBAE}"/>
              </a:ext>
            </a:extLst>
          </p:cNvPr>
          <p:cNvSpPr>
            <a:spLocks noGrp="1"/>
          </p:cNvSpPr>
          <p:nvPr>
            <p:ph type="dt" sz="half" idx="10"/>
          </p:nvPr>
        </p:nvSpPr>
        <p:spPr/>
        <p:txBody>
          <a:bodyPr/>
          <a:lstStyle/>
          <a:p>
            <a:fld id="{9C83D901-BD35-4F4F-8EE6-AFD89F8E7AD0}" type="datetimeFigureOut">
              <a:rPr lang="es-CL" smtClean="0"/>
              <a:t>30-05-2024</a:t>
            </a:fld>
            <a:endParaRPr lang="es-CL"/>
          </a:p>
        </p:txBody>
      </p:sp>
      <p:sp>
        <p:nvSpPr>
          <p:cNvPr id="5" name="Marcador de pie de página 4">
            <a:extLst>
              <a:ext uri="{FF2B5EF4-FFF2-40B4-BE49-F238E27FC236}">
                <a16:creationId xmlns:a16="http://schemas.microsoft.com/office/drawing/2014/main" id="{A795A7B3-4BD8-9D42-4F81-C0B34EBA5D1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F9941443-8B81-CBBD-4188-37C40704556E}"/>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193859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4AE19E-C9C7-9149-7C0E-C524BD055D3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3B779670-0531-7B82-166F-AB07D6E3006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5E06494-DF12-3B75-79AA-5736A05E28D4}"/>
              </a:ext>
            </a:extLst>
          </p:cNvPr>
          <p:cNvSpPr>
            <a:spLocks noGrp="1"/>
          </p:cNvSpPr>
          <p:nvPr>
            <p:ph type="dt" sz="half" idx="10"/>
          </p:nvPr>
        </p:nvSpPr>
        <p:spPr/>
        <p:txBody>
          <a:bodyPr/>
          <a:lstStyle/>
          <a:p>
            <a:fld id="{9C83D901-BD35-4F4F-8EE6-AFD89F8E7AD0}" type="datetimeFigureOut">
              <a:rPr lang="es-CL" smtClean="0"/>
              <a:t>30-05-2024</a:t>
            </a:fld>
            <a:endParaRPr lang="es-CL"/>
          </a:p>
        </p:txBody>
      </p:sp>
      <p:sp>
        <p:nvSpPr>
          <p:cNvPr id="5" name="Marcador de pie de página 4">
            <a:extLst>
              <a:ext uri="{FF2B5EF4-FFF2-40B4-BE49-F238E27FC236}">
                <a16:creationId xmlns:a16="http://schemas.microsoft.com/office/drawing/2014/main" id="{5A0756C0-57C8-134E-7119-B603E5D060E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D222C4D-7E34-EA9C-1C92-0D72EEBA77BC}"/>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1820132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49CD6A-A7D1-EC4C-7A97-94668F0ACB1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D5A97B0C-68A5-5422-1C32-2DACD0F376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684B643-A3B7-CCCB-547E-7F57FF6467F6}"/>
              </a:ext>
            </a:extLst>
          </p:cNvPr>
          <p:cNvSpPr>
            <a:spLocks noGrp="1"/>
          </p:cNvSpPr>
          <p:nvPr>
            <p:ph type="dt" sz="half" idx="10"/>
          </p:nvPr>
        </p:nvSpPr>
        <p:spPr/>
        <p:txBody>
          <a:bodyPr/>
          <a:lstStyle/>
          <a:p>
            <a:fld id="{9C83D901-BD35-4F4F-8EE6-AFD89F8E7AD0}" type="datetimeFigureOut">
              <a:rPr lang="es-CL" smtClean="0"/>
              <a:t>30-05-2024</a:t>
            </a:fld>
            <a:endParaRPr lang="es-CL"/>
          </a:p>
        </p:txBody>
      </p:sp>
      <p:sp>
        <p:nvSpPr>
          <p:cNvPr id="5" name="Marcador de pie de página 4">
            <a:extLst>
              <a:ext uri="{FF2B5EF4-FFF2-40B4-BE49-F238E27FC236}">
                <a16:creationId xmlns:a16="http://schemas.microsoft.com/office/drawing/2014/main" id="{AA60D2D7-963F-59E2-0D44-BF9A4AA84F4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488D6B4-E181-14CA-10E2-3220FBE45BDE}"/>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2524610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ED24-2029-6F5C-5623-24EB45CC3D5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C8495240-A6FC-AFB0-F7EB-FF11CBEAD71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CA05A6A7-C271-CEF3-ADF4-6189FFE24F1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36314A9A-D013-0941-2528-D35D9B77B076}"/>
              </a:ext>
            </a:extLst>
          </p:cNvPr>
          <p:cNvSpPr>
            <a:spLocks noGrp="1"/>
          </p:cNvSpPr>
          <p:nvPr>
            <p:ph type="dt" sz="half" idx="10"/>
          </p:nvPr>
        </p:nvSpPr>
        <p:spPr/>
        <p:txBody>
          <a:bodyPr/>
          <a:lstStyle/>
          <a:p>
            <a:fld id="{9C83D901-BD35-4F4F-8EE6-AFD89F8E7AD0}" type="datetimeFigureOut">
              <a:rPr lang="es-CL" smtClean="0"/>
              <a:t>30-05-2024</a:t>
            </a:fld>
            <a:endParaRPr lang="es-CL"/>
          </a:p>
        </p:txBody>
      </p:sp>
      <p:sp>
        <p:nvSpPr>
          <p:cNvPr id="6" name="Marcador de pie de página 5">
            <a:extLst>
              <a:ext uri="{FF2B5EF4-FFF2-40B4-BE49-F238E27FC236}">
                <a16:creationId xmlns:a16="http://schemas.microsoft.com/office/drawing/2014/main" id="{AFCFDA69-2F9D-7A18-4BC0-B6C0CA3CD151}"/>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AEF326A8-AF62-EEC9-A6C6-9186D9C57FBD}"/>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3101732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79BFC9-2EE8-B877-9923-8F116A1452F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AD31895A-E600-AE9F-958C-DBF4096812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7AB6014-B971-B95D-AFDB-2305C79CAD7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5F2049C8-AA19-3305-8EA3-9850664405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1AE4091-88A5-4E0B-51E8-30F5AA017A0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D68B2AC6-9F7E-F1F3-AC80-A50EED72ED8C}"/>
              </a:ext>
            </a:extLst>
          </p:cNvPr>
          <p:cNvSpPr>
            <a:spLocks noGrp="1"/>
          </p:cNvSpPr>
          <p:nvPr>
            <p:ph type="dt" sz="half" idx="10"/>
          </p:nvPr>
        </p:nvSpPr>
        <p:spPr/>
        <p:txBody>
          <a:bodyPr/>
          <a:lstStyle/>
          <a:p>
            <a:fld id="{9C83D901-BD35-4F4F-8EE6-AFD89F8E7AD0}" type="datetimeFigureOut">
              <a:rPr lang="es-CL" smtClean="0"/>
              <a:t>30-05-2024</a:t>
            </a:fld>
            <a:endParaRPr lang="es-CL"/>
          </a:p>
        </p:txBody>
      </p:sp>
      <p:sp>
        <p:nvSpPr>
          <p:cNvPr id="8" name="Marcador de pie de página 7">
            <a:extLst>
              <a:ext uri="{FF2B5EF4-FFF2-40B4-BE49-F238E27FC236}">
                <a16:creationId xmlns:a16="http://schemas.microsoft.com/office/drawing/2014/main" id="{0FEE29F2-2F2D-A75A-88BC-01700994DC7B}"/>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50FA0291-692C-4713-AC5E-E6E223C8CC04}"/>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980897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E07643-E8D4-732D-A8AE-48925F9302F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BD34A4E5-EE86-4494-1C6E-C13AEE1537D3}"/>
              </a:ext>
            </a:extLst>
          </p:cNvPr>
          <p:cNvSpPr>
            <a:spLocks noGrp="1"/>
          </p:cNvSpPr>
          <p:nvPr>
            <p:ph type="dt" sz="half" idx="10"/>
          </p:nvPr>
        </p:nvSpPr>
        <p:spPr/>
        <p:txBody>
          <a:bodyPr/>
          <a:lstStyle/>
          <a:p>
            <a:fld id="{9C83D901-BD35-4F4F-8EE6-AFD89F8E7AD0}" type="datetimeFigureOut">
              <a:rPr lang="es-CL" smtClean="0"/>
              <a:t>30-05-2024</a:t>
            </a:fld>
            <a:endParaRPr lang="es-CL"/>
          </a:p>
        </p:txBody>
      </p:sp>
      <p:sp>
        <p:nvSpPr>
          <p:cNvPr id="4" name="Marcador de pie de página 3">
            <a:extLst>
              <a:ext uri="{FF2B5EF4-FFF2-40B4-BE49-F238E27FC236}">
                <a16:creationId xmlns:a16="http://schemas.microsoft.com/office/drawing/2014/main" id="{E8E640D5-92E8-BE58-9558-8FD4C413667D}"/>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EE614F69-3005-6B50-3849-06182818A808}"/>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272830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984B502-9B81-23BD-F80E-785CD11567E8}"/>
              </a:ext>
            </a:extLst>
          </p:cNvPr>
          <p:cNvSpPr>
            <a:spLocks noGrp="1"/>
          </p:cNvSpPr>
          <p:nvPr>
            <p:ph type="dt" sz="half" idx="10"/>
          </p:nvPr>
        </p:nvSpPr>
        <p:spPr/>
        <p:txBody>
          <a:bodyPr/>
          <a:lstStyle/>
          <a:p>
            <a:fld id="{9C83D901-BD35-4F4F-8EE6-AFD89F8E7AD0}" type="datetimeFigureOut">
              <a:rPr lang="es-CL" smtClean="0"/>
              <a:t>30-05-2024</a:t>
            </a:fld>
            <a:endParaRPr lang="es-CL"/>
          </a:p>
        </p:txBody>
      </p:sp>
      <p:sp>
        <p:nvSpPr>
          <p:cNvPr id="3" name="Marcador de pie de página 2">
            <a:extLst>
              <a:ext uri="{FF2B5EF4-FFF2-40B4-BE49-F238E27FC236}">
                <a16:creationId xmlns:a16="http://schemas.microsoft.com/office/drawing/2014/main" id="{04B99410-664C-FE91-97BB-4A404B0C5D10}"/>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1C4D848-305F-EBC9-F903-132D7CDA12B3}"/>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195041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B23CAE-E411-BCD0-4AFF-FE6CB6666F2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324FD967-9192-2EAF-5E12-4F15E97C2B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3638F59B-18F2-9CFF-01BB-65369B479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851C3EE-C5B9-B346-AA39-F15A5A27F8C0}"/>
              </a:ext>
            </a:extLst>
          </p:cNvPr>
          <p:cNvSpPr>
            <a:spLocks noGrp="1"/>
          </p:cNvSpPr>
          <p:nvPr>
            <p:ph type="dt" sz="half" idx="10"/>
          </p:nvPr>
        </p:nvSpPr>
        <p:spPr/>
        <p:txBody>
          <a:bodyPr/>
          <a:lstStyle/>
          <a:p>
            <a:fld id="{9C83D901-BD35-4F4F-8EE6-AFD89F8E7AD0}" type="datetimeFigureOut">
              <a:rPr lang="es-CL" smtClean="0"/>
              <a:t>30-05-2024</a:t>
            </a:fld>
            <a:endParaRPr lang="es-CL"/>
          </a:p>
        </p:txBody>
      </p:sp>
      <p:sp>
        <p:nvSpPr>
          <p:cNvPr id="6" name="Marcador de pie de página 5">
            <a:extLst>
              <a:ext uri="{FF2B5EF4-FFF2-40B4-BE49-F238E27FC236}">
                <a16:creationId xmlns:a16="http://schemas.microsoft.com/office/drawing/2014/main" id="{7A02D88F-CC7E-9454-1160-6D1891505415}"/>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F8964E17-12B3-DB43-85FD-CC79F6A65EFB}"/>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333356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500123-61DD-38F6-295D-9AE78C05A9B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A2BF8956-06A6-C180-0689-5E5CA900FF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E400A29F-70EA-9592-455E-FEE81CD52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D717500-6E5F-4A83-3329-ED1A2BFF4EF2}"/>
              </a:ext>
            </a:extLst>
          </p:cNvPr>
          <p:cNvSpPr>
            <a:spLocks noGrp="1"/>
          </p:cNvSpPr>
          <p:nvPr>
            <p:ph type="dt" sz="half" idx="10"/>
          </p:nvPr>
        </p:nvSpPr>
        <p:spPr/>
        <p:txBody>
          <a:bodyPr/>
          <a:lstStyle/>
          <a:p>
            <a:fld id="{9C83D901-BD35-4F4F-8EE6-AFD89F8E7AD0}" type="datetimeFigureOut">
              <a:rPr lang="es-CL" smtClean="0"/>
              <a:t>30-05-2024</a:t>
            </a:fld>
            <a:endParaRPr lang="es-CL"/>
          </a:p>
        </p:txBody>
      </p:sp>
      <p:sp>
        <p:nvSpPr>
          <p:cNvPr id="6" name="Marcador de pie de página 5">
            <a:extLst>
              <a:ext uri="{FF2B5EF4-FFF2-40B4-BE49-F238E27FC236}">
                <a16:creationId xmlns:a16="http://schemas.microsoft.com/office/drawing/2014/main" id="{A0676D75-8C45-79BB-831C-73A96E0FE976}"/>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CE14756A-80A5-91FD-9CD2-E7CD28946474}"/>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387942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7C3FE18-9756-F93D-DEAA-51AAA86FF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45CD3487-81BF-001C-F666-6BB2C929C8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719AAD22-67B4-F7CD-5200-F21C77515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3D901-BD35-4F4F-8EE6-AFD89F8E7AD0}" type="datetimeFigureOut">
              <a:rPr lang="es-CL" smtClean="0"/>
              <a:t>30-05-2024</a:t>
            </a:fld>
            <a:endParaRPr lang="es-CL"/>
          </a:p>
        </p:txBody>
      </p:sp>
      <p:sp>
        <p:nvSpPr>
          <p:cNvPr id="5" name="Marcador de pie de página 4">
            <a:extLst>
              <a:ext uri="{FF2B5EF4-FFF2-40B4-BE49-F238E27FC236}">
                <a16:creationId xmlns:a16="http://schemas.microsoft.com/office/drawing/2014/main" id="{58ACB898-43BA-9FFE-D0E9-398B19051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E7D3CABD-08CA-659F-292C-C028AEE88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813055-6041-4CB6-8D5D-262C28C1F9AF}" type="slidenum">
              <a:rPr lang="es-CL" smtClean="0"/>
              <a:t>‹Nº›</a:t>
            </a:fld>
            <a:endParaRPr lang="es-CL"/>
          </a:p>
        </p:txBody>
      </p:sp>
    </p:spTree>
    <p:extLst>
      <p:ext uri="{BB962C8B-B14F-4D97-AF65-F5344CB8AC3E}">
        <p14:creationId xmlns:p14="http://schemas.microsoft.com/office/powerpoint/2010/main" val="3523996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svg"/><Relationship Id="rId7" Type="http://schemas.openxmlformats.org/officeDocument/2006/relationships/diagramColors" Target="../diagrams/colors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svg"/><Relationship Id="rId7" Type="http://schemas.openxmlformats.org/officeDocument/2006/relationships/diagramColors" Target="../diagrams/colors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svg"/><Relationship Id="rId7" Type="http://schemas.openxmlformats.org/officeDocument/2006/relationships/diagramColors" Target="../diagrams/colors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3.jpeg"/><Relationship Id="rId7" Type="http://schemas.openxmlformats.org/officeDocument/2006/relationships/diagramColors" Target="../diagrams/colors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152824664@N07/3021241104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hyperlink" Target="https://pixnio.com/es/objetos/relojes/tiempo-reloj-mecanismo-monocromo-instrumento-analogico-objeto" TargetMode="External"/></Relationships>
</file>

<file path=ppt/slides/_rels/slide2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5.svg"/><Relationship Id="rId7" Type="http://schemas.openxmlformats.org/officeDocument/2006/relationships/diagramColors" Target="../diagrams/colors8.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5.svg"/><Relationship Id="rId7" Type="http://schemas.openxmlformats.org/officeDocument/2006/relationships/diagramColors" Target="../diagrams/colors9.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55.svg"/><Relationship Id="rId7" Type="http://schemas.openxmlformats.org/officeDocument/2006/relationships/diagramColors" Target="../diagrams/colors10.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55.svg"/><Relationship Id="rId7" Type="http://schemas.openxmlformats.org/officeDocument/2006/relationships/diagramColors" Target="../diagrams/colors11.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pxhere.com/pt/photo/1600705" TargetMode="Externa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54.png"/><Relationship Id="rId7" Type="http://schemas.openxmlformats.org/officeDocument/2006/relationships/diagramQuickStyle" Target="../diagrams/quickStyle1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55.svg"/><Relationship Id="rId9" Type="http://schemas.microsoft.com/office/2007/relationships/diagramDrawing" Target="../diagrams/drawing1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3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55.svg"/><Relationship Id="rId7" Type="http://schemas.openxmlformats.org/officeDocument/2006/relationships/diagramColors" Target="../diagrams/colors13.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54.png"/><Relationship Id="rId7" Type="http://schemas.openxmlformats.org/officeDocument/2006/relationships/diagramQuickStyle" Target="../diagrams/quickStyle1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55.svg"/><Relationship Id="rId9" Type="http://schemas.microsoft.com/office/2007/relationships/diagramDrawing" Target="../diagrams/drawing14.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55.svg"/><Relationship Id="rId7" Type="http://schemas.openxmlformats.org/officeDocument/2006/relationships/diagramColors" Target="../diagrams/colors15.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svg"/><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55.svg"/><Relationship Id="rId7" Type="http://schemas.openxmlformats.org/officeDocument/2006/relationships/diagramColors" Target="../diagrams/colors16.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4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46.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53.jpeg"/><Relationship Id="rId7" Type="http://schemas.openxmlformats.org/officeDocument/2006/relationships/diagramColors" Target="../diagrams/colors1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4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www.piqsels.com/es/public-domain-photo-frjzt" TargetMode="External"/></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95.png"/><Relationship Id="rId7" Type="http://schemas.openxmlformats.org/officeDocument/2006/relationships/diagramQuickStyle" Target="../diagrams/quickStyle1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98.svg"/><Relationship Id="rId9" Type="http://schemas.microsoft.com/office/2007/relationships/diagramDrawing" Target="../diagrams/drawing18.xml"/></Relationships>
</file>

<file path=ppt/slides/_rels/slide49.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svg"/><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98.svg"/><Relationship Id="rId7" Type="http://schemas.openxmlformats.org/officeDocument/2006/relationships/diagramColors" Target="../diagrams/colors19.xml"/><Relationship Id="rId12" Type="http://schemas.openxmlformats.org/officeDocument/2006/relationships/diagramColors" Target="NUL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diagramQuickStyle" Target="../diagrams/quickStyle19.xml"/><Relationship Id="rId11" Type="http://schemas.openxmlformats.org/officeDocument/2006/relationships/diagramQuickStyle" Target="NULL"/><Relationship Id="rId5" Type="http://schemas.openxmlformats.org/officeDocument/2006/relationships/diagramLayout" Target="../diagrams/layout19.xml"/><Relationship Id="rId10" Type="http://schemas.openxmlformats.org/officeDocument/2006/relationships/diagramLayout" Target="NULL"/><Relationship Id="rId4" Type="http://schemas.openxmlformats.org/officeDocument/2006/relationships/diagramData" Target="../diagrams/data19.xml"/><Relationship Id="rId9" Type="http://schemas.openxmlformats.org/officeDocument/2006/relationships/diagramData" Target="NUL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98.sv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98.sv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98.svg"/></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98.sv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53.jpeg"/><Relationship Id="rId7" Type="http://schemas.openxmlformats.org/officeDocument/2006/relationships/diagramColors" Target="../diagrams/colors2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5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6.svg"/><Relationship Id="rId5" Type="http://schemas.openxmlformats.org/officeDocument/2006/relationships/image" Target="../media/image103.png"/><Relationship Id="rId4" Type="http://schemas.openxmlformats.org/officeDocument/2006/relationships/hyperlink" Target="https://www.pxfuel.com/es/free-photo-oexlb" TargetMode="External"/></Relationships>
</file>

<file path=ppt/slides/_rels/slide57.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06.svg"/><Relationship Id="rId7" Type="http://schemas.openxmlformats.org/officeDocument/2006/relationships/diagramColors" Target="../diagrams/colors21.xml"/><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58.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06.svg"/><Relationship Id="rId7" Type="http://schemas.openxmlformats.org/officeDocument/2006/relationships/diagramColors" Target="../diagrams/colors22.xml"/><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06.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0.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06.svg"/><Relationship Id="rId7" Type="http://schemas.openxmlformats.org/officeDocument/2006/relationships/diagramColors" Target="../diagrams/colors23.xml"/><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106.svg"/><Relationship Id="rId5" Type="http://schemas.openxmlformats.org/officeDocument/2006/relationships/image" Target="../media/image103.png"/><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svg"/><Relationship Id="rId7" Type="http://schemas.openxmlformats.org/officeDocument/2006/relationships/diagramColors" Target="../diagrams/colors3.xml"/><Relationship Id="rId12" Type="http://schemas.openxmlformats.org/officeDocument/2006/relationships/diagramColors" Target="NUL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NULL"/><Relationship Id="rId5" Type="http://schemas.openxmlformats.org/officeDocument/2006/relationships/diagramLayout" Target="../diagrams/layout3.xml"/><Relationship Id="rId10" Type="http://schemas.openxmlformats.org/officeDocument/2006/relationships/diagramLayout" Target="NULL"/><Relationship Id="rId4" Type="http://schemas.openxmlformats.org/officeDocument/2006/relationships/diagramData" Target="../diagrams/data3.xml"/><Relationship Id="rId9" Type="http://schemas.openxmlformats.org/officeDocument/2006/relationships/diagramData" Target="NUL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g"/><Relationship Id="rId1" Type="http://schemas.openxmlformats.org/officeDocument/2006/relationships/slideLayout" Target="../slideLayouts/slideLayout7.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44991" y="2032430"/>
            <a:ext cx="9144000" cy="2055994"/>
          </a:xfrm>
        </p:spPr>
        <p:txBody>
          <a:bodyPr>
            <a:normAutofit fontScale="90000"/>
          </a:bodyPr>
          <a:lstStyle/>
          <a:p>
            <a:br>
              <a:rPr lang="es-MX" dirty="0"/>
            </a:br>
            <a:r>
              <a:rPr lang="es-MX" sz="5300" b="1" dirty="0"/>
              <a:t>CURSO:</a:t>
            </a:r>
            <a:br>
              <a:rPr lang="es-MX" sz="5300" b="1" dirty="0"/>
            </a:br>
            <a:r>
              <a:rPr lang="es-MX" sz="5300" b="1" dirty="0"/>
              <a:t>Taller de Analítica</a:t>
            </a:r>
            <a:br>
              <a:rPr lang="es-MX" b="1" i="1" dirty="0"/>
            </a:br>
            <a:r>
              <a:rPr lang="es-MX" sz="4000" b="1" dirty="0"/>
              <a:t>Unidad III: Series de Tiempo.</a:t>
            </a:r>
            <a:endParaRPr lang="en-US" sz="4000" b="1" i="1" dirty="0"/>
          </a:p>
        </p:txBody>
      </p:sp>
      <p:sp>
        <p:nvSpPr>
          <p:cNvPr id="3" name="Subtítulo 2"/>
          <p:cNvSpPr>
            <a:spLocks noGrp="1"/>
          </p:cNvSpPr>
          <p:nvPr>
            <p:ph type="subTitle" idx="1"/>
          </p:nvPr>
        </p:nvSpPr>
        <p:spPr>
          <a:xfrm>
            <a:off x="1550377" y="4182332"/>
            <a:ext cx="9144000" cy="635854"/>
          </a:xfrm>
        </p:spPr>
        <p:txBody>
          <a:bodyPr>
            <a:normAutofit/>
          </a:bodyPr>
          <a:lstStyle/>
          <a:p>
            <a:r>
              <a:rPr lang="es-MX" b="1"/>
              <a:t>Clase 2: </a:t>
            </a:r>
            <a:r>
              <a:rPr lang="es-MX" sz="2400" b="1" dirty="0"/>
              <a:t>Modelos Estocásticos.</a:t>
            </a:r>
            <a:endParaRPr lang="es-MX" b="1" dirty="0"/>
          </a:p>
        </p:txBody>
      </p:sp>
      <p:pic>
        <p:nvPicPr>
          <p:cNvPr id="1026" name="Picture 2" descr="https://cftdelosrios.cl/wp-content/uploads/2021/09/cropped-Recurso-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699" y="64357"/>
            <a:ext cx="3481754" cy="184638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p:cNvSpPr txBox="1">
            <a:spLocks/>
          </p:cNvSpPr>
          <p:nvPr/>
        </p:nvSpPr>
        <p:spPr>
          <a:xfrm>
            <a:off x="1462576" y="5061561"/>
            <a:ext cx="9144000" cy="16469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000" b="1" dirty="0"/>
              <a:t>Profesor: Diego Miranda Olavarría</a:t>
            </a:r>
          </a:p>
          <a:p>
            <a:r>
              <a:rPr lang="es-MX" sz="2000" b="1" i="1" dirty="0"/>
              <a:t>Data </a:t>
            </a:r>
            <a:r>
              <a:rPr lang="es-MX" sz="2000" b="1" i="1" dirty="0" err="1"/>
              <a:t>Scientist</a:t>
            </a:r>
            <a:endParaRPr lang="es-MX" sz="2000" b="1" i="1" dirty="0"/>
          </a:p>
          <a:p>
            <a:endParaRPr lang="es-MX" sz="2000" dirty="0"/>
          </a:p>
        </p:txBody>
      </p:sp>
    </p:spTree>
    <p:extLst>
      <p:ext uri="{BB962C8B-B14F-4D97-AF65-F5344CB8AC3E}">
        <p14:creationId xmlns:p14="http://schemas.microsoft.com/office/powerpoint/2010/main" val="42993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sp>
        <p:nvSpPr>
          <p:cNvPr id="3" name="Marcador de contenido 2">
            <a:extLst>
              <a:ext uri="{FF2B5EF4-FFF2-40B4-BE49-F238E27FC236}">
                <a16:creationId xmlns:a16="http://schemas.microsoft.com/office/drawing/2014/main" id="{3D4C8218-555A-7B9D-9AD4-7520B4CE763E}"/>
              </a:ext>
            </a:extLst>
          </p:cNvPr>
          <p:cNvSpPr>
            <a:spLocks noGrp="1"/>
          </p:cNvSpPr>
          <p:nvPr>
            <p:ph idx="1"/>
          </p:nvPr>
        </p:nvSpPr>
        <p:spPr>
          <a:xfrm>
            <a:off x="581192" y="2180497"/>
            <a:ext cx="11029615" cy="442124"/>
          </a:xfrm>
        </p:spPr>
        <p:txBody>
          <a:bodyPr>
            <a:normAutofit fontScale="77500" lnSpcReduction="20000"/>
          </a:bodyPr>
          <a:lstStyle/>
          <a:p>
            <a:pPr marL="0" indent="0">
              <a:buNone/>
            </a:pPr>
            <a:r>
              <a:rPr lang="es-ES" dirty="0"/>
              <a:t>La estacionariedad de un proceso estocástico es importante por varias razones fundamentales:</a:t>
            </a:r>
          </a:p>
        </p:txBody>
      </p:sp>
      <p:grpSp>
        <p:nvGrpSpPr>
          <p:cNvPr id="4" name="Grupo 3">
            <a:extLst>
              <a:ext uri="{FF2B5EF4-FFF2-40B4-BE49-F238E27FC236}">
                <a16:creationId xmlns:a16="http://schemas.microsoft.com/office/drawing/2014/main" id="{D82B561A-AC66-0073-6218-440AD5D7424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F46BEBFE-57CD-C228-8092-53B83818375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B105C73-BAA9-88EB-27D5-147771C09D63}"/>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7" name="Marcador de contenido 2">
            <a:extLst>
              <a:ext uri="{FF2B5EF4-FFF2-40B4-BE49-F238E27FC236}">
                <a16:creationId xmlns:a16="http://schemas.microsoft.com/office/drawing/2014/main" id="{1F9F42F4-4B71-F5C7-49AC-F6FB9DD5BDA2}"/>
              </a:ext>
            </a:extLst>
          </p:cNvPr>
          <p:cNvGraphicFramePr/>
          <p:nvPr/>
        </p:nvGraphicFramePr>
        <p:xfrm>
          <a:off x="368206" y="3087162"/>
          <a:ext cx="11292840" cy="31773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2082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grpSp>
        <p:nvGrpSpPr>
          <p:cNvPr id="4" name="Grupo 3">
            <a:extLst>
              <a:ext uri="{FF2B5EF4-FFF2-40B4-BE49-F238E27FC236}">
                <a16:creationId xmlns:a16="http://schemas.microsoft.com/office/drawing/2014/main" id="{D82B561A-AC66-0073-6218-440AD5D7424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F46BEBFE-57CD-C228-8092-53B83818375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B105C73-BAA9-88EB-27D5-147771C09D63}"/>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1" name="Elipse 10">
            <a:extLst>
              <a:ext uri="{FF2B5EF4-FFF2-40B4-BE49-F238E27FC236}">
                <a16:creationId xmlns:a16="http://schemas.microsoft.com/office/drawing/2014/main" id="{40372EF1-1D46-BE4E-36DC-C45C06BA0F77}"/>
              </a:ext>
            </a:extLst>
          </p:cNvPr>
          <p:cNvSpPr/>
          <p:nvPr/>
        </p:nvSpPr>
        <p:spPr>
          <a:xfrm>
            <a:off x="581192" y="2996921"/>
            <a:ext cx="2559818" cy="2559818"/>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2" name="Rectángulo 11" descr="Bar chart">
            <a:extLst>
              <a:ext uri="{FF2B5EF4-FFF2-40B4-BE49-F238E27FC236}">
                <a16:creationId xmlns:a16="http://schemas.microsoft.com/office/drawing/2014/main" id="{80760E4B-7CBC-F0DE-08F8-8F485AB441BA}"/>
              </a:ext>
            </a:extLst>
          </p:cNvPr>
          <p:cNvSpPr/>
          <p:nvPr/>
        </p:nvSpPr>
        <p:spPr>
          <a:xfrm>
            <a:off x="1123910" y="3539638"/>
            <a:ext cx="1484694" cy="148469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s-ES"/>
          </a:p>
        </p:txBody>
      </p:sp>
      <p:sp>
        <p:nvSpPr>
          <p:cNvPr id="14" name="CuadroTexto 13">
            <a:extLst>
              <a:ext uri="{FF2B5EF4-FFF2-40B4-BE49-F238E27FC236}">
                <a16:creationId xmlns:a16="http://schemas.microsoft.com/office/drawing/2014/main" id="{53DF2FEB-3505-ECBD-7616-604AEB1F9558}"/>
              </a:ext>
            </a:extLst>
          </p:cNvPr>
          <p:cNvSpPr txBox="1"/>
          <p:nvPr/>
        </p:nvSpPr>
        <p:spPr>
          <a:xfrm>
            <a:off x="3683728" y="2971416"/>
            <a:ext cx="7927080" cy="2308324"/>
          </a:xfrm>
          <a:prstGeom prst="rect">
            <a:avLst/>
          </a:prstGeom>
          <a:noFill/>
        </p:spPr>
        <p:txBody>
          <a:bodyPr wrap="square">
            <a:spAutoFit/>
          </a:bodyPr>
          <a:lstStyle/>
          <a:p>
            <a:pPr lvl="0" algn="just"/>
            <a:r>
              <a:rPr lang="es-ES" b="1" dirty="0"/>
              <a:t>FACILITA EL ANÁLISIS</a:t>
            </a:r>
          </a:p>
          <a:p>
            <a:pPr lvl="0" algn="just"/>
            <a:endParaRPr lang="es-ES" b="1" dirty="0"/>
          </a:p>
          <a:p>
            <a:pPr lvl="0" algn="just"/>
            <a:r>
              <a:rPr lang="es-ES" dirty="0"/>
              <a:t>Cuando un proceso estocástico es estacionario, sus propiedades estadísticas, como la media, la varianza y la </a:t>
            </a:r>
            <a:r>
              <a:rPr lang="es-ES" dirty="0" err="1"/>
              <a:t>autocovarianza</a:t>
            </a:r>
            <a:r>
              <a:rPr lang="es-ES" dirty="0"/>
              <a:t>, son constantes en el tiempo. </a:t>
            </a:r>
          </a:p>
          <a:p>
            <a:pPr lvl="0" algn="just"/>
            <a:endParaRPr lang="es-ES" dirty="0"/>
          </a:p>
          <a:p>
            <a:pPr lvl="0" algn="just"/>
            <a:r>
              <a:rPr lang="es-ES" dirty="0"/>
              <a:t>Esto facilita el análisis y la interpretación de los datos, ya que permite utilizar métodos estadísticos estándar que asumen estacionariedad, como modelos ARMA (Autorregresivo de Media Móvil).</a:t>
            </a:r>
            <a:endParaRPr lang="en-US" dirty="0"/>
          </a:p>
        </p:txBody>
      </p:sp>
    </p:spTree>
    <p:extLst>
      <p:ext uri="{BB962C8B-B14F-4D97-AF65-F5344CB8AC3E}">
        <p14:creationId xmlns:p14="http://schemas.microsoft.com/office/powerpoint/2010/main" val="72934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grpSp>
        <p:nvGrpSpPr>
          <p:cNvPr id="4" name="Grupo 3">
            <a:extLst>
              <a:ext uri="{FF2B5EF4-FFF2-40B4-BE49-F238E27FC236}">
                <a16:creationId xmlns:a16="http://schemas.microsoft.com/office/drawing/2014/main" id="{D82B561A-AC66-0073-6218-440AD5D7424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F46BEBFE-57CD-C228-8092-53B83818375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B105C73-BAA9-88EB-27D5-147771C09D63}"/>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1" name="Elipse 10">
            <a:extLst>
              <a:ext uri="{FF2B5EF4-FFF2-40B4-BE49-F238E27FC236}">
                <a16:creationId xmlns:a16="http://schemas.microsoft.com/office/drawing/2014/main" id="{40372EF1-1D46-BE4E-36DC-C45C06BA0F77}"/>
              </a:ext>
            </a:extLst>
          </p:cNvPr>
          <p:cNvSpPr/>
          <p:nvPr/>
        </p:nvSpPr>
        <p:spPr>
          <a:xfrm>
            <a:off x="581192" y="2996921"/>
            <a:ext cx="2559818" cy="2559818"/>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4" name="CuadroTexto 13">
            <a:extLst>
              <a:ext uri="{FF2B5EF4-FFF2-40B4-BE49-F238E27FC236}">
                <a16:creationId xmlns:a16="http://schemas.microsoft.com/office/drawing/2014/main" id="{53DF2FEB-3505-ECBD-7616-604AEB1F9558}"/>
              </a:ext>
            </a:extLst>
          </p:cNvPr>
          <p:cNvSpPr txBox="1"/>
          <p:nvPr/>
        </p:nvSpPr>
        <p:spPr>
          <a:xfrm>
            <a:off x="3683728" y="2971416"/>
            <a:ext cx="7927080" cy="2308324"/>
          </a:xfrm>
          <a:prstGeom prst="rect">
            <a:avLst/>
          </a:prstGeom>
          <a:noFill/>
        </p:spPr>
        <p:txBody>
          <a:bodyPr wrap="square">
            <a:spAutoFit/>
          </a:bodyPr>
          <a:lstStyle/>
          <a:p>
            <a:pPr lvl="0" algn="just"/>
            <a:r>
              <a:rPr lang="es-ES" b="1" dirty="0"/>
              <a:t>SIMPLIFICA LA MODELIZACIÓN</a:t>
            </a:r>
          </a:p>
          <a:p>
            <a:pPr lvl="0" algn="just"/>
            <a:endParaRPr lang="es-ES" b="1" dirty="0"/>
          </a:p>
          <a:p>
            <a:pPr lvl="0" algn="just"/>
            <a:r>
              <a:rPr lang="es-ES" dirty="0"/>
              <a:t>La estacionariedad simplifica la modelización de un proceso estocástico al eliminar la necesidad de considerar tendencias y patrones de comportamiento que cambian con el tiempo.</a:t>
            </a:r>
          </a:p>
          <a:p>
            <a:pPr lvl="0" algn="just"/>
            <a:endParaRPr lang="es-ES" dirty="0"/>
          </a:p>
          <a:p>
            <a:pPr lvl="0" algn="just"/>
            <a:r>
              <a:rPr lang="es-ES" dirty="0"/>
              <a:t>Esto permite utilizar modelos más simples y eficientes para capturar la estructura subyacente de los datos y hacer inferencias sobre el proceso estocástico.</a:t>
            </a:r>
            <a:endParaRPr lang="en-US" dirty="0"/>
          </a:p>
        </p:txBody>
      </p:sp>
      <p:sp>
        <p:nvSpPr>
          <p:cNvPr id="3" name="Rectángulo 2" descr="Documento">
            <a:extLst>
              <a:ext uri="{FF2B5EF4-FFF2-40B4-BE49-F238E27FC236}">
                <a16:creationId xmlns:a16="http://schemas.microsoft.com/office/drawing/2014/main" id="{0717E1F4-221B-7ADF-17C6-7400F5BAA31A}"/>
              </a:ext>
            </a:extLst>
          </p:cNvPr>
          <p:cNvSpPr/>
          <p:nvPr/>
        </p:nvSpPr>
        <p:spPr>
          <a:xfrm>
            <a:off x="976427" y="3429000"/>
            <a:ext cx="1769347" cy="16890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s-ES"/>
          </a:p>
        </p:txBody>
      </p:sp>
    </p:spTree>
    <p:extLst>
      <p:ext uri="{BB962C8B-B14F-4D97-AF65-F5344CB8AC3E}">
        <p14:creationId xmlns:p14="http://schemas.microsoft.com/office/powerpoint/2010/main" val="310845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grpSp>
        <p:nvGrpSpPr>
          <p:cNvPr id="4" name="Grupo 3">
            <a:extLst>
              <a:ext uri="{FF2B5EF4-FFF2-40B4-BE49-F238E27FC236}">
                <a16:creationId xmlns:a16="http://schemas.microsoft.com/office/drawing/2014/main" id="{D82B561A-AC66-0073-6218-440AD5D7424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F46BEBFE-57CD-C228-8092-53B83818375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B105C73-BAA9-88EB-27D5-147771C09D63}"/>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1" name="Elipse 10">
            <a:extLst>
              <a:ext uri="{FF2B5EF4-FFF2-40B4-BE49-F238E27FC236}">
                <a16:creationId xmlns:a16="http://schemas.microsoft.com/office/drawing/2014/main" id="{40372EF1-1D46-BE4E-36DC-C45C06BA0F77}"/>
              </a:ext>
            </a:extLst>
          </p:cNvPr>
          <p:cNvSpPr/>
          <p:nvPr/>
        </p:nvSpPr>
        <p:spPr>
          <a:xfrm>
            <a:off x="581192" y="2996921"/>
            <a:ext cx="2559818" cy="2559818"/>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4" name="CuadroTexto 13">
            <a:extLst>
              <a:ext uri="{FF2B5EF4-FFF2-40B4-BE49-F238E27FC236}">
                <a16:creationId xmlns:a16="http://schemas.microsoft.com/office/drawing/2014/main" id="{53DF2FEB-3505-ECBD-7616-604AEB1F9558}"/>
              </a:ext>
            </a:extLst>
          </p:cNvPr>
          <p:cNvSpPr txBox="1"/>
          <p:nvPr/>
        </p:nvSpPr>
        <p:spPr>
          <a:xfrm>
            <a:off x="3683728" y="2971416"/>
            <a:ext cx="7927080" cy="2308324"/>
          </a:xfrm>
          <a:prstGeom prst="rect">
            <a:avLst/>
          </a:prstGeom>
          <a:noFill/>
        </p:spPr>
        <p:txBody>
          <a:bodyPr wrap="square">
            <a:spAutoFit/>
          </a:bodyPr>
          <a:lstStyle/>
          <a:p>
            <a:pPr lvl="0" algn="just"/>
            <a:r>
              <a:rPr lang="es-ES" b="1" dirty="0"/>
              <a:t>PERMITE LA PREDICCIÓN</a:t>
            </a:r>
          </a:p>
          <a:p>
            <a:pPr lvl="0" algn="just"/>
            <a:endParaRPr lang="es-ES" b="1" dirty="0"/>
          </a:p>
          <a:p>
            <a:pPr lvl="0" algn="just"/>
            <a:r>
              <a:rPr lang="es-ES" dirty="0"/>
              <a:t>La estacionariedad en sentido débil es una condición fundamental para aplicar muchos métodos de pronóstico y predicción en el análisis de series de tiempo.</a:t>
            </a:r>
          </a:p>
          <a:p>
            <a:pPr lvl="0" algn="just"/>
            <a:endParaRPr lang="es-ES" dirty="0"/>
          </a:p>
          <a:p>
            <a:pPr lvl="0" algn="just"/>
            <a:r>
              <a:rPr lang="es-ES" dirty="0"/>
              <a:t>Los modelos estadísticos y matemáticos para la predicción de series temporales, como los modelos ARIMA (Autorregresivo Integrado de Media Móvil), requieren que el proceso sea estacionario para producir pronósticos precisos y confiables.</a:t>
            </a:r>
          </a:p>
        </p:txBody>
      </p:sp>
      <p:sp>
        <p:nvSpPr>
          <p:cNvPr id="3" name="Rectángulo 2" descr="Estadísticas">
            <a:extLst>
              <a:ext uri="{FF2B5EF4-FFF2-40B4-BE49-F238E27FC236}">
                <a16:creationId xmlns:a16="http://schemas.microsoft.com/office/drawing/2014/main" id="{151BD1B0-CDFC-F84C-3E46-D0BD63FD2E4A}"/>
              </a:ext>
            </a:extLst>
          </p:cNvPr>
          <p:cNvSpPr/>
          <p:nvPr/>
        </p:nvSpPr>
        <p:spPr>
          <a:xfrm>
            <a:off x="1014884" y="3537020"/>
            <a:ext cx="1671748" cy="167174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s-ES"/>
          </a:p>
        </p:txBody>
      </p:sp>
    </p:spTree>
    <p:extLst>
      <p:ext uri="{BB962C8B-B14F-4D97-AF65-F5344CB8AC3E}">
        <p14:creationId xmlns:p14="http://schemas.microsoft.com/office/powerpoint/2010/main" val="157621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grpSp>
        <p:nvGrpSpPr>
          <p:cNvPr id="4" name="Grupo 3">
            <a:extLst>
              <a:ext uri="{FF2B5EF4-FFF2-40B4-BE49-F238E27FC236}">
                <a16:creationId xmlns:a16="http://schemas.microsoft.com/office/drawing/2014/main" id="{D82B561A-AC66-0073-6218-440AD5D7424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F46BEBFE-57CD-C228-8092-53B83818375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B105C73-BAA9-88EB-27D5-147771C09D63}"/>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11" name="Elipse 10">
            <a:extLst>
              <a:ext uri="{FF2B5EF4-FFF2-40B4-BE49-F238E27FC236}">
                <a16:creationId xmlns:a16="http://schemas.microsoft.com/office/drawing/2014/main" id="{40372EF1-1D46-BE4E-36DC-C45C06BA0F77}"/>
              </a:ext>
            </a:extLst>
          </p:cNvPr>
          <p:cNvSpPr/>
          <p:nvPr/>
        </p:nvSpPr>
        <p:spPr>
          <a:xfrm>
            <a:off x="581192" y="2996921"/>
            <a:ext cx="2559818" cy="2559818"/>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4" name="CuadroTexto 13">
            <a:extLst>
              <a:ext uri="{FF2B5EF4-FFF2-40B4-BE49-F238E27FC236}">
                <a16:creationId xmlns:a16="http://schemas.microsoft.com/office/drawing/2014/main" id="{53DF2FEB-3505-ECBD-7616-604AEB1F9558}"/>
              </a:ext>
            </a:extLst>
          </p:cNvPr>
          <p:cNvSpPr txBox="1"/>
          <p:nvPr/>
        </p:nvSpPr>
        <p:spPr>
          <a:xfrm>
            <a:off x="3683728" y="2971416"/>
            <a:ext cx="7927080" cy="2308324"/>
          </a:xfrm>
          <a:prstGeom prst="rect">
            <a:avLst/>
          </a:prstGeom>
          <a:noFill/>
        </p:spPr>
        <p:txBody>
          <a:bodyPr wrap="square">
            <a:spAutoFit/>
          </a:bodyPr>
          <a:lstStyle/>
          <a:p>
            <a:pPr lvl="0" algn="just"/>
            <a:r>
              <a:rPr lang="es-ES" b="1" dirty="0"/>
              <a:t>MEJORA LA INTERPRETACIÓN</a:t>
            </a:r>
          </a:p>
          <a:p>
            <a:pPr lvl="0" algn="just"/>
            <a:endParaRPr lang="es-ES" b="1" dirty="0"/>
          </a:p>
          <a:p>
            <a:pPr lvl="0" algn="just"/>
            <a:r>
              <a:rPr lang="es-ES" dirty="0"/>
              <a:t>Al eliminar la influencia de tendencias y patrones no estacionarios, la estacionariedad permite una interpretación más clara de las relaciones entre las variables y de cómo evolucionan en el tiempo.</a:t>
            </a:r>
          </a:p>
          <a:p>
            <a:pPr lvl="0" algn="just"/>
            <a:endParaRPr lang="es-ES" dirty="0"/>
          </a:p>
          <a:p>
            <a:pPr lvl="0" algn="just"/>
            <a:r>
              <a:rPr lang="es-ES" dirty="0"/>
              <a:t>Esto facilita la identificación de patrones significativos y la toma de decisiones informadas basadas en el análisis de datos temporales.</a:t>
            </a:r>
          </a:p>
        </p:txBody>
      </p:sp>
      <p:sp>
        <p:nvSpPr>
          <p:cNvPr id="3" name="Rectángulo 2" descr="Upward trend">
            <a:extLst>
              <a:ext uri="{FF2B5EF4-FFF2-40B4-BE49-F238E27FC236}">
                <a16:creationId xmlns:a16="http://schemas.microsoft.com/office/drawing/2014/main" id="{6FD7E9BA-0CF7-1FA4-502E-6BC104A90983}"/>
              </a:ext>
            </a:extLst>
          </p:cNvPr>
          <p:cNvSpPr/>
          <p:nvPr/>
        </p:nvSpPr>
        <p:spPr>
          <a:xfrm>
            <a:off x="914399" y="3270472"/>
            <a:ext cx="1938929" cy="19389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s-ES"/>
          </a:p>
        </p:txBody>
      </p:sp>
    </p:spTree>
    <p:extLst>
      <p:ext uri="{BB962C8B-B14F-4D97-AF65-F5344CB8AC3E}">
        <p14:creationId xmlns:p14="http://schemas.microsoft.com/office/powerpoint/2010/main" val="326050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D4C8218-555A-7B9D-9AD4-7520B4CE763E}"/>
                  </a:ext>
                </a:extLst>
              </p:cNvPr>
              <p:cNvSpPr>
                <a:spLocks noGrp="1"/>
              </p:cNvSpPr>
              <p:nvPr>
                <p:ph idx="1"/>
              </p:nvPr>
            </p:nvSpPr>
            <p:spPr>
              <a:xfrm>
                <a:off x="581192" y="2326478"/>
                <a:ext cx="11029615" cy="3678303"/>
              </a:xfrm>
            </p:spPr>
            <p:txBody>
              <a:bodyPr>
                <a:normAutofit lnSpcReduction="10000"/>
              </a:bodyPr>
              <a:lstStyle/>
              <a:p>
                <a:pPr marL="0" indent="0" algn="just">
                  <a:buNone/>
                </a:pPr>
                <a:r>
                  <a:rPr lang="es-ES" sz="2400" dirty="0"/>
                  <a:t>Un </a:t>
                </a:r>
                <a:r>
                  <a:rPr lang="es-ES" sz="2400" b="1" dirty="0"/>
                  <a:t>proceso estocástico estacionario </a:t>
                </a:r>
                <a:r>
                  <a:rPr lang="es-ES" sz="2400" dirty="0"/>
                  <a:t>necesitará que la distribución conjunta de este permanezca invariante en el tiempo.</a:t>
                </a:r>
              </a:p>
              <a:p>
                <a:pPr marL="0" indent="0" algn="just">
                  <a:buNone/>
                </a:pPr>
                <a:r>
                  <a:rPr lang="es-ES" sz="2400" dirty="0"/>
                  <a:t>Por ejemplo, que la distribución conjunta de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𝑡</m:t>
                            </m:r>
                          </m:e>
                          <m:sub>
                            <m:r>
                              <a:rPr lang="es-ES" sz="2400" i="1">
                                <a:latin typeface="Cambria Math" panose="02040503050406030204" pitchFamily="18" charset="0"/>
                                <a:ea typeface="Calibri" panose="020F0502020204030204" pitchFamily="34" charset="0"/>
                              </a:rPr>
                              <m:t>1</m:t>
                            </m:r>
                          </m:sub>
                        </m:sSub>
                      </m:sub>
                    </m:sSub>
                  </m:oMath>
                </a14:m>
                <a:r>
                  <a:rPr lang="es-ES" sz="2400" i="1" dirty="0">
                    <a:latin typeface="Cambria Math" panose="02040503050406030204" pitchFamily="18" charset="0"/>
                    <a:ea typeface="Calibri" panose="020F0502020204030204" pitchFamily="34" charset="0"/>
                  </a:rPr>
                  <a:t>,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2</m:t>
                            </m:r>
                          </m:sub>
                        </m:sSub>
                      </m:sub>
                    </m:sSub>
                  </m:oMath>
                </a14:m>
                <a:r>
                  <a:rPr lang="es-ES" sz="2400" dirty="0">
                    <a:latin typeface="Times New Roman" panose="02020603050405020304" pitchFamily="18" charset="0"/>
                    <a:cs typeface="Times New Roman" panose="02020603050405020304" pitchFamily="18" charset="0"/>
                  </a:rPr>
                  <a:t>,</a:t>
                </a:r>
                <a:r>
                  <a:rPr lang="es-ES" sz="2400" dirty="0">
                    <a:ea typeface="Calibri" panose="020F0502020204030204" pitchFamily="34" charset="0"/>
                  </a:rPr>
                  <a:t>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3</m:t>
                            </m:r>
                          </m:sub>
                        </m:sSub>
                      </m:sub>
                    </m:sSub>
                  </m:oMath>
                </a14:m>
                <a:r>
                  <a:rPr lang="es-ES" sz="2400" dirty="0">
                    <a:latin typeface="Times New Roman" panose="02020603050405020304" pitchFamily="18" charset="0"/>
                    <a:cs typeface="Times New Roman" panose="02020603050405020304" pitchFamily="18" charset="0"/>
                  </a:rPr>
                  <a:t>,...,</a:t>
                </a:r>
                <a:r>
                  <a:rPr lang="es-ES" sz="2400" dirty="0">
                    <a:ea typeface="Calibri" panose="020F0502020204030204" pitchFamily="34" charset="0"/>
                  </a:rPr>
                  <a:t>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𝑛</m:t>
                            </m:r>
                          </m:sub>
                        </m:sSub>
                      </m:sub>
                    </m:sSub>
                  </m:oMath>
                </a14:m>
                <a:r>
                  <a:rPr lang="es-ES" sz="2400" dirty="0"/>
                  <a:t> sea la misma que la de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𝑡</m:t>
                            </m:r>
                          </m:e>
                          <m:sub>
                            <m:r>
                              <a:rPr lang="es-ES" sz="2400" b="0" i="1" smtClean="0">
                                <a:latin typeface="Cambria Math" panose="02040503050406030204" pitchFamily="18" charset="0"/>
                              </a:rPr>
                              <m:t>1</m:t>
                            </m:r>
                          </m:sub>
                        </m:sSub>
                        <m:r>
                          <a:rPr lang="es-ES" sz="2400" b="0" i="1" smtClean="0">
                            <a:latin typeface="Cambria Math" panose="02040503050406030204" pitchFamily="18" charset="0"/>
                            <a:ea typeface="Calibri" panose="020F0502020204030204" pitchFamily="34" charset="0"/>
                          </a:rPr>
                          <m:t>+</m:t>
                        </m:r>
                        <m:r>
                          <a:rPr lang="es-ES" sz="2400" b="0" i="1" smtClean="0">
                            <a:latin typeface="Cambria Math" panose="02040503050406030204" pitchFamily="18" charset="0"/>
                            <a:ea typeface="Calibri" panose="020F0502020204030204" pitchFamily="34" charset="0"/>
                          </a:rPr>
                          <m:t>h</m:t>
                        </m:r>
                      </m:sub>
                    </m:sSub>
                  </m:oMath>
                </a14:m>
                <a:r>
                  <a:rPr lang="es-ES" sz="24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2</m:t>
                            </m:r>
                          </m:sub>
                        </m:sSub>
                        <m:r>
                          <a:rPr lang="es-ES" sz="2400" i="1">
                            <a:latin typeface="Cambria Math" panose="02040503050406030204" pitchFamily="18" charset="0"/>
                            <a:ea typeface="Calibri" panose="020F0502020204030204" pitchFamily="34" charset="0"/>
                          </a:rPr>
                          <m:t>+</m:t>
                        </m:r>
                        <m:r>
                          <a:rPr lang="es-ES" sz="2400" i="1">
                            <a:latin typeface="Cambria Math" panose="02040503050406030204" pitchFamily="18" charset="0"/>
                            <a:ea typeface="Calibri" panose="020F0502020204030204" pitchFamily="34" charset="0"/>
                          </a:rPr>
                          <m:t>h</m:t>
                        </m:r>
                      </m:sub>
                    </m:sSub>
                  </m:oMath>
                </a14:m>
                <a:r>
                  <a:rPr lang="es-ES" sz="24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3</m:t>
                            </m:r>
                          </m:sub>
                        </m:sSub>
                        <m:r>
                          <a:rPr lang="es-ES" sz="2400" i="1">
                            <a:latin typeface="Cambria Math" panose="02040503050406030204" pitchFamily="18" charset="0"/>
                            <a:ea typeface="Calibri" panose="020F0502020204030204" pitchFamily="34" charset="0"/>
                          </a:rPr>
                          <m:t>+</m:t>
                        </m:r>
                        <m:r>
                          <a:rPr lang="es-ES" sz="2400" i="1">
                            <a:latin typeface="Cambria Math" panose="02040503050406030204" pitchFamily="18" charset="0"/>
                            <a:ea typeface="Calibri" panose="020F0502020204030204" pitchFamily="34" charset="0"/>
                          </a:rPr>
                          <m:t>h</m:t>
                        </m:r>
                      </m:sub>
                    </m:sSub>
                  </m:oMath>
                </a14:m>
                <a:r>
                  <a:rPr lang="es-ES" sz="2400" dirty="0">
                    <a:latin typeface="Times New Roman" panose="02020603050405020304" pitchFamily="18" charset="0"/>
                    <a:cs typeface="Times New Roman" panose="02020603050405020304" pitchFamily="18" charset="0"/>
                  </a:rPr>
                  <a:t>,...,</a:t>
                </a:r>
                <a:r>
                  <a:rPr lang="es-ES" sz="2400" dirty="0">
                    <a:ea typeface="Calibri" panose="020F0502020204030204" pitchFamily="34" charset="0"/>
                  </a:rPr>
                  <a:t> </a:t>
                </a:r>
                <a14:m>
                  <m:oMath xmlns:m="http://schemas.openxmlformats.org/officeDocument/2006/math">
                    <m:sSub>
                      <m:sSubPr>
                        <m:ctrlPr>
                          <a:rPr lang="es-ES" sz="2400" i="1">
                            <a:latin typeface="Cambria Math" panose="02040503050406030204" pitchFamily="18" charset="0"/>
                            <a:ea typeface="Calibri" panose="020F0502020204030204" pitchFamily="34" charset="0"/>
                          </a:rPr>
                        </m:ctrlPr>
                      </m:sSubPr>
                      <m:e>
                        <m:r>
                          <a:rPr lang="es-ES" sz="2400" i="1">
                            <a:latin typeface="Cambria Math" panose="02040503050406030204" pitchFamily="18" charset="0"/>
                            <a:ea typeface="Calibri" panose="020F0502020204030204" pitchFamily="34" charset="0"/>
                          </a:rPr>
                          <m:t>𝑥</m:t>
                        </m:r>
                      </m:e>
                      <m:sub>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b="0" i="1" smtClean="0">
                                <a:latin typeface="Cambria Math" panose="02040503050406030204" pitchFamily="18" charset="0"/>
                              </a:rPr>
                              <m:t>𝑛</m:t>
                            </m:r>
                          </m:sub>
                        </m:sSub>
                        <m:r>
                          <a:rPr lang="es-ES" sz="2400" i="1">
                            <a:latin typeface="Cambria Math" panose="02040503050406030204" pitchFamily="18" charset="0"/>
                            <a:ea typeface="Calibri" panose="020F0502020204030204" pitchFamily="34" charset="0"/>
                          </a:rPr>
                          <m:t>+</m:t>
                        </m:r>
                        <m:r>
                          <a:rPr lang="es-ES" sz="2400" i="1">
                            <a:latin typeface="Cambria Math" panose="02040503050406030204" pitchFamily="18" charset="0"/>
                            <a:ea typeface="Calibri" panose="020F0502020204030204" pitchFamily="34" charset="0"/>
                          </a:rPr>
                          <m:t>h</m:t>
                        </m:r>
                      </m:sub>
                    </m:sSub>
                    <m:r>
                      <a:rPr lang="es-ES" sz="2400" i="1">
                        <a:latin typeface="Cambria Math" panose="02040503050406030204" pitchFamily="18" charset="0"/>
                        <a:ea typeface="Calibri" panose="020F0502020204030204" pitchFamily="34" charset="0"/>
                      </a:rPr>
                      <m:t> </m:t>
                    </m:r>
                  </m:oMath>
                </a14:m>
                <a:r>
                  <a:rPr lang="es-ES" sz="2400" dirty="0"/>
                  <a:t>en cualquier otro momento del tiempo 𝑡 desplazado por ℎ</a:t>
                </a:r>
              </a:p>
              <a:p>
                <a:pPr marL="0" indent="0" algn="just">
                  <a:buNone/>
                </a:pPr>
                <a:r>
                  <a:rPr lang="es-ES" sz="2400" dirty="0"/>
                  <a:t>Donde ℎ es un parámetro de desplazamiento en el tiempo para cualquier </a:t>
                </a:r>
                <a:r>
                  <a:rPr lang="es-ES" sz="2400" i="1" dirty="0">
                    <a:latin typeface="Times New Roman" panose="02020603050405020304" pitchFamily="18" charset="0"/>
                    <a:cs typeface="Times New Roman" panose="02020603050405020304" pitchFamily="18" charset="0"/>
                  </a:rPr>
                  <a:t>h </a:t>
                </a:r>
                <a:r>
                  <a:rPr lang="es-ES" sz="2400" dirty="0">
                    <a:latin typeface="Times New Roman" panose="02020603050405020304" pitchFamily="18" charset="0"/>
                    <a:cs typeface="Times New Roman" panose="02020603050405020304" pitchFamily="18" charset="0"/>
                  </a:rPr>
                  <a:t>≠ 0. ℎ </a:t>
                </a:r>
                <a:r>
                  <a:rPr lang="es-ES" sz="2400" dirty="0">
                    <a:cs typeface="Times New Roman" panose="02020603050405020304" pitchFamily="18" charset="0"/>
                  </a:rPr>
                  <a:t>que representa cuánto se desplazan las observaciones en el tiempo. </a:t>
                </a:r>
              </a:p>
              <a:p>
                <a:pPr marL="0" indent="0" algn="just">
                  <a:buNone/>
                </a:pPr>
                <a:r>
                  <a:rPr lang="es-ES" sz="2400" dirty="0">
                    <a:cs typeface="Times New Roman" panose="02020603050405020304" pitchFamily="18" charset="0"/>
                  </a:rPr>
                  <a:t>Por lo tanto, </a:t>
                </a:r>
                <a:r>
                  <a:rPr lang="es-ES" sz="2400" dirty="0">
                    <a:latin typeface="Times New Roman" panose="02020603050405020304" pitchFamily="18" charset="0"/>
                    <a:cs typeface="Times New Roman" panose="02020603050405020304" pitchFamily="18" charset="0"/>
                  </a:rPr>
                  <a:t>ℎ </a:t>
                </a:r>
                <a:r>
                  <a:rPr lang="es-ES" sz="2400" dirty="0">
                    <a:cs typeface="Times New Roman" panose="02020603050405020304" pitchFamily="18" charset="0"/>
                  </a:rPr>
                  <a:t>puede ser positivo (indicando un desplazamiento hacia el futuro) o negativo (indicando un desplazamiento hacia el pasado).</a:t>
                </a:r>
              </a:p>
              <a:p>
                <a:pPr marL="0" indent="0" algn="just">
                  <a:buNone/>
                </a:pPr>
                <a:r>
                  <a:rPr lang="es-ES" sz="2400" dirty="0"/>
                  <a:t>Sin embargo, es muy complicado verificar esto en la práctica, por lo que, en general, definiremos el concepto de estacionariedad en “sentido débil”.</a:t>
                </a:r>
                <a:endParaRPr lang="es-ES" sz="2400" dirty="0">
                  <a:cs typeface="Times New Roman" panose="02020603050405020304" pitchFamily="18" charset="0"/>
                </a:endParaRPr>
              </a:p>
            </p:txBody>
          </p:sp>
        </mc:Choice>
        <mc:Fallback xmlns="">
          <p:sp>
            <p:nvSpPr>
              <p:cNvPr id="3" name="Marcador de contenido 2">
                <a:extLst>
                  <a:ext uri="{FF2B5EF4-FFF2-40B4-BE49-F238E27FC236}">
                    <a16:creationId xmlns:a16="http://schemas.microsoft.com/office/drawing/2014/main" id="{3D4C8218-555A-7B9D-9AD4-7520B4CE763E}"/>
                  </a:ext>
                </a:extLst>
              </p:cNvPr>
              <p:cNvSpPr>
                <a:spLocks noGrp="1" noRot="1" noChangeAspect="1" noMove="1" noResize="1" noEditPoints="1" noAdjustHandles="1" noChangeArrowheads="1" noChangeShapeType="1" noTextEdit="1"/>
              </p:cNvSpPr>
              <p:nvPr>
                <p:ph idx="1"/>
              </p:nvPr>
            </p:nvSpPr>
            <p:spPr>
              <a:xfrm>
                <a:off x="581192" y="2326478"/>
                <a:ext cx="11029615" cy="3678303"/>
              </a:xfrm>
              <a:blipFill>
                <a:blip r:embed="rId2"/>
                <a:stretch>
                  <a:fillRect l="-829" t="-3151" r="-829" b="-1327"/>
                </a:stretch>
              </a:blipFill>
            </p:spPr>
            <p:txBody>
              <a:bodyPr/>
              <a:lstStyle/>
              <a:p>
                <a:r>
                  <a:rPr lang="es-CL">
                    <a:noFill/>
                  </a:rPr>
                  <a:t> </a:t>
                </a:r>
              </a:p>
            </p:txBody>
          </p:sp>
        </mc:Fallback>
      </mc:AlternateContent>
      <p:grpSp>
        <p:nvGrpSpPr>
          <p:cNvPr id="4" name="Grupo 3">
            <a:extLst>
              <a:ext uri="{FF2B5EF4-FFF2-40B4-BE49-F238E27FC236}">
                <a16:creationId xmlns:a16="http://schemas.microsoft.com/office/drawing/2014/main" id="{66DFBAE1-AA98-20EA-74E4-2BABADA4485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E1340B5A-C790-F89A-DD76-E09348DA19A8}"/>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58D94DF-DFA7-ED58-CB29-8F7E748322BB}"/>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01025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grpSp>
        <p:nvGrpSpPr>
          <p:cNvPr id="4" name="Grupo 3">
            <a:extLst>
              <a:ext uri="{FF2B5EF4-FFF2-40B4-BE49-F238E27FC236}">
                <a16:creationId xmlns:a16="http://schemas.microsoft.com/office/drawing/2014/main" id="{3CE347C1-BE14-FA17-0DCA-607AE2B9C68A}"/>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8223DF34-1E93-8CF4-D6C4-534C22DB9EC3}"/>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80DFDB44-87BC-621A-C44B-1A0DAE1A6A0B}"/>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9" name="Marcador de contenido 2">
            <a:extLst>
              <a:ext uri="{FF2B5EF4-FFF2-40B4-BE49-F238E27FC236}">
                <a16:creationId xmlns:a16="http://schemas.microsoft.com/office/drawing/2014/main" id="{66A85952-7671-9D01-40EF-01166F3B0A86}"/>
              </a:ext>
            </a:extLst>
          </p:cNvPr>
          <p:cNvGraphicFramePr>
            <a:graphicFrameLocks noGrp="1"/>
          </p:cNvGraphicFramePr>
          <p:nvPr>
            <p:ph idx="1"/>
          </p:nvPr>
        </p:nvGraphicFramePr>
        <p:xfrm>
          <a:off x="581025" y="2181225"/>
          <a:ext cx="11029950" cy="42396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3354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ESTACIONARIEDAD EN PROCESOS ESTOCÁSTICOS</a:t>
            </a:r>
          </a:p>
        </p:txBody>
      </p:sp>
      <p:sp>
        <p:nvSpPr>
          <p:cNvPr id="3" name="Marcador de contenido 2">
            <a:extLst>
              <a:ext uri="{FF2B5EF4-FFF2-40B4-BE49-F238E27FC236}">
                <a16:creationId xmlns:a16="http://schemas.microsoft.com/office/drawing/2014/main" id="{3D4C8218-555A-7B9D-9AD4-7520B4CE763E}"/>
              </a:ext>
            </a:extLst>
          </p:cNvPr>
          <p:cNvSpPr>
            <a:spLocks noGrp="1"/>
          </p:cNvSpPr>
          <p:nvPr>
            <p:ph idx="1"/>
          </p:nvPr>
        </p:nvSpPr>
        <p:spPr>
          <a:xfrm>
            <a:off x="581193" y="1787988"/>
            <a:ext cx="11029615" cy="1013801"/>
          </a:xfrm>
        </p:spPr>
        <p:txBody>
          <a:bodyPr>
            <a:normAutofit fontScale="92500" lnSpcReduction="20000"/>
          </a:bodyPr>
          <a:lstStyle/>
          <a:p>
            <a:pPr marL="0" indent="0">
              <a:buNone/>
            </a:pPr>
            <a:r>
              <a:rPr lang="es-ES" dirty="0"/>
              <a:t>Para que un proceso estocástico sea estacionario en sentido débil, se requiere que ciertas propiedades estadísticas del proceso sean constantes en el tiempo. Estas propiedades incluyen la media, la varianza y la </a:t>
            </a:r>
            <a:r>
              <a:rPr lang="es-ES" dirty="0" err="1"/>
              <a:t>autocovarianza</a:t>
            </a:r>
            <a:r>
              <a:rPr lang="es-ES" dirty="0"/>
              <a:t>:</a:t>
            </a:r>
          </a:p>
        </p:txBody>
      </p:sp>
      <p:grpSp>
        <p:nvGrpSpPr>
          <p:cNvPr id="4" name="Grupo 3">
            <a:extLst>
              <a:ext uri="{FF2B5EF4-FFF2-40B4-BE49-F238E27FC236}">
                <a16:creationId xmlns:a16="http://schemas.microsoft.com/office/drawing/2014/main" id="{7BBA0A4A-61D5-E45B-C55A-7C30156C4D76}"/>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31AA6E9B-CABA-CEF7-4C17-3456FAA6ADEA}"/>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2B6D3240-8C61-40E0-C0E2-86001A129B5F}"/>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2" name="Marcador de contenido 6">
            <a:extLst>
              <a:ext uri="{FF2B5EF4-FFF2-40B4-BE49-F238E27FC236}">
                <a16:creationId xmlns:a16="http://schemas.microsoft.com/office/drawing/2014/main" id="{B9695173-4B2F-3720-E6F3-5392946272F5}"/>
              </a:ext>
            </a:extLst>
          </p:cNvPr>
          <p:cNvGraphicFramePr>
            <a:graphicFrameLocks/>
          </p:cNvGraphicFramePr>
          <p:nvPr/>
        </p:nvGraphicFramePr>
        <p:xfrm>
          <a:off x="449580" y="2399854"/>
          <a:ext cx="11292840" cy="4458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664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 Gráfico de líneas&#10;&#10;Descripción generada automáticamente">
            <a:extLst>
              <a:ext uri="{FF2B5EF4-FFF2-40B4-BE49-F238E27FC236}">
                <a16:creationId xmlns:a16="http://schemas.microsoft.com/office/drawing/2014/main" id="{E7641F4A-FF90-659A-2856-C3EA8C88499E}"/>
              </a:ext>
            </a:extLst>
          </p:cNvPr>
          <p:cNvPicPr>
            <a:picLocks noChangeAspect="1"/>
          </p:cNvPicPr>
          <p:nvPr/>
        </p:nvPicPr>
        <p:blipFill>
          <a:blip r:embed="rId2"/>
          <a:stretch>
            <a:fillRect/>
          </a:stretch>
        </p:blipFill>
        <p:spPr>
          <a:xfrm>
            <a:off x="1477106" y="762808"/>
            <a:ext cx="8907247" cy="5859218"/>
          </a:xfrm>
          <a:prstGeom prst="rect">
            <a:avLst/>
          </a:prstGeom>
        </p:spPr>
      </p:pic>
      <p:grpSp>
        <p:nvGrpSpPr>
          <p:cNvPr id="7" name="Grupo 6">
            <a:extLst>
              <a:ext uri="{FF2B5EF4-FFF2-40B4-BE49-F238E27FC236}">
                <a16:creationId xmlns:a16="http://schemas.microsoft.com/office/drawing/2014/main" id="{A3DEBEF5-8BFE-C6FB-91CA-1E62FE76C919}"/>
              </a:ext>
            </a:extLst>
          </p:cNvPr>
          <p:cNvGrpSpPr/>
          <p:nvPr/>
        </p:nvGrpSpPr>
        <p:grpSpPr>
          <a:xfrm>
            <a:off x="10866976" y="222613"/>
            <a:ext cx="1045279" cy="1013800"/>
            <a:chOff x="10615767" y="694886"/>
            <a:chExt cx="1045279" cy="1013800"/>
          </a:xfrm>
        </p:grpSpPr>
        <p:sp>
          <p:nvSpPr>
            <p:cNvPr id="8" name="Elipse 7">
              <a:extLst>
                <a:ext uri="{FF2B5EF4-FFF2-40B4-BE49-F238E27FC236}">
                  <a16:creationId xmlns:a16="http://schemas.microsoft.com/office/drawing/2014/main" id="{49DD441F-7A85-DB4C-1B5A-5200D8A0DB07}"/>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Dado con relleno sólido">
              <a:extLst>
                <a:ext uri="{FF2B5EF4-FFF2-40B4-BE49-F238E27FC236}">
                  <a16:creationId xmlns:a16="http://schemas.microsoft.com/office/drawing/2014/main" id="{7C11C925-BD32-C2E6-D718-978A8E0CD1E7}"/>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725168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descr="Números digital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aphicFrame>
        <p:nvGraphicFramePr>
          <p:cNvPr id="2" name="Marcador de contenido 2">
            <a:extLst>
              <a:ext uri="{FF2B5EF4-FFF2-40B4-BE49-F238E27FC236}">
                <a16:creationId xmlns:a16="http://schemas.microsoft.com/office/drawing/2014/main" id="{A5B7B632-28AC-4661-BC57-6F59EAE5FF2C}"/>
              </a:ext>
            </a:extLst>
          </p:cNvPr>
          <p:cNvGraphicFramePr>
            <a:graphicFrameLocks noGrp="1"/>
          </p:cNvGraphicFramePr>
          <p:nvPr>
            <p:ph idx="1"/>
          </p:nvPr>
        </p:nvGraphicFramePr>
        <p:xfrm>
          <a:off x="581192" y="854110"/>
          <a:ext cx="7266571" cy="54876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90921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E43C38-1B7A-C5AC-E68A-AE7F79BFE2E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contrast="-20000"/>
                    </a14:imgEffect>
                  </a14:imgLayer>
                </a14:imgProps>
              </a:ext>
              <a:ext uri="{837473B0-CC2E-450A-ABE3-18F120FF3D39}">
                <a1611:picAttrSrcUrl xmlns:a1611="http://schemas.microsoft.com/office/drawing/2016/11/main" r:id="rId4"/>
              </a:ext>
            </a:extLst>
          </a:blip>
          <a:srcRect/>
          <a:stretch/>
        </p:blipFill>
        <p:spPr>
          <a:xfrm>
            <a:off x="-215900" y="-1967682"/>
            <a:ext cx="12407900" cy="9923898"/>
          </a:xfrm>
          <a:prstGeom prst="rect">
            <a:avLst/>
          </a:prstGeom>
        </p:spPr>
      </p:pic>
      <p:sp>
        <p:nvSpPr>
          <p:cNvPr id="15" name="Título 1">
            <a:extLst>
              <a:ext uri="{FF2B5EF4-FFF2-40B4-BE49-F238E27FC236}">
                <a16:creationId xmlns:a16="http://schemas.microsoft.com/office/drawing/2014/main" id="{C6D7E884-54EE-C3D7-9828-9C4E0004FDE9}"/>
              </a:ext>
            </a:extLst>
          </p:cNvPr>
          <p:cNvSpPr>
            <a:spLocks noGrp="1"/>
          </p:cNvSpPr>
          <p:nvPr>
            <p:ph type="title"/>
          </p:nvPr>
        </p:nvSpPr>
        <p:spPr>
          <a:xfrm>
            <a:off x="-3049" y="2994267"/>
            <a:ext cx="12188952" cy="869451"/>
          </a:xfrm>
          <a:solidFill>
            <a:schemeClr val="tx1">
              <a:lumMod val="95000"/>
              <a:lumOff val="5000"/>
              <a:alpha val="70000"/>
            </a:schemeClr>
          </a:solidFill>
          <a:ln>
            <a:noFill/>
          </a:ln>
        </p:spPr>
        <p:txBody>
          <a:bodyPr vert="horz" lIns="91440" tIns="45720" rIns="91440" bIns="45720" rtlCol="0" anchor="b">
            <a:normAutofit/>
          </a:bodyPr>
          <a:lstStyle/>
          <a:p>
            <a:pPr algn="ctr"/>
            <a:r>
              <a:rPr lang="en-US" sz="5200" dirty="0">
                <a:solidFill>
                  <a:srgbClr val="FFFFFF"/>
                </a:solidFill>
              </a:rPr>
              <a:t>II. MODELOS ESTOCÁSTICOS</a:t>
            </a:r>
          </a:p>
        </p:txBody>
      </p:sp>
      <p:sp>
        <p:nvSpPr>
          <p:cNvPr id="3" name="CuadroTexto 2">
            <a:extLst>
              <a:ext uri="{FF2B5EF4-FFF2-40B4-BE49-F238E27FC236}">
                <a16:creationId xmlns:a16="http://schemas.microsoft.com/office/drawing/2014/main" id="{38E3C4EC-55DD-38A1-46B7-713FCB5AC6E8}"/>
              </a:ext>
            </a:extLst>
          </p:cNvPr>
          <p:cNvSpPr txBox="1"/>
          <p:nvPr/>
        </p:nvSpPr>
        <p:spPr>
          <a:xfrm>
            <a:off x="1811757" y="6858000"/>
            <a:ext cx="8574580" cy="230832"/>
          </a:xfrm>
          <a:prstGeom prst="rect">
            <a:avLst/>
          </a:prstGeom>
          <a:noFill/>
        </p:spPr>
        <p:txBody>
          <a:bodyPr wrap="square" rtlCol="0">
            <a:spAutoFit/>
          </a:bodyPr>
          <a:lstStyle/>
          <a:p>
            <a:r>
              <a:rPr lang="es-ES" sz="900">
                <a:hlinkClick r:id="rId4" tooltip="https://www.flickr.com/photos/152824664@N07/30212411048"/>
              </a:rPr>
              <a:t>Esta foto</a:t>
            </a:r>
            <a:r>
              <a:rPr lang="es-ES" sz="900"/>
              <a:t> de Autor desconocido está bajo licencia </a:t>
            </a:r>
            <a:r>
              <a:rPr lang="es-ES" sz="900">
                <a:hlinkClick r:id="rId5" tooltip="https://creativecommons.org/licenses/by/3.0/"/>
              </a:rPr>
              <a:t>CC BY</a:t>
            </a:r>
            <a:endParaRPr lang="es-ES" sz="900"/>
          </a:p>
        </p:txBody>
      </p:sp>
    </p:spTree>
    <p:extLst>
      <p:ext uri="{BB962C8B-B14F-4D97-AF65-F5344CB8AC3E}">
        <p14:creationId xmlns:p14="http://schemas.microsoft.com/office/powerpoint/2010/main" val="62946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dirty="0"/>
              <a:t>MODELOS ESTOCÁSTICOS</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rcRect/>
          <a:stretch/>
        </p:blipFill>
        <p:spPr>
          <a:xfrm>
            <a:off x="581025" y="2231480"/>
            <a:ext cx="5422900" cy="3625353"/>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2"/>
          </p:nvPr>
        </p:nvSpPr>
        <p:spPr>
          <a:xfrm>
            <a:off x="6576290" y="2471128"/>
            <a:ext cx="4868264" cy="3385705"/>
          </a:xfrm>
        </p:spPr>
        <p:txBody>
          <a:bodyPr>
            <a:normAutofit/>
          </a:bodyPr>
          <a:lstStyle/>
          <a:p>
            <a:pPr marL="0" indent="0" algn="ctr">
              <a:buNone/>
            </a:pPr>
            <a:r>
              <a:rPr lang="es-ES" sz="2400" i="1" dirty="0"/>
              <a:t>“Un modelo estocástico es un marco matemático que describe un sistema o fenómeno que exhibe cierto grado de aleatoriedad o incertidumbre en su comportamiento. Estos modelos se utilizan para representar procesos en los que las variables involucradas evolucionan de manera probabilística en lugar de seguir un patrón determinístico fijo.”</a:t>
            </a:r>
            <a:endParaRPr lang="es-ES" dirty="0"/>
          </a:p>
        </p:txBody>
      </p:sp>
      <p:grpSp>
        <p:nvGrpSpPr>
          <p:cNvPr id="3" name="Grupo 2">
            <a:extLst>
              <a:ext uri="{FF2B5EF4-FFF2-40B4-BE49-F238E27FC236}">
                <a16:creationId xmlns:a16="http://schemas.microsoft.com/office/drawing/2014/main" id="{4BBCC978-4E11-C890-E670-CB6590FD9EBD}"/>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E590C84D-9147-3129-446F-FC169C5815F9}"/>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031E7A92-D5E9-C984-017C-824C30EADAA4}"/>
                </a:ext>
              </a:extLst>
            </p:cNvPr>
            <p:cNvSpPr/>
            <p:nvPr/>
          </p:nvSpPr>
          <p:spPr>
            <a:xfrm>
              <a:off x="10742574" y="847722"/>
              <a:ext cx="722667" cy="72266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249520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MODELOS ESTOCÁSTICOS</a:t>
            </a:r>
          </a:p>
        </p:txBody>
      </p:sp>
      <p:grpSp>
        <p:nvGrpSpPr>
          <p:cNvPr id="6" name="Grupo 5">
            <a:extLst>
              <a:ext uri="{FF2B5EF4-FFF2-40B4-BE49-F238E27FC236}">
                <a16:creationId xmlns:a16="http://schemas.microsoft.com/office/drawing/2014/main" id="{6393FA28-4AFE-6586-3DFA-4F79AB632D2B}"/>
              </a:ext>
            </a:extLst>
          </p:cNvPr>
          <p:cNvGrpSpPr/>
          <p:nvPr/>
        </p:nvGrpSpPr>
        <p:grpSpPr>
          <a:xfrm>
            <a:off x="10597008" y="702157"/>
            <a:ext cx="1013800" cy="1013800"/>
            <a:chOff x="10597008" y="702157"/>
            <a:chExt cx="1013800" cy="1013800"/>
          </a:xfrm>
        </p:grpSpPr>
        <p:sp>
          <p:nvSpPr>
            <p:cNvPr id="3" name="Elipse 2">
              <a:extLst>
                <a:ext uri="{FF2B5EF4-FFF2-40B4-BE49-F238E27FC236}">
                  <a16:creationId xmlns:a16="http://schemas.microsoft.com/office/drawing/2014/main" id="{B4CDC33F-96A9-76FC-A7EB-2E9DB72DF515}"/>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Cronómetro con relleno sólido">
              <a:extLst>
                <a:ext uri="{FF2B5EF4-FFF2-40B4-BE49-F238E27FC236}">
                  <a16:creationId xmlns:a16="http://schemas.microsoft.com/office/drawing/2014/main" id="{B3497B42-AB91-3089-5FA8-BB8C021A71A4}"/>
                </a:ext>
              </a:extLst>
            </p:cNvPr>
            <p:cNvSpPr/>
            <p:nvPr/>
          </p:nvSpPr>
          <p:spPr>
            <a:xfrm>
              <a:off x="10742574" y="847722"/>
              <a:ext cx="722667" cy="72266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3" name="Marcador de contenido 2">
            <a:extLst>
              <a:ext uri="{FF2B5EF4-FFF2-40B4-BE49-F238E27FC236}">
                <a16:creationId xmlns:a16="http://schemas.microsoft.com/office/drawing/2014/main" id="{123314D8-74FF-387E-2BC6-80C95B7916F0}"/>
              </a:ext>
            </a:extLst>
          </p:cNvPr>
          <p:cNvGraphicFramePr>
            <a:graphicFrameLocks noGrp="1"/>
          </p:cNvGraphicFramePr>
          <p:nvPr>
            <p:ph idx="1"/>
          </p:nvPr>
        </p:nvGraphicFramePr>
        <p:xfrm>
          <a:off x="580691" y="2090790"/>
          <a:ext cx="11029950" cy="44707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58342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MODELOS ESTOCÁSTICOS</a:t>
            </a:r>
          </a:p>
        </p:txBody>
      </p:sp>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0858" y="2365488"/>
            <a:ext cx="11029950" cy="638969"/>
          </a:xfrm>
        </p:spPr>
        <p:txBody>
          <a:bodyPr>
            <a:normAutofit/>
          </a:bodyPr>
          <a:lstStyle/>
          <a:p>
            <a:pPr marL="0" indent="0" algn="just">
              <a:buNone/>
            </a:pPr>
            <a:r>
              <a:rPr lang="es-ES" sz="2400" dirty="0">
                <a:solidFill>
                  <a:schemeClr val="tx1"/>
                </a:solidFill>
              </a:rPr>
              <a:t>Los modelos estocásticos más utilizados para modelar series de tiempo son:</a:t>
            </a:r>
          </a:p>
        </p:txBody>
      </p:sp>
      <p:grpSp>
        <p:nvGrpSpPr>
          <p:cNvPr id="6" name="Grupo 5">
            <a:extLst>
              <a:ext uri="{FF2B5EF4-FFF2-40B4-BE49-F238E27FC236}">
                <a16:creationId xmlns:a16="http://schemas.microsoft.com/office/drawing/2014/main" id="{6393FA28-4AFE-6586-3DFA-4F79AB632D2B}"/>
              </a:ext>
            </a:extLst>
          </p:cNvPr>
          <p:cNvGrpSpPr/>
          <p:nvPr/>
        </p:nvGrpSpPr>
        <p:grpSpPr>
          <a:xfrm>
            <a:off x="10597008" y="702157"/>
            <a:ext cx="1013800" cy="1013800"/>
            <a:chOff x="10597008" y="702157"/>
            <a:chExt cx="1013800" cy="1013800"/>
          </a:xfrm>
        </p:grpSpPr>
        <p:sp>
          <p:nvSpPr>
            <p:cNvPr id="3" name="Elipse 2">
              <a:extLst>
                <a:ext uri="{FF2B5EF4-FFF2-40B4-BE49-F238E27FC236}">
                  <a16:creationId xmlns:a16="http://schemas.microsoft.com/office/drawing/2014/main" id="{B4CDC33F-96A9-76FC-A7EB-2E9DB72DF515}"/>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Cronómetro con relleno sólido">
              <a:extLst>
                <a:ext uri="{FF2B5EF4-FFF2-40B4-BE49-F238E27FC236}">
                  <a16:creationId xmlns:a16="http://schemas.microsoft.com/office/drawing/2014/main" id="{B3497B42-AB91-3089-5FA8-BB8C021A71A4}"/>
                </a:ext>
              </a:extLst>
            </p:cNvPr>
            <p:cNvSpPr/>
            <p:nvPr/>
          </p:nvSpPr>
          <p:spPr>
            <a:xfrm>
              <a:off x="10742574" y="847722"/>
              <a:ext cx="722667" cy="72266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9" name="Marcador de contenido 2">
            <a:extLst>
              <a:ext uri="{FF2B5EF4-FFF2-40B4-BE49-F238E27FC236}">
                <a16:creationId xmlns:a16="http://schemas.microsoft.com/office/drawing/2014/main" id="{1CEA700E-2968-071E-25CF-D4FB00DFC8D6}"/>
              </a:ext>
            </a:extLst>
          </p:cNvPr>
          <p:cNvGraphicFramePr>
            <a:graphicFrameLocks/>
          </p:cNvGraphicFramePr>
          <p:nvPr/>
        </p:nvGraphicFramePr>
        <p:xfrm>
          <a:off x="673240" y="3401367"/>
          <a:ext cx="10621107" cy="24869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21409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5"/>
            <a:ext cx="11029950" cy="608824"/>
          </a:xfrm>
        </p:spPr>
        <p:txBody>
          <a:bodyPr>
            <a:normAutofit/>
          </a:bodyPr>
          <a:lstStyle/>
          <a:p>
            <a:pPr marL="0" indent="0" algn="just">
              <a:buNone/>
            </a:pPr>
            <a:r>
              <a:rPr lang="es-ES" sz="2200" b="1" dirty="0">
                <a:cs typeface="Times New Roman" panose="02020603050405020304" pitchFamily="18" charset="0"/>
              </a:rPr>
              <a:t>MODELO AUTOREGRESIVO (AR)</a:t>
            </a:r>
          </a:p>
        </p:txBody>
      </p:sp>
      <p:grpSp>
        <p:nvGrpSpPr>
          <p:cNvPr id="6" name="Grupo 5">
            <a:extLst>
              <a:ext uri="{FF2B5EF4-FFF2-40B4-BE49-F238E27FC236}">
                <a16:creationId xmlns:a16="http://schemas.microsoft.com/office/drawing/2014/main" id="{6393FA28-4AFE-6586-3DFA-4F79AB632D2B}"/>
              </a:ext>
            </a:extLst>
          </p:cNvPr>
          <p:cNvGrpSpPr/>
          <p:nvPr/>
        </p:nvGrpSpPr>
        <p:grpSpPr>
          <a:xfrm>
            <a:off x="10597008" y="702157"/>
            <a:ext cx="1013800" cy="1013800"/>
            <a:chOff x="10597008" y="702157"/>
            <a:chExt cx="1013800" cy="1013800"/>
          </a:xfrm>
        </p:grpSpPr>
        <p:sp>
          <p:nvSpPr>
            <p:cNvPr id="3" name="Elipse 2">
              <a:extLst>
                <a:ext uri="{FF2B5EF4-FFF2-40B4-BE49-F238E27FC236}">
                  <a16:creationId xmlns:a16="http://schemas.microsoft.com/office/drawing/2014/main" id="{B4CDC33F-96A9-76FC-A7EB-2E9DB72DF515}"/>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Cronómetro con relleno sólido">
              <a:extLst>
                <a:ext uri="{FF2B5EF4-FFF2-40B4-BE49-F238E27FC236}">
                  <a16:creationId xmlns:a16="http://schemas.microsoft.com/office/drawing/2014/main" id="{B3497B42-AB91-3089-5FA8-BB8C021A71A4}"/>
                </a:ext>
              </a:extLst>
            </p:cNvPr>
            <p:cNvSpPr/>
            <p:nvPr/>
          </p:nvSpPr>
          <p:spPr>
            <a:xfrm>
              <a:off x="10742574" y="847722"/>
              <a:ext cx="722667" cy="72266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53" name="Marcador de contenido 2">
            <a:extLst>
              <a:ext uri="{FF2B5EF4-FFF2-40B4-BE49-F238E27FC236}">
                <a16:creationId xmlns:a16="http://schemas.microsoft.com/office/drawing/2014/main" id="{DDEC0D9F-4AFF-3800-4EE7-C6C5FC591FF5}"/>
              </a:ext>
            </a:extLst>
          </p:cNvPr>
          <p:cNvGraphicFramePr>
            <a:graphicFrameLocks/>
          </p:cNvGraphicFramePr>
          <p:nvPr/>
        </p:nvGraphicFramePr>
        <p:xfrm>
          <a:off x="449580" y="2652765"/>
          <a:ext cx="11292840" cy="40222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0251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p:grpSp>
        <p:nvGrpSpPr>
          <p:cNvPr id="6" name="Grupo 5">
            <a:extLst>
              <a:ext uri="{FF2B5EF4-FFF2-40B4-BE49-F238E27FC236}">
                <a16:creationId xmlns:a16="http://schemas.microsoft.com/office/drawing/2014/main" id="{6393FA28-4AFE-6586-3DFA-4F79AB632D2B}"/>
              </a:ext>
            </a:extLst>
          </p:cNvPr>
          <p:cNvGrpSpPr/>
          <p:nvPr/>
        </p:nvGrpSpPr>
        <p:grpSpPr>
          <a:xfrm>
            <a:off x="10597008" y="702157"/>
            <a:ext cx="1013800" cy="1013800"/>
            <a:chOff x="10597008" y="702157"/>
            <a:chExt cx="1013800" cy="1013800"/>
          </a:xfrm>
        </p:grpSpPr>
        <p:sp>
          <p:nvSpPr>
            <p:cNvPr id="3" name="Elipse 2">
              <a:extLst>
                <a:ext uri="{FF2B5EF4-FFF2-40B4-BE49-F238E27FC236}">
                  <a16:creationId xmlns:a16="http://schemas.microsoft.com/office/drawing/2014/main" id="{B4CDC33F-96A9-76FC-A7EB-2E9DB72DF515}"/>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Cronómetro con relleno sólido">
              <a:extLst>
                <a:ext uri="{FF2B5EF4-FFF2-40B4-BE49-F238E27FC236}">
                  <a16:creationId xmlns:a16="http://schemas.microsoft.com/office/drawing/2014/main" id="{B3497B42-AB91-3089-5FA8-BB8C021A71A4}"/>
                </a:ext>
              </a:extLst>
            </p:cNvPr>
            <p:cNvSpPr/>
            <p:nvPr/>
          </p:nvSpPr>
          <p:spPr>
            <a:xfrm>
              <a:off x="10742574" y="847722"/>
              <a:ext cx="722667" cy="72266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29" name="Marcador de contenido 2">
            <a:extLst>
              <a:ext uri="{FF2B5EF4-FFF2-40B4-BE49-F238E27FC236}">
                <a16:creationId xmlns:a16="http://schemas.microsoft.com/office/drawing/2014/main" id="{7EFE4D64-EB86-AAA7-E386-6B9C661E2429}"/>
              </a:ext>
            </a:extLst>
          </p:cNvPr>
          <p:cNvGraphicFramePr/>
          <p:nvPr/>
        </p:nvGraphicFramePr>
        <p:xfrm>
          <a:off x="138081" y="2259178"/>
          <a:ext cx="11742420" cy="42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40686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658627"/>
              </a:xfrm>
            </p:spPr>
            <p:txBody>
              <a:bodyPr>
                <a:normAutofit/>
              </a:bodyPr>
              <a:lstStyle/>
              <a:p>
                <a:pPr marL="0" indent="0">
                  <a:buNone/>
                </a:pPr>
                <a:r>
                  <a:rPr lang="es-ES" sz="2000" dirty="0">
                    <a:solidFill>
                      <a:schemeClr val="tx1"/>
                    </a:solidFill>
                  </a:rPr>
                  <a:t>Un proceso AR de orden 𝑝 ,o AR(𝑝), se define como:</a:t>
                </a:r>
              </a:p>
              <a:p>
                <a:pPr marL="0" indent="0" algn="ctr">
                  <a:buNone/>
                </a:pPr>
                <a:r>
                  <a:rPr lang="es-ES" sz="2800" dirty="0">
                    <a:solidFill>
                      <a:schemeClr val="tx1"/>
                    </a:solidFill>
                  </a:rPr>
                  <a:t> </a:t>
                </a:r>
                <a14:m>
                  <m:oMath xmlns:m="http://schemas.openxmlformats.org/officeDocument/2006/math">
                    <m:sSub>
                      <m:sSubPr>
                        <m:ctrlPr>
                          <a:rPr lang="es-ES" sz="2800" i="1" smtClean="0">
                            <a:solidFill>
                              <a:schemeClr val="tx1"/>
                            </a:solidFill>
                            <a:latin typeface="Cambria Math" panose="02040503050406030204" pitchFamily="18" charset="0"/>
                            <a:ea typeface="Calibri" panose="020F0502020204030204" pitchFamily="34" charset="0"/>
                          </a:rPr>
                        </m:ctrlPr>
                      </m:sSubPr>
                      <m:e>
                        <m:r>
                          <a:rPr lang="es-ES" sz="2800" b="0" i="1" smtClean="0">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r>
                      <a:rPr lang="es-ES" sz="2800" b="0" i="1" smtClean="0">
                        <a:solidFill>
                          <a:schemeClr val="tx1"/>
                        </a:solidFill>
                        <a:latin typeface="Cambria Math" panose="02040503050406030204" pitchFamily="18" charset="0"/>
                        <a:ea typeface="Calibri" panose="020F0502020204030204" pitchFamily="34" charset="0"/>
                      </a:rPr>
                      <m:t>𝑐</m:t>
                    </m:r>
                    <m:r>
                      <a:rPr lang="es-ES" sz="2800" b="0" i="1" smtClean="0">
                        <a:solidFill>
                          <a:schemeClr val="tx1"/>
                        </a:solidFill>
                        <a:latin typeface="Cambria Math" panose="02040503050406030204" pitchFamily="18" charset="0"/>
                        <a:ea typeface="Calibri" panose="020F0502020204030204" pitchFamily="34" charset="0"/>
                      </a:rPr>
                      <m:t>+</m:t>
                    </m:r>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oMath>
                </a14:m>
                <a:r>
                  <a:rPr lang="es-ES" sz="2800" dirty="0">
                    <a:solidFill>
                      <a:schemeClr val="tx1"/>
                    </a:solidFill>
                    <a:ea typeface="Calibri" panose="020F0502020204030204" pitchFamily="34" charset="0"/>
                  </a:rPr>
                  <a:t> </a:t>
                </a:r>
                <a14:m>
                  <m:oMath xmlns:m="http://schemas.openxmlformats.org/officeDocument/2006/math">
                    <m:nary>
                      <m:naryPr>
                        <m:chr m:val="∑"/>
                        <m:ctrlPr>
                          <a:rPr lang="es-ES" sz="2800" i="1" smtClean="0">
                            <a:solidFill>
                              <a:schemeClr val="tx1"/>
                            </a:solidFill>
                            <a:latin typeface="Cambria Math" panose="02040503050406030204" pitchFamily="18" charset="0"/>
                          </a:rPr>
                        </m:ctrlPr>
                      </m:naryPr>
                      <m:sub>
                        <m:r>
                          <m:rPr>
                            <m:brk m:alnAt="23"/>
                          </m:rPr>
                          <a:rPr lang="es-ES" sz="2800" b="0" i="1" smtClean="0">
                            <a:solidFill>
                              <a:schemeClr val="tx1"/>
                            </a:solidFill>
                            <a:latin typeface="Cambria Math" panose="02040503050406030204" pitchFamily="18" charset="0"/>
                          </a:rPr>
                          <m:t>𝑖</m:t>
                        </m:r>
                        <m:r>
                          <a:rPr lang="es-ES" sz="2800" b="0" i="1" smtClean="0">
                            <a:solidFill>
                              <a:schemeClr val="tx1"/>
                            </a:solidFill>
                            <a:latin typeface="Cambria Math" panose="02040503050406030204" pitchFamily="18" charset="0"/>
                          </a:rPr>
                          <m:t>=1</m:t>
                        </m:r>
                      </m:sub>
                      <m:sup>
                        <m:r>
                          <a:rPr lang="es-ES" sz="2800" b="0" i="1" smtClean="0">
                            <a:solidFill>
                              <a:schemeClr val="tx1"/>
                            </a:solidFill>
                            <a:latin typeface="Cambria Math" panose="02040503050406030204" pitchFamily="18" charset="0"/>
                          </a:rPr>
                          <m:t>𝑝</m:t>
                        </m:r>
                      </m:sup>
                      <m:e>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CL" sz="2800">
                                <a:latin typeface="Cambria Math" panose="02040503050406030204" pitchFamily="18" charset="0"/>
                              </a:rPr>
                              <m:t>θ</m:t>
                            </m:r>
                          </m:e>
                          <m:sub>
                            <m:r>
                              <a:rPr lang="es-ES" sz="2800" b="0" i="1" smtClean="0">
                                <a:solidFill>
                                  <a:schemeClr val="tx1"/>
                                </a:solidFill>
                                <a:latin typeface="Cambria Math" panose="02040503050406030204" pitchFamily="18" charset="0"/>
                                <a:ea typeface="Calibri" panose="020F0502020204030204" pitchFamily="34" charset="0"/>
                              </a:rPr>
                              <m:t>𝑖</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s-ES" sz="2800" b="0" i="1" smtClean="0">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m:t>
                            </m:r>
                            <m:r>
                              <a:rPr lang="es-ES" sz="2800" b="0" i="1" smtClean="0">
                                <a:solidFill>
                                  <a:schemeClr val="tx1"/>
                                </a:solidFill>
                                <a:latin typeface="Cambria Math" panose="02040503050406030204" pitchFamily="18" charset="0"/>
                                <a:ea typeface="Calibri" panose="020F0502020204030204" pitchFamily="34" charset="0"/>
                              </a:rPr>
                              <m:t>𝑖</m:t>
                            </m:r>
                          </m:sub>
                        </m:sSub>
                      </m:e>
                    </m:nary>
                  </m:oMath>
                </a14:m>
                <a:endParaRPr lang="es-ES" sz="2000" dirty="0">
                  <a:solidFill>
                    <a:schemeClr val="tx1"/>
                  </a:solidFill>
                </a:endParaRPr>
              </a:p>
              <a:p>
                <a:pPr marL="0" indent="0">
                  <a:buNone/>
                </a:pPr>
                <a:r>
                  <a:rPr lang="es-ES" sz="2000" dirty="0">
                    <a:solidFill>
                      <a:schemeClr val="tx1"/>
                    </a:solidFill>
                  </a:rPr>
                  <a:t>Donde</a:t>
                </a:r>
              </a:p>
              <a:p>
                <a:pPr marL="0" indent="0">
                  <a:buNone/>
                </a:pPr>
                <a14:m>
                  <m:oMath xmlns:m="http://schemas.openxmlformats.org/officeDocument/2006/math">
                    <m:sSub>
                      <m:sSubPr>
                        <m:ctrlPr>
                          <a:rPr lang="es-ES" sz="2400" i="1" smtClean="0">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𝑦</m:t>
                        </m:r>
                      </m:e>
                      <m:sub>
                        <m:r>
                          <a:rPr lang="es-CL" sz="2400" i="1">
                            <a:solidFill>
                              <a:schemeClr val="tx1"/>
                            </a:solidFill>
                            <a:latin typeface="Cambria Math" panose="02040503050406030204" pitchFamily="18" charset="0"/>
                            <a:ea typeface="Calibri" panose="020F0502020204030204" pitchFamily="34" charset="0"/>
                          </a:rPr>
                          <m:t>𝑡</m:t>
                        </m:r>
                      </m:sub>
                    </m:sSub>
                  </m:oMath>
                </a14:m>
                <a:r>
                  <a:rPr lang="es-ES" sz="2000" dirty="0">
                    <a:solidFill>
                      <a:schemeClr val="tx1"/>
                    </a:solidFill>
                  </a:rPr>
                  <a:t> es el valor de la serie de tiempo en el tiempo 𝑡.</a:t>
                </a:r>
              </a:p>
              <a:p>
                <a:pPr marL="0" indent="0">
                  <a:buNone/>
                </a:pPr>
                <a14:m>
                  <m:oMath xmlns:m="http://schemas.openxmlformats.org/officeDocument/2006/math">
                    <m:r>
                      <a:rPr lang="es-ES" sz="2400" b="0" i="1" smtClean="0">
                        <a:solidFill>
                          <a:schemeClr val="tx1"/>
                        </a:solidFill>
                        <a:latin typeface="Cambria Math" panose="02040503050406030204" pitchFamily="18" charset="0"/>
                        <a:ea typeface="Calibri" panose="020F0502020204030204" pitchFamily="34" charset="0"/>
                      </a:rPr>
                      <m:t>𝑐</m:t>
                    </m:r>
                  </m:oMath>
                </a14:m>
                <a:r>
                  <a:rPr lang="es-ES" sz="2000" dirty="0">
                    <a:solidFill>
                      <a:schemeClr val="tx1"/>
                    </a:solidFill>
                  </a:rPr>
                  <a:t> es el término de intersección (constante).</a:t>
                </a:r>
              </a:p>
              <a:p>
                <a:pPr marL="0" indent="0">
                  <a:buNone/>
                </a:pPr>
                <a14:m>
                  <m:oMath xmlns:m="http://schemas.openxmlformats.org/officeDocument/2006/math">
                    <m:sSub>
                      <m:sSubPr>
                        <m:ctrlPr>
                          <a:rPr lang="es-ES" sz="2000" i="1" smtClean="0">
                            <a:solidFill>
                              <a:schemeClr val="tx1"/>
                            </a:solidFill>
                            <a:latin typeface="Cambria Math" panose="02040503050406030204" pitchFamily="18" charset="0"/>
                            <a:ea typeface="Calibri" panose="020F0502020204030204" pitchFamily="34" charset="0"/>
                          </a:rPr>
                        </m:ctrlPr>
                      </m:sSubPr>
                      <m:e>
                        <m:r>
                          <a:rPr lang="el-GR" sz="2000" i="1">
                            <a:solidFill>
                              <a:schemeClr val="tx1"/>
                            </a:solidFill>
                            <a:latin typeface="Cambria Math" panose="02040503050406030204" pitchFamily="18" charset="0"/>
                            <a:ea typeface="Calibri" panose="020F0502020204030204" pitchFamily="34" charset="0"/>
                          </a:rPr>
                          <m:t>𝜀</m:t>
                        </m:r>
                      </m:e>
                      <m:sub>
                        <m:r>
                          <a:rPr lang="es-CL" sz="2000" i="1">
                            <a:solidFill>
                              <a:schemeClr val="tx1"/>
                            </a:solidFill>
                            <a:latin typeface="Cambria Math" panose="02040503050406030204" pitchFamily="18" charset="0"/>
                            <a:ea typeface="Calibri" panose="020F0502020204030204" pitchFamily="34" charset="0"/>
                          </a:rPr>
                          <m:t>𝑡</m:t>
                        </m:r>
                      </m:sub>
                    </m:sSub>
                    <m:r>
                      <a:rPr lang="es-CL" sz="2000" i="1">
                        <a:solidFill>
                          <a:schemeClr val="tx1"/>
                        </a:solidFill>
                        <a:latin typeface="Cambria Math" panose="02040503050406030204" pitchFamily="18" charset="0"/>
                        <a:ea typeface="Calibri" panose="020F0502020204030204" pitchFamily="34" charset="0"/>
                      </a:rPr>
                      <m:t> </m:t>
                    </m:r>
                  </m:oMath>
                </a14:m>
                <a:r>
                  <a:rPr lang="es-ES" sz="2000" dirty="0">
                    <a:solidFill>
                      <a:schemeClr val="tx1"/>
                    </a:solidFill>
                  </a:rPr>
                  <a:t>es el término de error estocástico que representa la parte no explicada por el modelo.</a:t>
                </a:r>
              </a:p>
              <a:p>
                <a:pPr marL="0" indent="0">
                  <a:buNone/>
                </a:pPr>
                <a:r>
                  <a:rPr lang="es-ES" sz="2000" dirty="0">
                    <a:solidFill>
                      <a:schemeClr val="tx1"/>
                    </a:solidFill>
                  </a:rPr>
                  <a:t>𝑝 es el orden del proceso que indica cuántos valores pasados se incluyen en el modelo para predecir el valor actual de la serie de tiempo. </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658627"/>
              </a:xfrm>
              <a:blipFill>
                <a:blip r:embed="rId2"/>
                <a:stretch>
                  <a:fillRect l="-552"/>
                </a:stretch>
              </a:blipFill>
            </p:spPr>
            <p:txBody>
              <a:bodyPr/>
              <a:lstStyle/>
              <a:p>
                <a:r>
                  <a:rPr lang="es-ES">
                    <a:noFill/>
                  </a:rPr>
                  <a:t> </a:t>
                </a:r>
              </a:p>
            </p:txBody>
          </p:sp>
        </mc:Fallback>
      </mc:AlternateContent>
      <p:grpSp>
        <p:nvGrpSpPr>
          <p:cNvPr id="3" name="Grupo 2">
            <a:extLst>
              <a:ext uri="{FF2B5EF4-FFF2-40B4-BE49-F238E27FC236}">
                <a16:creationId xmlns:a16="http://schemas.microsoft.com/office/drawing/2014/main" id="{2F1A731C-2970-A8DF-A30C-81082AA8BE7D}"/>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7AB828DB-1B26-6203-EC95-0AD78834AAA1}"/>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E09003E8-8B21-B0B5-800A-B6F3A29971F7}"/>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685610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658627"/>
              </a:xfrm>
            </p:spPr>
            <p:txBody>
              <a:bodyPr>
                <a:normAutofit/>
              </a:bodyPr>
              <a:lstStyle/>
              <a:p>
                <a:pPr marL="0" indent="0" algn="just">
                  <a:buNone/>
                </a:pPr>
                <a14:m>
                  <m:oMath xmlns:m="http://schemas.openxmlformats.org/officeDocument/2006/math">
                    <m:nary>
                      <m:naryPr>
                        <m:chr m:val="∑"/>
                        <m:ctrlPr>
                          <a:rPr lang="es-ES" sz="3200" i="1" smtClean="0">
                            <a:solidFill>
                              <a:schemeClr val="tx1"/>
                            </a:solidFill>
                            <a:latin typeface="Cambria Math" panose="02040503050406030204" pitchFamily="18" charset="0"/>
                          </a:rPr>
                        </m:ctrlPr>
                      </m:naryPr>
                      <m:sub>
                        <m:r>
                          <m:rPr>
                            <m:brk m:alnAt="23"/>
                          </m:rPr>
                          <a:rPr lang="es-ES" sz="3200" b="0" i="1" smtClean="0">
                            <a:solidFill>
                              <a:schemeClr val="tx1"/>
                            </a:solidFill>
                            <a:latin typeface="Cambria Math" panose="02040503050406030204" pitchFamily="18" charset="0"/>
                          </a:rPr>
                          <m:t>𝑖</m:t>
                        </m:r>
                        <m:r>
                          <a:rPr lang="es-ES" sz="3200" b="0" i="1" smtClean="0">
                            <a:solidFill>
                              <a:schemeClr val="tx1"/>
                            </a:solidFill>
                            <a:latin typeface="Cambria Math" panose="02040503050406030204" pitchFamily="18" charset="0"/>
                          </a:rPr>
                          <m:t>=1</m:t>
                        </m:r>
                      </m:sub>
                      <m:sup>
                        <m:r>
                          <a:rPr lang="es-ES" sz="3200" b="0" i="1" smtClean="0">
                            <a:solidFill>
                              <a:schemeClr val="tx1"/>
                            </a:solidFill>
                            <a:latin typeface="Cambria Math" panose="02040503050406030204" pitchFamily="18" charset="0"/>
                          </a:rPr>
                          <m:t>𝑝</m:t>
                        </m:r>
                      </m:sup>
                      <m:e>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CL" sz="3200">
                                <a:latin typeface="Cambria Math" panose="02040503050406030204" pitchFamily="18" charset="0"/>
                              </a:rPr>
                              <m:t>θ</m:t>
                            </m:r>
                          </m:e>
                          <m:sub>
                            <m:r>
                              <a:rPr lang="es-ES" sz="3200" b="0" i="1" smtClean="0">
                                <a:solidFill>
                                  <a:schemeClr val="tx1"/>
                                </a:solidFill>
                                <a:latin typeface="Cambria Math" panose="02040503050406030204" pitchFamily="18" charset="0"/>
                                <a:ea typeface="Calibri" panose="020F0502020204030204" pitchFamily="34" charset="0"/>
                              </a:rPr>
                              <m:t>𝑖</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s-ES" sz="3200" b="0" i="1" smtClean="0">
                                <a:solidFill>
                                  <a:schemeClr val="tx1"/>
                                </a:solidFill>
                                <a:latin typeface="Cambria Math" panose="02040503050406030204" pitchFamily="18" charset="0"/>
                                <a:ea typeface="Calibri" panose="020F0502020204030204" pitchFamily="34" charset="0"/>
                              </a:rPr>
                              <m:t>𝑦</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m:t>
                            </m:r>
                            <m:r>
                              <a:rPr lang="es-ES" sz="3200" b="0" i="1" smtClean="0">
                                <a:solidFill>
                                  <a:schemeClr val="tx1"/>
                                </a:solidFill>
                                <a:latin typeface="Cambria Math" panose="02040503050406030204" pitchFamily="18" charset="0"/>
                                <a:ea typeface="Calibri" panose="020F0502020204030204" pitchFamily="34" charset="0"/>
                              </a:rPr>
                              <m:t>𝑖</m:t>
                            </m:r>
                          </m:sub>
                        </m:sSub>
                      </m:e>
                    </m:nary>
                  </m:oMath>
                </a14:m>
                <a:r>
                  <a:rPr lang="es-ES" sz="2800" dirty="0">
                    <a:solidFill>
                      <a:schemeClr val="tx1"/>
                    </a:solidFill>
                  </a:rPr>
                  <a:t> </a:t>
                </a:r>
                <a:r>
                  <a:rPr lang="es-ES" sz="2400" dirty="0">
                    <a:solidFill>
                      <a:schemeClr val="tx1"/>
                    </a:solidFill>
                  </a:rPr>
                  <a:t>representa la suma ponderada de los valores pasados de la serie de tiempo, donde cada valor pasado es multiplicado por su respectivo coeficiente de autoregresión. </a:t>
                </a:r>
              </a:p>
              <a:p>
                <a:pPr marL="0" indent="0" algn="just">
                  <a:buNone/>
                </a:pPr>
                <a:r>
                  <a:rPr lang="es-ES" sz="2400" dirty="0">
                    <a:solidFill>
                      <a:schemeClr val="tx1"/>
                    </a:solidFill>
                  </a:rPr>
                  <a:t>Esta parte de la ecuación modela la dependencia de la serie de tiempo con respecto a sus propios valores pasados en un proceso </a:t>
                </a:r>
                <a:r>
                  <a:rPr lang="es-ES" sz="2400" dirty="0" err="1">
                    <a:solidFill>
                      <a:schemeClr val="tx1"/>
                    </a:solidFill>
                  </a:rPr>
                  <a:t>autoregresivo</a:t>
                </a:r>
                <a:r>
                  <a:rPr lang="es-ES" sz="2400" dirty="0">
                    <a:solidFill>
                      <a:schemeClr val="tx1"/>
                    </a:solidFill>
                  </a:rPr>
                  <a:t>, es decir, indica la contribución de los valores pasados de la serie de tiempo al valor actual en el momento 𝑡.</a:t>
                </a:r>
              </a:p>
              <a:p>
                <a:pPr marL="0" indent="0" algn="ctr">
                  <a:buNone/>
                </a:pPr>
                <a:endParaRPr lang="es-ES" sz="2000" dirty="0"/>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658627"/>
              </a:xfrm>
              <a:blipFill>
                <a:blip r:embed="rId2"/>
                <a:stretch>
                  <a:fillRect l="-829" r="-829"/>
                </a:stretch>
              </a:blipFill>
            </p:spPr>
            <p:txBody>
              <a:bodyPr/>
              <a:lstStyle/>
              <a:p>
                <a:r>
                  <a:rPr lang="es-ES">
                    <a:noFill/>
                  </a:rPr>
                  <a:t> </a:t>
                </a:r>
              </a:p>
            </p:txBody>
          </p:sp>
        </mc:Fallback>
      </mc:AlternateContent>
      <p:grpSp>
        <p:nvGrpSpPr>
          <p:cNvPr id="3" name="Grupo 2">
            <a:extLst>
              <a:ext uri="{FF2B5EF4-FFF2-40B4-BE49-F238E27FC236}">
                <a16:creationId xmlns:a16="http://schemas.microsoft.com/office/drawing/2014/main" id="{EF318432-3FFB-EE9C-7A99-EE02D52160E2}"/>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A5EAD06B-AD7B-575E-BA41-8A797D5B0069}"/>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E437F47E-0131-E204-4A0A-1E7EE9BAAA34}"/>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919241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5"/>
                <a:ext cx="11029950" cy="4046724"/>
              </a:xfrm>
            </p:spPr>
            <p:txBody>
              <a:bodyPr>
                <a:normAutofit lnSpcReduction="10000"/>
              </a:bodyPr>
              <a:lstStyle/>
              <a:p>
                <a:pPr marL="0" indent="0" algn="ctr">
                  <a:buNone/>
                </a:pPr>
                <a:endParaRPr lang="es-ES" sz="3200" dirty="0">
                  <a:solidFill>
                    <a:schemeClr val="tx1"/>
                  </a:solidFill>
                </a:endParaRPr>
              </a:p>
              <a:p>
                <a:pPr marL="0" indent="0" algn="ctr">
                  <a:buNone/>
                </a:pPr>
                <a:endParaRPr lang="es-ES" sz="3200" dirty="0">
                  <a:solidFill>
                    <a:schemeClr val="tx1"/>
                  </a:solidFill>
                </a:endParaRPr>
              </a:p>
              <a:p>
                <a:pPr marL="0" indent="0" algn="ctr">
                  <a:buNone/>
                </a:pPr>
                <a14:m>
                  <m:oMath xmlns:m="http://schemas.openxmlformats.org/officeDocument/2006/math">
                    <m:nary>
                      <m:naryPr>
                        <m:chr m:val="∑"/>
                        <m:ctrlPr>
                          <a:rPr lang="es-ES" sz="3200" i="1">
                            <a:solidFill>
                              <a:schemeClr val="tx1"/>
                            </a:solidFill>
                            <a:latin typeface="Cambria Math" panose="02040503050406030204" pitchFamily="18" charset="0"/>
                          </a:rPr>
                        </m:ctrlPr>
                      </m:naryPr>
                      <m:sub>
                        <m:r>
                          <m:rPr>
                            <m:brk m:alnAt="23"/>
                          </m:rPr>
                          <a:rPr lang="es-ES" sz="3200" i="1">
                            <a:solidFill>
                              <a:schemeClr val="tx1"/>
                            </a:solidFill>
                            <a:latin typeface="Cambria Math" panose="02040503050406030204" pitchFamily="18" charset="0"/>
                          </a:rPr>
                          <m:t>𝑖</m:t>
                        </m:r>
                        <m:r>
                          <a:rPr lang="es-ES" sz="3200" i="1">
                            <a:solidFill>
                              <a:schemeClr val="tx1"/>
                            </a:solidFill>
                            <a:latin typeface="Cambria Math" panose="02040503050406030204" pitchFamily="18" charset="0"/>
                          </a:rPr>
                          <m:t>=1</m:t>
                        </m:r>
                      </m:sub>
                      <m:sup>
                        <m:r>
                          <a:rPr lang="es-ES" sz="3200" i="1">
                            <a:solidFill>
                              <a:schemeClr val="tx1"/>
                            </a:solidFill>
                            <a:latin typeface="Cambria Math" panose="02040503050406030204" pitchFamily="18" charset="0"/>
                          </a:rPr>
                          <m:t>𝑝</m:t>
                        </m:r>
                      </m:sup>
                      <m:e>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CL" sz="3200">
                                <a:latin typeface="Cambria Math" panose="02040503050406030204" pitchFamily="18" charset="0"/>
                              </a:rPr>
                              <m:t>θ</m:t>
                            </m:r>
                          </m:e>
                          <m:sub>
                            <m:r>
                              <a:rPr lang="es-ES" sz="3200" i="1">
                                <a:solidFill>
                                  <a:schemeClr val="tx1"/>
                                </a:solidFill>
                                <a:latin typeface="Cambria Math" panose="02040503050406030204" pitchFamily="18" charset="0"/>
                                <a:ea typeface="Calibri" panose="020F0502020204030204" pitchFamily="34" charset="0"/>
                              </a:rPr>
                              <m:t>𝑖</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s-ES" sz="3200" b="0" i="1" smtClean="0">
                                <a:solidFill>
                                  <a:schemeClr val="tx1"/>
                                </a:solidFill>
                                <a:latin typeface="Cambria Math" panose="02040503050406030204" pitchFamily="18" charset="0"/>
                                <a:ea typeface="Calibri" panose="020F0502020204030204" pitchFamily="34" charset="0"/>
                              </a:rPr>
                              <m:t>𝑦</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m:t>
                            </m:r>
                            <m:r>
                              <a:rPr lang="es-ES" sz="3200" i="1">
                                <a:solidFill>
                                  <a:schemeClr val="tx1"/>
                                </a:solidFill>
                                <a:latin typeface="Cambria Math" panose="02040503050406030204" pitchFamily="18" charset="0"/>
                                <a:ea typeface="Calibri" panose="020F0502020204030204" pitchFamily="34" charset="0"/>
                              </a:rPr>
                              <m:t>𝑖</m:t>
                            </m:r>
                          </m:sub>
                        </m:sSub>
                      </m:e>
                    </m:nary>
                  </m:oMath>
                </a14:m>
                <a:r>
                  <a:rPr lang="es-ES" sz="3200" dirty="0">
                    <a:solidFill>
                      <a:schemeClr val="tx1"/>
                    </a:solidFill>
                  </a:rPr>
                  <a:t> = </a:t>
                </a:r>
                <a14:m>
                  <m:oMath xmlns:m="http://schemas.openxmlformats.org/officeDocument/2006/math">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CL" sz="3200">
                            <a:latin typeface="Cambria Math" panose="02040503050406030204" pitchFamily="18" charset="0"/>
                          </a:rPr>
                          <m:t>θ</m:t>
                        </m:r>
                      </m:e>
                      <m:sub>
                        <m:r>
                          <a:rPr lang="es-ES" sz="3200" i="1">
                            <a:solidFill>
                              <a:schemeClr val="tx1"/>
                            </a:solidFill>
                            <a:latin typeface="Cambria Math" panose="02040503050406030204" pitchFamily="18" charset="0"/>
                            <a:ea typeface="Calibri" panose="020F0502020204030204" pitchFamily="34" charset="0"/>
                          </a:rPr>
                          <m:t>1</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s-ES" sz="3200" b="0" i="1" smtClean="0">
                            <a:solidFill>
                              <a:schemeClr val="tx1"/>
                            </a:solidFill>
                            <a:latin typeface="Cambria Math" panose="02040503050406030204" pitchFamily="18" charset="0"/>
                            <a:ea typeface="Calibri" panose="020F0502020204030204" pitchFamily="34" charset="0"/>
                          </a:rPr>
                          <m:t>𝑦</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−1</m:t>
                        </m:r>
                      </m:sub>
                    </m:sSub>
                    <m:r>
                      <a:rPr lang="es-ES" sz="3200" i="1">
                        <a:solidFill>
                          <a:schemeClr val="tx1"/>
                        </a:solidFill>
                        <a:latin typeface="Cambria Math" panose="02040503050406030204" pitchFamily="18" charset="0"/>
                        <a:ea typeface="Calibri" panose="020F0502020204030204" pitchFamily="34" charset="0"/>
                      </a:rPr>
                      <m:t>+ </m:t>
                    </m:r>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CL" sz="3200">
                            <a:latin typeface="Cambria Math" panose="02040503050406030204" pitchFamily="18" charset="0"/>
                          </a:rPr>
                          <m:t>θ</m:t>
                        </m:r>
                      </m:e>
                      <m:sub>
                        <m:r>
                          <a:rPr lang="es-ES" sz="3200" i="1">
                            <a:solidFill>
                              <a:schemeClr val="tx1"/>
                            </a:solidFill>
                            <a:latin typeface="Cambria Math" panose="02040503050406030204" pitchFamily="18" charset="0"/>
                            <a:ea typeface="Calibri" panose="020F0502020204030204" pitchFamily="34" charset="0"/>
                          </a:rPr>
                          <m:t>2</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s-ES" sz="3200" b="0" i="1" smtClean="0">
                            <a:solidFill>
                              <a:schemeClr val="tx1"/>
                            </a:solidFill>
                            <a:latin typeface="Cambria Math" panose="02040503050406030204" pitchFamily="18" charset="0"/>
                            <a:ea typeface="Calibri" panose="020F0502020204030204" pitchFamily="34" charset="0"/>
                          </a:rPr>
                          <m:t>𝑦</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−2</m:t>
                        </m:r>
                      </m:sub>
                    </m:sSub>
                    <m:r>
                      <a:rPr lang="es-ES" sz="3200" i="1">
                        <a:solidFill>
                          <a:schemeClr val="tx1"/>
                        </a:solidFill>
                        <a:latin typeface="Cambria Math" panose="02040503050406030204" pitchFamily="18" charset="0"/>
                        <a:ea typeface="Calibri" panose="020F0502020204030204" pitchFamily="34" charset="0"/>
                      </a:rPr>
                      <m:t>+ …+</m:t>
                    </m:r>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CL" sz="3200">
                            <a:latin typeface="Cambria Math" panose="02040503050406030204" pitchFamily="18" charset="0"/>
                          </a:rPr>
                          <m:t>θ</m:t>
                        </m:r>
                      </m:e>
                      <m:sub>
                        <m:r>
                          <a:rPr lang="es-ES" sz="3200" i="1">
                            <a:solidFill>
                              <a:schemeClr val="tx1"/>
                            </a:solidFill>
                            <a:latin typeface="Cambria Math" panose="02040503050406030204" pitchFamily="18" charset="0"/>
                            <a:ea typeface="Calibri" panose="020F0502020204030204" pitchFamily="34" charset="0"/>
                          </a:rPr>
                          <m:t>𝑝</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s-ES" sz="3200" b="0" i="1" smtClean="0">
                            <a:solidFill>
                              <a:schemeClr val="tx1"/>
                            </a:solidFill>
                            <a:latin typeface="Cambria Math" panose="02040503050406030204" pitchFamily="18" charset="0"/>
                            <a:ea typeface="Calibri" panose="020F0502020204030204" pitchFamily="34" charset="0"/>
                          </a:rPr>
                          <m:t>𝑦</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m:t>
                        </m:r>
                        <m:r>
                          <a:rPr lang="es-ES" sz="3200" i="1">
                            <a:solidFill>
                              <a:schemeClr val="tx1"/>
                            </a:solidFill>
                            <a:latin typeface="Cambria Math" panose="02040503050406030204" pitchFamily="18" charset="0"/>
                            <a:ea typeface="Calibri" panose="020F0502020204030204" pitchFamily="34" charset="0"/>
                          </a:rPr>
                          <m:t>𝑝</m:t>
                        </m:r>
                      </m:sub>
                    </m:sSub>
                    <m:r>
                      <a:rPr lang="es-ES" sz="3200" i="1">
                        <a:solidFill>
                          <a:schemeClr val="tx1"/>
                        </a:solidFill>
                        <a:latin typeface="Cambria Math" panose="02040503050406030204" pitchFamily="18" charset="0"/>
                        <a:ea typeface="Calibri" panose="020F0502020204030204" pitchFamily="34" charset="0"/>
                      </a:rPr>
                      <m:t> </m:t>
                    </m:r>
                  </m:oMath>
                </a14:m>
                <a:endParaRPr lang="es-ES" sz="3200" dirty="0">
                  <a:solidFill>
                    <a:schemeClr val="tx1"/>
                  </a:solidFill>
                </a:endParaRPr>
              </a:p>
              <a:p>
                <a:pPr marL="0" indent="0" algn="just">
                  <a:buNone/>
                </a:pPr>
                <a:endParaRPr lang="es-ES" sz="3200" dirty="0">
                  <a:solidFill>
                    <a:schemeClr val="tx1"/>
                  </a:solidFill>
                </a:endParaRPr>
              </a:p>
              <a:p>
                <a:pPr marL="0" indent="0" algn="just">
                  <a:buNone/>
                </a:pP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m:rPr>
                            <m:sty m:val="p"/>
                          </m:rPr>
                          <a:rPr lang="es-CL" sz="2400">
                            <a:latin typeface="Cambria Math" panose="02040503050406030204" pitchFamily="18" charset="0"/>
                          </a:rPr>
                          <m:t>θ</m:t>
                        </m:r>
                      </m:e>
                      <m:sub>
                        <m:r>
                          <a:rPr lang="es-ES" sz="2400" i="1">
                            <a:solidFill>
                              <a:schemeClr val="tx1"/>
                            </a:solidFill>
                            <a:latin typeface="Cambria Math" panose="02040503050406030204" pitchFamily="18" charset="0"/>
                            <a:ea typeface="Calibri" panose="020F0502020204030204" pitchFamily="34" charset="0"/>
                          </a:rPr>
                          <m:t>𝑖</m:t>
                        </m:r>
                      </m:sub>
                    </m:sSub>
                  </m:oMath>
                </a14:m>
                <a:r>
                  <a:rPr lang="es-ES" sz="2400" dirty="0">
                    <a:solidFill>
                      <a:schemeClr val="tx1"/>
                    </a:solidFill>
                  </a:rPr>
                  <a:t> son los coeficientes de </a:t>
                </a:r>
                <a:r>
                  <a:rPr lang="es-ES" sz="2400" dirty="0" err="1">
                    <a:solidFill>
                      <a:schemeClr val="tx1"/>
                    </a:solidFill>
                  </a:rPr>
                  <a:t>autoregresión</a:t>
                </a:r>
                <a:r>
                  <a:rPr lang="es-ES" sz="2400" dirty="0">
                    <a:solidFill>
                      <a:schemeClr val="tx1"/>
                    </a:solidFill>
                  </a:rPr>
                  <a:t> para </a:t>
                </a:r>
                <a14:m>
                  <m:oMath xmlns:m="http://schemas.openxmlformats.org/officeDocument/2006/math">
                    <m:r>
                      <a:rPr lang="es-ES" sz="2400" i="1">
                        <a:solidFill>
                          <a:schemeClr val="tx1"/>
                        </a:solidFill>
                        <a:latin typeface="Cambria Math" panose="02040503050406030204" pitchFamily="18" charset="0"/>
                        <a:ea typeface="Calibri" panose="020F0502020204030204" pitchFamily="34" charset="0"/>
                      </a:rPr>
                      <m:t>𝑖</m:t>
                    </m:r>
                    <m:r>
                      <a:rPr lang="es-ES" sz="2400" i="1">
                        <a:solidFill>
                          <a:schemeClr val="tx1"/>
                        </a:solidFill>
                        <a:latin typeface="Cambria Math" panose="02040503050406030204" pitchFamily="18" charset="0"/>
                        <a:ea typeface="Calibri" panose="020F0502020204030204" pitchFamily="34" charset="0"/>
                      </a:rPr>
                      <m:t>=1,2,…,</m:t>
                    </m:r>
                    <m:r>
                      <a:rPr lang="es-ES" sz="2400" i="1">
                        <a:solidFill>
                          <a:schemeClr val="tx1"/>
                        </a:solidFill>
                        <a:latin typeface="Cambria Math" panose="02040503050406030204" pitchFamily="18" charset="0"/>
                        <a:ea typeface="Calibri" panose="020F0502020204030204" pitchFamily="34" charset="0"/>
                      </a:rPr>
                      <m:t>𝑝</m:t>
                    </m:r>
                  </m:oMath>
                </a14:m>
                <a:r>
                  <a:rPr lang="es-ES" sz="2400" dirty="0">
                    <a:solidFill>
                      <a:schemeClr val="tx1"/>
                    </a:solidFill>
                  </a:rPr>
                  <a:t>, que representa la relación entre </a:t>
                </a: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𝑦</m:t>
                        </m:r>
                      </m:e>
                      <m:sub>
                        <m:r>
                          <a:rPr lang="es-CL" sz="2400" i="1">
                            <a:solidFill>
                              <a:schemeClr val="tx1"/>
                            </a:solidFill>
                            <a:latin typeface="Cambria Math" panose="02040503050406030204" pitchFamily="18" charset="0"/>
                            <a:ea typeface="Calibri" panose="020F0502020204030204" pitchFamily="34" charset="0"/>
                          </a:rPr>
                          <m:t>𝑡</m:t>
                        </m:r>
                      </m:sub>
                    </m:sSub>
                  </m:oMath>
                </a14:m>
                <a:r>
                  <a:rPr lang="es-ES" sz="2400" dirty="0">
                    <a:solidFill>
                      <a:schemeClr val="tx1"/>
                    </a:solidFill>
                  </a:rPr>
                  <a:t> y sus valores pasados. Los coeficientes de </a:t>
                </a:r>
                <a:r>
                  <a:rPr lang="es-ES" sz="2400" dirty="0" err="1">
                    <a:solidFill>
                      <a:schemeClr val="tx1"/>
                    </a:solidFill>
                  </a:rPr>
                  <a:t>autoregresión</a:t>
                </a:r>
                <a:r>
                  <a:rPr lang="es-ES" sz="2400" dirty="0">
                    <a:solidFill>
                      <a:schemeClr val="tx1"/>
                    </a:solidFill>
                  </a:rPr>
                  <a:t> representan la fuerza y la dirección de la relación entre la variable en el tiempo actual y sus valores pasados. Estos coeficientes se estiman a partir de los datos observados y se utilizan para construir el modelo AR.</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5"/>
                <a:ext cx="11029950" cy="4046724"/>
              </a:xfrm>
              <a:blipFill>
                <a:blip r:embed="rId2"/>
                <a:stretch>
                  <a:fillRect l="-829" r="-829"/>
                </a:stretch>
              </a:blipFill>
            </p:spPr>
            <p:txBody>
              <a:bodyPr/>
              <a:lstStyle/>
              <a:p>
                <a:r>
                  <a:rPr lang="es-CL">
                    <a:noFill/>
                  </a:rPr>
                  <a:t> </a:t>
                </a:r>
              </a:p>
            </p:txBody>
          </p:sp>
        </mc:Fallback>
      </mc:AlternateContent>
      <p:grpSp>
        <p:nvGrpSpPr>
          <p:cNvPr id="3" name="Grupo 2">
            <a:extLst>
              <a:ext uri="{FF2B5EF4-FFF2-40B4-BE49-F238E27FC236}">
                <a16:creationId xmlns:a16="http://schemas.microsoft.com/office/drawing/2014/main" id="{1326CAED-87D9-76BD-F62C-2E6B15040179}"/>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6FCE50E4-1C26-9A56-9BF4-A8A9EDC7D0A2}"/>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8B26B1E1-0DFF-30C9-34C0-B76CE4ECDCC7}"/>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572753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192" y="2654178"/>
                <a:ext cx="11029950" cy="2487866"/>
              </a:xfrm>
            </p:spPr>
            <p:txBody>
              <a:bodyPr>
                <a:normAutofit/>
              </a:bodyPr>
              <a:lstStyle/>
              <a:p>
                <a:pPr marL="0" indent="0">
                  <a:buNone/>
                </a:pPr>
                <a:r>
                  <a:rPr lang="es-ES" sz="2200" dirty="0">
                    <a:solidFill>
                      <a:schemeClr val="tx1"/>
                    </a:solidFill>
                  </a:rPr>
                  <a:t>Para simplificar la ecuación, usaremos un operador de rezago (</a:t>
                </a:r>
                <a:r>
                  <a:rPr lang="es-ES" sz="2200" dirty="0" err="1">
                    <a:solidFill>
                      <a:schemeClr val="tx1"/>
                    </a:solidFill>
                  </a:rPr>
                  <a:t>lag</a:t>
                </a:r>
                <a:r>
                  <a:rPr lang="es-ES" sz="2200" dirty="0">
                    <a:solidFill>
                      <a:schemeClr val="tx1"/>
                    </a:solidFill>
                  </a:rPr>
                  <a:t>), denominado “</a:t>
                </a:r>
                <a:r>
                  <a:rPr lang="es-ES" sz="2200" i="1" dirty="0">
                    <a:solidFill>
                      <a:schemeClr val="tx1"/>
                    </a:solidFill>
                    <a:latin typeface="Times New Roman" panose="02020603050405020304" pitchFamily="18" charset="0"/>
                    <a:cs typeface="Times New Roman" panose="02020603050405020304" pitchFamily="18" charset="0"/>
                  </a:rPr>
                  <a:t>L</a:t>
                </a:r>
                <a:r>
                  <a:rPr lang="es-ES" sz="2200" dirty="0">
                    <a:solidFill>
                      <a:schemeClr val="tx1"/>
                    </a:solidFill>
                  </a:rPr>
                  <a:t>”, de la siguiente forma:</a:t>
                </a:r>
              </a:p>
              <a:p>
                <a:pPr marL="0" indent="0">
                  <a:buNone/>
                </a:pPr>
                <a:endParaRPr lang="es-ES" sz="2200" dirty="0">
                  <a:solidFill>
                    <a:schemeClr val="tx1"/>
                  </a:solidFill>
                </a:endParaRPr>
              </a:p>
              <a:p>
                <a:pPr marL="0" indent="0" algn="ctr">
                  <a:buNone/>
                </a:pPr>
                <a14:m>
                  <m:oMathPara xmlns:m="http://schemas.openxmlformats.org/officeDocument/2006/math">
                    <m:oMathParaPr>
                      <m:jc m:val="centerGroup"/>
                    </m:oMathParaPr>
                    <m:oMath xmlns:m="http://schemas.openxmlformats.org/officeDocument/2006/math">
                      <m:sSup>
                        <m:sSupPr>
                          <m:ctrlPr>
                            <a:rPr lang="es-ES" sz="2800" b="0" i="1" smtClean="0">
                              <a:solidFill>
                                <a:schemeClr val="tx1"/>
                              </a:solidFill>
                              <a:latin typeface="Cambria Math" panose="02040503050406030204" pitchFamily="18" charset="0"/>
                            </a:rPr>
                          </m:ctrlPr>
                        </m:sSupPr>
                        <m:e>
                          <m:r>
                            <a:rPr lang="es-ES" sz="2800" b="0" i="1" smtClean="0">
                              <a:solidFill>
                                <a:schemeClr val="tx1"/>
                              </a:solidFill>
                              <a:latin typeface="Cambria Math" panose="02040503050406030204" pitchFamily="18" charset="0"/>
                            </a:rPr>
                            <m:t>𝐿</m:t>
                          </m:r>
                        </m:e>
                        <m:sup>
                          <m:r>
                            <a:rPr lang="es-ES" sz="2800" b="0" i="1" smtClean="0">
                              <a:solidFill>
                                <a:schemeClr val="tx1"/>
                              </a:solidFill>
                              <a:latin typeface="Cambria Math" panose="02040503050406030204" pitchFamily="18" charset="0"/>
                            </a:rPr>
                            <m:t>𝑛</m:t>
                          </m:r>
                        </m:sup>
                      </m:sSup>
                      <m:sSub>
                        <m:sSubPr>
                          <m:ctrlPr>
                            <a:rPr lang="es-ES" sz="2800" i="1">
                              <a:solidFill>
                                <a:schemeClr val="tx1"/>
                              </a:solidFill>
                              <a:latin typeface="Cambria Math" panose="02040503050406030204" pitchFamily="18" charset="0"/>
                              <a:ea typeface="Calibri" panose="020F0502020204030204" pitchFamily="34" charset="0"/>
                            </a:rPr>
                          </m:ctrlPr>
                        </m:sSubPr>
                        <m:e>
                          <m:r>
                            <a:rPr lang="es-ES" sz="2800" i="1">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sSub>
                        <m:sSubPr>
                          <m:ctrlPr>
                            <a:rPr lang="es-ES" sz="2800" i="1">
                              <a:solidFill>
                                <a:schemeClr val="tx1"/>
                              </a:solidFill>
                              <a:latin typeface="Cambria Math" panose="02040503050406030204" pitchFamily="18" charset="0"/>
                              <a:ea typeface="Calibri" panose="020F0502020204030204" pitchFamily="34" charset="0"/>
                            </a:rPr>
                          </m:ctrlPr>
                        </m:sSubPr>
                        <m:e>
                          <m:r>
                            <a:rPr lang="es-ES" sz="2800" b="0" i="1" smtClean="0">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m:t>
                          </m:r>
                          <m:r>
                            <a:rPr lang="es-ES" sz="2800" b="0" i="1" smtClean="0">
                              <a:solidFill>
                                <a:schemeClr val="tx1"/>
                              </a:solidFill>
                              <a:latin typeface="Cambria Math" panose="02040503050406030204" pitchFamily="18" charset="0"/>
                              <a:ea typeface="Calibri" panose="020F0502020204030204" pitchFamily="34" charset="0"/>
                            </a:rPr>
                            <m:t>𝑛</m:t>
                          </m:r>
                        </m:sub>
                      </m:sSub>
                    </m:oMath>
                  </m:oMathPara>
                </a14:m>
                <a:endParaRPr lang="es-ES" sz="2200" dirty="0">
                  <a:solidFill>
                    <a:schemeClr val="tx1"/>
                  </a:solidFill>
                </a:endParaRP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192" y="2654178"/>
                <a:ext cx="11029950" cy="2487866"/>
              </a:xfrm>
              <a:blipFill>
                <a:blip r:embed="rId2"/>
                <a:stretch>
                  <a:fillRect l="-718"/>
                </a:stretch>
              </a:blipFill>
            </p:spPr>
            <p:txBody>
              <a:bodyPr/>
              <a:lstStyle/>
              <a:p>
                <a:r>
                  <a:rPr lang="es-ES">
                    <a:noFill/>
                  </a:rPr>
                  <a:t> </a:t>
                </a:r>
              </a:p>
            </p:txBody>
          </p:sp>
        </mc:Fallback>
      </mc:AlternateContent>
      <p:grpSp>
        <p:nvGrpSpPr>
          <p:cNvPr id="3" name="Grupo 2">
            <a:extLst>
              <a:ext uri="{FF2B5EF4-FFF2-40B4-BE49-F238E27FC236}">
                <a16:creationId xmlns:a16="http://schemas.microsoft.com/office/drawing/2014/main" id="{8D69C66E-3A3C-A466-8E9E-4846CCBD9283}"/>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AF5E7151-2E3E-4607-FC49-D449CB93E130}"/>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EC1362A1-EBA5-7B43-B2CD-C197E7323CD7}"/>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810101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1. MODELO AUTOREGRESIVO (AR)</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366907"/>
              </a:xfrm>
            </p:spPr>
            <p:txBody>
              <a:bodyPr>
                <a:normAutofit/>
              </a:bodyPr>
              <a:lstStyle/>
              <a:p>
                <a:pPr marL="0" indent="0">
                  <a:buNone/>
                </a:pPr>
                <a:r>
                  <a:rPr lang="es-ES" sz="2200" dirty="0">
                    <a:solidFill>
                      <a:schemeClr val="tx1"/>
                    </a:solidFill>
                  </a:rPr>
                  <a:t>Si consideramos </a:t>
                </a:r>
                <a14:m>
                  <m:oMath xmlns:m="http://schemas.openxmlformats.org/officeDocument/2006/math">
                    <m:r>
                      <m:rPr>
                        <m:sty m:val="p"/>
                      </m:rPr>
                      <a:rPr lang="es-ES" sz="2200">
                        <a:solidFill>
                          <a:schemeClr val="tx1"/>
                        </a:solidFill>
                        <a:latin typeface="Cambria Math" panose="02040503050406030204" pitchFamily="18" charset="0"/>
                      </a:rPr>
                      <m:t>Θ</m:t>
                    </m:r>
                    <m:d>
                      <m:dPr>
                        <m:ctrlPr>
                          <a:rPr lang="es-ES" sz="2200" i="1">
                            <a:solidFill>
                              <a:schemeClr val="tx1"/>
                            </a:solidFill>
                            <a:latin typeface="Cambria Math" panose="02040503050406030204" pitchFamily="18" charset="0"/>
                          </a:rPr>
                        </m:ctrlPr>
                      </m:dPr>
                      <m:e>
                        <m:sSup>
                          <m:sSupPr>
                            <m:ctrlPr>
                              <a:rPr lang="es-ES" sz="2200" i="1">
                                <a:solidFill>
                                  <a:schemeClr val="tx1"/>
                                </a:solidFill>
                                <a:latin typeface="Cambria Math" panose="02040503050406030204" pitchFamily="18" charset="0"/>
                              </a:rPr>
                            </m:ctrlPr>
                          </m:sSupPr>
                          <m:e>
                            <m:r>
                              <a:rPr lang="es-ES" sz="2200" i="1">
                                <a:solidFill>
                                  <a:schemeClr val="tx1"/>
                                </a:solidFill>
                                <a:latin typeface="Cambria Math" panose="02040503050406030204" pitchFamily="18" charset="0"/>
                              </a:rPr>
                              <m:t>𝐿</m:t>
                            </m:r>
                          </m:e>
                          <m:sup>
                            <m:r>
                              <a:rPr lang="es-ES" sz="2200" i="1">
                                <a:solidFill>
                                  <a:schemeClr val="tx1"/>
                                </a:solidFill>
                                <a:latin typeface="Cambria Math" panose="02040503050406030204" pitchFamily="18" charset="0"/>
                              </a:rPr>
                              <m:t>𝑝</m:t>
                            </m:r>
                          </m:sup>
                        </m:sSup>
                      </m:e>
                    </m:d>
                  </m:oMath>
                </a14:m>
                <a:r>
                  <a:rPr lang="es-ES" sz="2200" dirty="0">
                    <a:solidFill>
                      <a:schemeClr val="tx1"/>
                    </a:solidFill>
                  </a:rPr>
                  <a:t> como una función polinomial de orden </a:t>
                </a:r>
                <a:r>
                  <a:rPr lang="es-ES" sz="2200" i="1" dirty="0">
                    <a:solidFill>
                      <a:schemeClr val="tx1"/>
                    </a:solidFill>
                    <a:latin typeface="Times New Roman" panose="02020603050405020304" pitchFamily="18" charset="0"/>
                    <a:cs typeface="Times New Roman" panose="02020603050405020304" pitchFamily="18" charset="0"/>
                  </a:rPr>
                  <a:t>p</a:t>
                </a:r>
                <a:r>
                  <a:rPr lang="es-ES" sz="2200" dirty="0">
                    <a:solidFill>
                      <a:schemeClr val="tx1"/>
                    </a:solidFill>
                  </a:rPr>
                  <a:t> de </a:t>
                </a:r>
                <a:r>
                  <a:rPr lang="es-ES" sz="2200" i="1" dirty="0">
                    <a:solidFill>
                      <a:schemeClr val="tx1"/>
                    </a:solidFill>
                    <a:latin typeface="Times New Roman" panose="02020603050405020304" pitchFamily="18" charset="0"/>
                    <a:cs typeface="Times New Roman" panose="02020603050405020304" pitchFamily="18" charset="0"/>
                  </a:rPr>
                  <a:t>L</a:t>
                </a:r>
                <a:r>
                  <a:rPr lang="es-ES" sz="2200" dirty="0">
                    <a:solidFill>
                      <a:schemeClr val="tx1"/>
                    </a:solidFill>
                  </a:rPr>
                  <a:t>, en su lugar podemos definir un modelo autorregresivo </a:t>
                </a:r>
                <a14:m>
                  <m:oMath xmlns:m="http://schemas.openxmlformats.org/officeDocument/2006/math">
                    <m:r>
                      <m:rPr>
                        <m:sty m:val="p"/>
                      </m:rPr>
                      <a:rPr lang="es-ES" sz="2200" b="0" i="0" smtClean="0">
                        <a:solidFill>
                          <a:schemeClr val="tx1"/>
                        </a:solidFill>
                        <a:latin typeface="Cambria Math" panose="02040503050406030204" pitchFamily="18" charset="0"/>
                      </a:rPr>
                      <m:t>AR</m:t>
                    </m:r>
                    <m:r>
                      <a:rPr lang="es-ES" sz="2200" b="0" i="1" smtClean="0">
                        <a:solidFill>
                          <a:schemeClr val="tx1"/>
                        </a:solidFill>
                        <a:latin typeface="Cambria Math" panose="02040503050406030204" pitchFamily="18" charset="0"/>
                      </a:rPr>
                      <m:t>(</m:t>
                    </m:r>
                    <m:r>
                      <a:rPr lang="es-ES" sz="2200" b="0" i="1" smtClean="0">
                        <a:solidFill>
                          <a:schemeClr val="tx1"/>
                        </a:solidFill>
                        <a:latin typeface="Cambria Math" panose="02040503050406030204" pitchFamily="18" charset="0"/>
                      </a:rPr>
                      <m:t>𝑝</m:t>
                    </m:r>
                    <m:r>
                      <a:rPr lang="es-ES" sz="2200" b="0" i="1" smtClean="0">
                        <a:solidFill>
                          <a:schemeClr val="tx1"/>
                        </a:solidFill>
                        <a:latin typeface="Cambria Math" panose="02040503050406030204" pitchFamily="18" charset="0"/>
                      </a:rPr>
                      <m:t>) </m:t>
                    </m:r>
                  </m:oMath>
                </a14:m>
                <a:r>
                  <a:rPr lang="es-ES" sz="2200" dirty="0">
                    <a:solidFill>
                      <a:schemeClr val="tx1"/>
                    </a:solidFill>
                  </a:rPr>
                  <a:t>por:</a:t>
                </a:r>
              </a:p>
              <a:p>
                <a:pPr marL="0" indent="0">
                  <a:buNone/>
                </a:pPr>
                <a:endParaRPr lang="es-ES" sz="2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b="0" i="0" smtClean="0">
                          <a:solidFill>
                            <a:schemeClr val="tx1"/>
                          </a:solidFill>
                          <a:latin typeface="Cambria Math" panose="02040503050406030204" pitchFamily="18" charset="0"/>
                        </a:rPr>
                        <m:t>=</m:t>
                      </m:r>
                      <m:r>
                        <m:rPr>
                          <m:sty m:val="p"/>
                        </m:rPr>
                        <a:rPr lang="es-ES" sz="3200" smtClean="0">
                          <a:solidFill>
                            <a:schemeClr val="tx1"/>
                          </a:solidFill>
                          <a:latin typeface="Cambria Math" panose="02040503050406030204" pitchFamily="18" charset="0"/>
                        </a:rPr>
                        <m:t>Θ</m:t>
                      </m:r>
                      <m:sSup>
                        <m:sSupPr>
                          <m:ctrlPr>
                            <a:rPr lang="es-ES" sz="3200" i="1" smtClean="0">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r>
                                <a:rPr lang="es-ES" sz="3200" b="0" i="1" smtClean="0">
                                  <a:solidFill>
                                    <a:schemeClr val="tx1"/>
                                  </a:solidFill>
                                  <a:latin typeface="Cambria Math" panose="02040503050406030204" pitchFamily="18" charset="0"/>
                                </a:rPr>
                                <m:t>𝐿</m:t>
                              </m:r>
                            </m:e>
                          </m:d>
                        </m:e>
                        <m:sup>
                          <m:r>
                            <a:rPr lang="es-ES" sz="3200" b="0" i="1" smtClean="0">
                              <a:solidFill>
                                <a:schemeClr val="tx1"/>
                              </a:solidFill>
                              <a:latin typeface="Cambria Math" panose="02040503050406030204" pitchFamily="18" charset="0"/>
                            </a:rPr>
                            <m:t>𝑝</m:t>
                          </m:r>
                        </m:sup>
                      </m:s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i="1">
                          <a:solidFill>
                            <a:schemeClr val="tx1"/>
                          </a:solidFill>
                          <a:latin typeface="Cambria Math" panose="02040503050406030204" pitchFamily="18" charset="0"/>
                          <a:ea typeface="Calibri" panose="020F0502020204030204" pitchFamily="34" charset="0"/>
                        </a:rPr>
                        <m:t>+</m:t>
                      </m:r>
                      <m:sSub>
                        <m:sSubPr>
                          <m:ctrlPr>
                            <a:rPr lang="es-ES" sz="3200" i="1">
                              <a:solidFill>
                                <a:schemeClr val="tx1"/>
                              </a:solidFill>
                              <a:latin typeface="Cambria Math" panose="02040503050406030204" pitchFamily="18" charset="0"/>
                              <a:ea typeface="Calibri" panose="020F0502020204030204" pitchFamily="34" charset="0"/>
                            </a:rPr>
                          </m:ctrlPr>
                        </m:sSubPr>
                        <m:e>
                          <m:r>
                            <a:rPr lang="el-GR" sz="3200" i="1">
                              <a:solidFill>
                                <a:schemeClr val="tx1"/>
                              </a:solidFill>
                              <a:latin typeface="Cambria Math" panose="02040503050406030204" pitchFamily="18" charset="0"/>
                              <a:ea typeface="Calibri" panose="020F0502020204030204" pitchFamily="34" charset="0"/>
                            </a:rPr>
                            <m:t>𝜀</m:t>
                          </m:r>
                        </m:e>
                        <m:sub>
                          <m:r>
                            <a:rPr lang="es-CL" sz="3200" i="1">
                              <a:solidFill>
                                <a:schemeClr val="tx1"/>
                              </a:solidFill>
                              <a:latin typeface="Cambria Math" panose="02040503050406030204" pitchFamily="18" charset="0"/>
                              <a:ea typeface="Calibri" panose="020F0502020204030204" pitchFamily="34" charset="0"/>
                            </a:rPr>
                            <m:t>𝑡</m:t>
                          </m:r>
                        </m:sub>
                      </m:sSub>
                    </m:oMath>
                  </m:oMathPara>
                </a14:m>
                <a:endParaRPr lang="es-ES" sz="3200" dirty="0">
                  <a:solidFill>
                    <a:schemeClr val="tx1"/>
                  </a:solidFill>
                </a:endParaRPr>
              </a:p>
              <a:p>
                <a:pPr marL="0" indent="0">
                  <a:buNone/>
                </a:pPr>
                <a:endParaRPr lang="es-ES" sz="2000" dirty="0">
                  <a:solidFill>
                    <a:schemeClr val="tx1"/>
                  </a:solidFill>
                </a:endParaRPr>
              </a:p>
              <a:p>
                <a:pPr marL="0" indent="0">
                  <a:buNone/>
                </a:pPr>
                <a:r>
                  <a:rPr lang="es-ES" sz="2200" dirty="0">
                    <a:solidFill>
                      <a:schemeClr val="tx1"/>
                    </a:solidFill>
                  </a:rPr>
                  <a:t>Tomando en cuenta que la constante ha sido absorbida en el polinomio </a:t>
                </a:r>
                <a14:m>
                  <m:oMath xmlns:m="http://schemas.openxmlformats.org/officeDocument/2006/math">
                    <m:r>
                      <m:rPr>
                        <m:sty m:val="p"/>
                      </m:rPr>
                      <a:rPr lang="es-ES" sz="2200" smtClean="0">
                        <a:solidFill>
                          <a:schemeClr val="tx1"/>
                        </a:solidFill>
                        <a:latin typeface="Cambria Math" panose="02040503050406030204" pitchFamily="18" charset="0"/>
                      </a:rPr>
                      <m:t>Θ</m:t>
                    </m:r>
                  </m:oMath>
                </a14:m>
                <a:endParaRPr lang="es-ES" sz="2200" dirty="0">
                  <a:solidFill>
                    <a:schemeClr val="tx1"/>
                  </a:solidFill>
                </a:endParaRP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366907"/>
              </a:xfrm>
              <a:blipFill>
                <a:blip r:embed="rId2"/>
                <a:stretch>
                  <a:fillRect l="-718"/>
                </a:stretch>
              </a:blipFill>
            </p:spPr>
            <p:txBody>
              <a:bodyPr/>
              <a:lstStyle/>
              <a:p>
                <a:r>
                  <a:rPr lang="es-ES">
                    <a:noFill/>
                  </a:rPr>
                  <a:t> </a:t>
                </a:r>
              </a:p>
            </p:txBody>
          </p:sp>
        </mc:Fallback>
      </mc:AlternateContent>
      <p:grpSp>
        <p:nvGrpSpPr>
          <p:cNvPr id="3" name="Grupo 2">
            <a:extLst>
              <a:ext uri="{FF2B5EF4-FFF2-40B4-BE49-F238E27FC236}">
                <a16:creationId xmlns:a16="http://schemas.microsoft.com/office/drawing/2014/main" id="{FA2FD31C-A357-C7DF-155B-13EE3E78B22C}"/>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760DB8CA-3EF8-0D98-C6A7-D6B6413A9518}"/>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CA2F4478-8BB1-BA51-6470-2695406DC495}"/>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13126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dirty="0"/>
              <a:t>PROCESOS ESTOCÁSTICOS</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rcRect/>
          <a:stretch/>
        </p:blipFill>
        <p:spPr>
          <a:xfrm>
            <a:off x="581025" y="2231480"/>
            <a:ext cx="5422900" cy="3625353"/>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2"/>
          </p:nvPr>
        </p:nvSpPr>
        <p:spPr>
          <a:xfrm>
            <a:off x="6576290" y="2471128"/>
            <a:ext cx="4778347" cy="3385705"/>
          </a:xfrm>
        </p:spPr>
        <p:txBody>
          <a:bodyPr>
            <a:normAutofit/>
          </a:bodyPr>
          <a:lstStyle/>
          <a:p>
            <a:pPr marL="0" indent="0" algn="ctr">
              <a:buNone/>
            </a:pPr>
            <a:r>
              <a:rPr lang="es-ES" sz="2400" i="1" dirty="0"/>
              <a:t>“Un proceso estocástico es una colección de variables aleatorias indexadas por el tiempo u otro conjunto de índices que describe la evolución de un sistema o fenómeno a lo largo del tiempo de una manera probabilística.”</a:t>
            </a:r>
          </a:p>
        </p:txBody>
      </p:sp>
      <p:grpSp>
        <p:nvGrpSpPr>
          <p:cNvPr id="3" name="Grupo 2">
            <a:extLst>
              <a:ext uri="{FF2B5EF4-FFF2-40B4-BE49-F238E27FC236}">
                <a16:creationId xmlns:a16="http://schemas.microsoft.com/office/drawing/2014/main" id="{C51D7F66-8422-454E-0925-EA811DF6B6D8}"/>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EAD0D149-900D-DCDB-DAC7-C0CB54EC0CEE}"/>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742C0EAB-34F9-82C2-FB74-95F097B4775B}"/>
                </a:ext>
              </a:extLst>
            </p:cNvPr>
            <p:cNvSpPr/>
            <p:nvPr/>
          </p:nvSpPr>
          <p:spPr>
            <a:xfrm>
              <a:off x="10761784" y="853219"/>
              <a:ext cx="787437" cy="763724"/>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9760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p:grpSp>
        <p:nvGrpSpPr>
          <p:cNvPr id="3" name="Grupo 2">
            <a:extLst>
              <a:ext uri="{FF2B5EF4-FFF2-40B4-BE49-F238E27FC236}">
                <a16:creationId xmlns:a16="http://schemas.microsoft.com/office/drawing/2014/main" id="{68EF6E40-D2C3-CA32-487D-8AD0F7074D01}"/>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0035ABF1-98E4-882A-1168-0BD9A0999893}"/>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A087E26B-4200-06E6-BA73-16E2618455A1}"/>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37" name="Marcador de contenido 2">
            <a:extLst>
              <a:ext uri="{FF2B5EF4-FFF2-40B4-BE49-F238E27FC236}">
                <a16:creationId xmlns:a16="http://schemas.microsoft.com/office/drawing/2014/main" id="{87FA0CAB-69BA-B186-D9BA-58E16FA5EEA6}"/>
              </a:ext>
            </a:extLst>
          </p:cNvPr>
          <p:cNvGraphicFramePr/>
          <p:nvPr/>
        </p:nvGraphicFramePr>
        <p:xfrm>
          <a:off x="449580" y="2460144"/>
          <a:ext cx="11292840" cy="42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Marcador de contenido 2">
            <a:extLst>
              <a:ext uri="{FF2B5EF4-FFF2-40B4-BE49-F238E27FC236}">
                <a16:creationId xmlns:a16="http://schemas.microsoft.com/office/drawing/2014/main" id="{B867181D-B3A8-DBF4-99C5-753A43F04D50}"/>
              </a:ext>
            </a:extLst>
          </p:cNvPr>
          <p:cNvSpPr>
            <a:spLocks noGrp="1"/>
          </p:cNvSpPr>
          <p:nvPr>
            <p:ph idx="1"/>
          </p:nvPr>
        </p:nvSpPr>
        <p:spPr>
          <a:xfrm>
            <a:off x="581025" y="1963555"/>
            <a:ext cx="11029950" cy="608824"/>
          </a:xfrm>
        </p:spPr>
        <p:txBody>
          <a:bodyPr>
            <a:normAutofit/>
          </a:bodyPr>
          <a:lstStyle/>
          <a:p>
            <a:pPr marL="0" indent="0" algn="just">
              <a:buNone/>
            </a:pPr>
            <a:r>
              <a:rPr lang="es-ES" sz="2200" b="1" dirty="0">
                <a:cs typeface="Times New Roman" panose="02020603050405020304" pitchFamily="18" charset="0"/>
              </a:rPr>
              <a:t>MODELO DE MEDIA MÓVIL (MA)</a:t>
            </a:r>
          </a:p>
        </p:txBody>
      </p:sp>
    </p:spTree>
    <p:extLst>
      <p:ext uri="{BB962C8B-B14F-4D97-AF65-F5344CB8AC3E}">
        <p14:creationId xmlns:p14="http://schemas.microsoft.com/office/powerpoint/2010/main" val="717537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2610693"/>
                <a:ext cx="11029950" cy="3321879"/>
              </a:xfrm>
              <a:solidFill>
                <a:schemeClr val="accent2">
                  <a:lumMod val="20000"/>
                  <a:lumOff val="80000"/>
                </a:schemeClr>
              </a:solidFill>
            </p:spPr>
            <p:txBody>
              <a:bodyPr>
                <a:normAutofit/>
              </a:bodyPr>
              <a:lstStyle/>
              <a:p>
                <a:r>
                  <a:rPr lang="es-ES" sz="2200" dirty="0"/>
                  <a:t>Un modelo MA se basa en la idea de que los valores actuales de la serie de tiempo están relacionados con los errores pasados, lo que significa que las observaciones actuales están influenciadas por éstos.</a:t>
                </a:r>
              </a:p>
              <a:p>
                <a:r>
                  <a:rPr lang="es-ES" sz="2200" dirty="0"/>
                  <a:t>Mientras que los modelos autorregresivos se regresan en los valores previos de </a:t>
                </a:r>
                <a14:m>
                  <m:oMath xmlns:m="http://schemas.openxmlformats.org/officeDocument/2006/math">
                    <m:sSub>
                      <m:sSubPr>
                        <m:ctrlPr>
                          <a:rPr lang="es-ES" sz="2200" i="1">
                            <a:latin typeface="Cambria Math" panose="02040503050406030204" pitchFamily="18" charset="0"/>
                          </a:rPr>
                        </m:ctrlPr>
                      </m:sSubPr>
                      <m:e>
                        <m:r>
                          <a:rPr lang="es-ES" sz="2200">
                            <a:latin typeface="Cambria Math" panose="02040503050406030204" pitchFamily="18" charset="0"/>
                          </a:rPr>
                          <m:t>𝑦</m:t>
                        </m:r>
                      </m:e>
                      <m:sub>
                        <m:r>
                          <a:rPr lang="es-CL" sz="2200">
                            <a:latin typeface="Cambria Math" panose="02040503050406030204" pitchFamily="18" charset="0"/>
                          </a:rPr>
                          <m:t>𝑡</m:t>
                        </m:r>
                      </m:sub>
                    </m:sSub>
                    <m:r>
                      <a:rPr lang="es-CL" sz="2200">
                        <a:latin typeface="Cambria Math" panose="02040503050406030204" pitchFamily="18" charset="0"/>
                      </a:rPr>
                      <m:t> </m:t>
                    </m:r>
                  </m:oMath>
                </a14:m>
                <a:r>
                  <a:rPr lang="es-ES" sz="2200" dirty="0"/>
                  <a:t>los modelos de media móvil se regresan en los valores previos de </a:t>
                </a:r>
                <a14:m>
                  <m:oMath xmlns:m="http://schemas.openxmlformats.org/officeDocument/2006/math">
                    <m:sSub>
                      <m:sSubPr>
                        <m:ctrlPr>
                          <a:rPr lang="es-ES" sz="2200" i="1">
                            <a:latin typeface="Cambria Math" panose="02040503050406030204" pitchFamily="18" charset="0"/>
                          </a:rPr>
                        </m:ctrlPr>
                      </m:sSubPr>
                      <m:e>
                        <m:r>
                          <a:rPr lang="el-GR" sz="2200">
                            <a:latin typeface="Cambria Math" panose="02040503050406030204" pitchFamily="18" charset="0"/>
                          </a:rPr>
                          <m:t>𝜀</m:t>
                        </m:r>
                      </m:e>
                      <m:sub>
                        <m:r>
                          <a:rPr lang="es-CL" sz="2200">
                            <a:latin typeface="Cambria Math" panose="02040503050406030204" pitchFamily="18" charset="0"/>
                          </a:rPr>
                          <m:t>𝑡</m:t>
                        </m:r>
                      </m:sub>
                    </m:sSub>
                  </m:oMath>
                </a14:m>
                <a:r>
                  <a:rPr lang="es-ES" sz="2200" dirty="0"/>
                  <a:t>.</a:t>
                </a:r>
              </a:p>
              <a:p>
                <a:r>
                  <a:rPr lang="es-ES" sz="2200" dirty="0"/>
                  <a:t>Los modelos de medias móviles son útiles para capturar la estructura de “ruido” o aleatoriedad en una serie de tiempo y se utilizan en una variedad de aplicaciones, como pronósticos financieros, análisis de datos económicos, predicción del clima, entre otros.</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2610693"/>
                <a:ext cx="11029950" cy="3321879"/>
              </a:xfrm>
              <a:blipFill>
                <a:blip r:embed="rId2"/>
                <a:stretch>
                  <a:fillRect l="-387"/>
                </a:stretch>
              </a:blipFill>
            </p:spPr>
            <p:txBody>
              <a:bodyPr/>
              <a:lstStyle/>
              <a:p>
                <a:r>
                  <a:rPr lang="es-ES">
                    <a:noFill/>
                  </a:rPr>
                  <a:t> </a:t>
                </a:r>
              </a:p>
            </p:txBody>
          </p:sp>
        </mc:Fallback>
      </mc:AlternateContent>
      <p:grpSp>
        <p:nvGrpSpPr>
          <p:cNvPr id="3" name="Grupo 2">
            <a:extLst>
              <a:ext uri="{FF2B5EF4-FFF2-40B4-BE49-F238E27FC236}">
                <a16:creationId xmlns:a16="http://schemas.microsoft.com/office/drawing/2014/main" id="{68EF6E40-D2C3-CA32-487D-8AD0F7074D01}"/>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0035ABF1-98E4-882A-1168-0BD9A0999893}"/>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A087E26B-4200-06E6-BA73-16E2618455A1}"/>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5410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658627"/>
              </a:xfrm>
            </p:spPr>
            <p:txBody>
              <a:bodyPr>
                <a:normAutofit/>
              </a:bodyPr>
              <a:lstStyle/>
              <a:p>
                <a:pPr marL="0" indent="0">
                  <a:buNone/>
                </a:pPr>
                <a:r>
                  <a:rPr lang="es-ES" sz="2000" dirty="0">
                    <a:solidFill>
                      <a:schemeClr val="tx1"/>
                    </a:solidFill>
                  </a:rPr>
                  <a:t>Un proceso MA de orden </a:t>
                </a:r>
                <a14:m>
                  <m:oMath xmlns:m="http://schemas.openxmlformats.org/officeDocument/2006/math">
                    <m:r>
                      <a:rPr lang="es-ES" sz="2000" b="0" i="1" smtClean="0">
                        <a:solidFill>
                          <a:schemeClr val="tx1"/>
                        </a:solidFill>
                        <a:latin typeface="Cambria Math" panose="02040503050406030204" pitchFamily="18" charset="0"/>
                      </a:rPr>
                      <m:t>𝑞</m:t>
                    </m:r>
                  </m:oMath>
                </a14:m>
                <a:r>
                  <a:rPr lang="es-ES" sz="2000" dirty="0">
                    <a:solidFill>
                      <a:schemeClr val="tx1"/>
                    </a:solidFill>
                  </a:rPr>
                  <a:t>, o MA(</a:t>
                </a:r>
                <a14:m>
                  <m:oMath xmlns:m="http://schemas.openxmlformats.org/officeDocument/2006/math">
                    <m:r>
                      <a:rPr lang="es-ES" sz="2000" i="1">
                        <a:solidFill>
                          <a:schemeClr val="tx1"/>
                        </a:solidFill>
                        <a:latin typeface="Cambria Math" panose="02040503050406030204" pitchFamily="18" charset="0"/>
                      </a:rPr>
                      <m:t>𝑞</m:t>
                    </m:r>
                  </m:oMath>
                </a14:m>
                <a:r>
                  <a:rPr lang="es-ES" sz="2000" dirty="0">
                    <a:solidFill>
                      <a:schemeClr val="tx1"/>
                    </a:solidFill>
                  </a:rPr>
                  <a:t>), se define como:</a:t>
                </a:r>
              </a:p>
              <a:p>
                <a:pPr marL="0" indent="0" algn="ctr">
                  <a:buNone/>
                </a:pPr>
                <a:r>
                  <a:rPr lang="es-ES" sz="2800" dirty="0">
                    <a:solidFill>
                      <a:schemeClr val="tx1"/>
                    </a:solidFill>
                  </a:rPr>
                  <a:t> </a:t>
                </a:r>
                <a14:m>
                  <m:oMath xmlns:m="http://schemas.openxmlformats.org/officeDocument/2006/math">
                    <m:sSub>
                      <m:sSubPr>
                        <m:ctrlPr>
                          <a:rPr lang="es-ES" sz="2800" i="1" smtClean="0">
                            <a:solidFill>
                              <a:schemeClr val="tx1"/>
                            </a:solidFill>
                            <a:latin typeface="Cambria Math" panose="02040503050406030204" pitchFamily="18" charset="0"/>
                            <a:ea typeface="Calibri" panose="020F0502020204030204" pitchFamily="34" charset="0"/>
                          </a:rPr>
                        </m:ctrlPr>
                      </m:sSubPr>
                      <m:e>
                        <m:r>
                          <a:rPr lang="es-ES" sz="2800" b="0" i="1" smtClean="0">
                            <a:solidFill>
                              <a:schemeClr val="tx1"/>
                            </a:solidFill>
                            <a:latin typeface="Cambria Math" panose="02040503050406030204" pitchFamily="18" charset="0"/>
                            <a:ea typeface="Calibri" panose="020F0502020204030204" pitchFamily="34" charset="0"/>
                          </a:rPr>
                          <m:t>𝑦</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r>
                      <m:rPr>
                        <m:nor/>
                      </m:rPr>
                      <a:rPr lang="es-ES" sz="28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μ</m:t>
                    </m:r>
                    <m:r>
                      <a:rPr lang="es-ES" sz="2800" b="0" i="1" smtClean="0">
                        <a:solidFill>
                          <a:schemeClr val="tx1"/>
                        </a:solidFill>
                        <a:latin typeface="Cambria Math" panose="02040503050406030204" pitchFamily="18" charset="0"/>
                        <a:ea typeface="Calibri" panose="020F0502020204030204" pitchFamily="34" charset="0"/>
                      </a:rPr>
                      <m:t>+</m:t>
                    </m:r>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oMath>
                </a14:m>
                <a:r>
                  <a:rPr lang="es-ES" sz="2800" dirty="0">
                    <a:solidFill>
                      <a:schemeClr val="tx1"/>
                    </a:solidFill>
                    <a:ea typeface="Calibri" panose="020F0502020204030204" pitchFamily="34" charset="0"/>
                  </a:rPr>
                  <a:t> </a:t>
                </a:r>
                <a14:m>
                  <m:oMath xmlns:m="http://schemas.openxmlformats.org/officeDocument/2006/math">
                    <m:nary>
                      <m:naryPr>
                        <m:chr m:val="∑"/>
                        <m:ctrlPr>
                          <a:rPr lang="es-ES" sz="2800" i="1" smtClean="0">
                            <a:solidFill>
                              <a:schemeClr val="tx1"/>
                            </a:solidFill>
                            <a:latin typeface="Cambria Math" panose="02040503050406030204" pitchFamily="18" charset="0"/>
                          </a:rPr>
                        </m:ctrlPr>
                      </m:naryPr>
                      <m:sub>
                        <m:r>
                          <m:rPr>
                            <m:brk m:alnAt="23"/>
                          </m:rPr>
                          <a:rPr lang="es-ES" sz="2800" b="0" i="1" smtClean="0">
                            <a:solidFill>
                              <a:schemeClr val="tx1"/>
                            </a:solidFill>
                            <a:latin typeface="Cambria Math" panose="02040503050406030204" pitchFamily="18" charset="0"/>
                          </a:rPr>
                          <m:t>𝑖</m:t>
                        </m:r>
                        <m:r>
                          <a:rPr lang="es-ES" sz="2800" b="0" i="1" smtClean="0">
                            <a:solidFill>
                              <a:schemeClr val="tx1"/>
                            </a:solidFill>
                            <a:latin typeface="Cambria Math" panose="02040503050406030204" pitchFamily="18" charset="0"/>
                          </a:rPr>
                          <m:t>=1</m:t>
                        </m:r>
                      </m:sub>
                      <m:sup>
                        <m:r>
                          <a:rPr lang="es-ES" sz="2800" b="0" i="1" smtClean="0">
                            <a:solidFill>
                              <a:schemeClr val="tx1"/>
                            </a:solidFill>
                            <a:latin typeface="Cambria Math" panose="02040503050406030204" pitchFamily="18" charset="0"/>
                          </a:rPr>
                          <m:t>𝑞</m:t>
                        </m:r>
                      </m:sup>
                      <m:e>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ES" sz="2800">
                                <a:solidFill>
                                  <a:schemeClr val="tx1"/>
                                </a:solidFill>
                                <a:latin typeface="Cambria Math" panose="02040503050406030204" pitchFamily="18" charset="0"/>
                              </a:rPr>
                              <m:t>ϕ</m:t>
                            </m:r>
                          </m:e>
                          <m:sub>
                            <m:r>
                              <a:rPr lang="es-ES" sz="2800" b="0" i="1" smtClean="0">
                                <a:solidFill>
                                  <a:schemeClr val="tx1"/>
                                </a:solidFill>
                                <a:latin typeface="Cambria Math" panose="02040503050406030204" pitchFamily="18" charset="0"/>
                                <a:ea typeface="Calibri" panose="020F0502020204030204" pitchFamily="34" charset="0"/>
                              </a:rPr>
                              <m:t>𝑖</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m:t>
                            </m:r>
                            <m:r>
                              <a:rPr lang="es-ES" sz="2800" b="0" i="1" smtClean="0">
                                <a:solidFill>
                                  <a:schemeClr val="tx1"/>
                                </a:solidFill>
                                <a:latin typeface="Cambria Math" panose="02040503050406030204" pitchFamily="18" charset="0"/>
                                <a:ea typeface="Calibri" panose="020F0502020204030204" pitchFamily="34" charset="0"/>
                              </a:rPr>
                              <m:t>𝑖</m:t>
                            </m:r>
                          </m:sub>
                        </m:sSub>
                      </m:e>
                    </m:nary>
                  </m:oMath>
                </a14:m>
                <a:endParaRPr lang="es-ES" sz="2000" dirty="0">
                  <a:solidFill>
                    <a:schemeClr val="tx1"/>
                  </a:solidFill>
                </a:endParaRPr>
              </a:p>
              <a:p>
                <a:pPr marL="0" indent="0">
                  <a:buNone/>
                </a:pPr>
                <a:r>
                  <a:rPr lang="es-ES" sz="2000" dirty="0">
                    <a:solidFill>
                      <a:schemeClr val="tx1"/>
                    </a:solidFill>
                  </a:rPr>
                  <a:t>Donde</a:t>
                </a:r>
              </a:p>
              <a:p>
                <a:pPr marL="0" indent="0">
                  <a:buNone/>
                </a:pPr>
                <a14:m>
                  <m:oMath xmlns:m="http://schemas.openxmlformats.org/officeDocument/2006/math">
                    <m:sSub>
                      <m:sSubPr>
                        <m:ctrlPr>
                          <a:rPr lang="es-ES" i="1" smtClean="0">
                            <a:solidFill>
                              <a:schemeClr val="tx1"/>
                            </a:solidFill>
                            <a:latin typeface="Cambria Math" panose="02040503050406030204" pitchFamily="18" charset="0"/>
                            <a:ea typeface="Calibri" panose="020F0502020204030204" pitchFamily="34" charset="0"/>
                          </a:rPr>
                        </m:ctrlPr>
                      </m:sSubPr>
                      <m:e>
                        <m:r>
                          <a:rPr lang="es-ES" b="0" i="1" smtClean="0">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𝑡</m:t>
                        </m:r>
                      </m:sub>
                    </m:sSub>
                  </m:oMath>
                </a14:m>
                <a:r>
                  <a:rPr lang="es-ES" sz="2000" dirty="0">
                    <a:solidFill>
                      <a:schemeClr val="tx1"/>
                    </a:solidFill>
                  </a:rPr>
                  <a:t> es el valor de la serie de tiempo en el tiempo 𝑡.</a:t>
                </a:r>
              </a:p>
              <a:p>
                <a:pPr marL="0" indent="0">
                  <a:buNone/>
                </a:pPr>
                <a14:m>
                  <m:oMath xmlns:m="http://schemas.openxmlformats.org/officeDocument/2006/math">
                    <m:r>
                      <m:rPr>
                        <m:nor/>
                      </m:rPr>
                      <a:rPr lang="es-ES" sz="2000"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μ</m:t>
                    </m:r>
                  </m:oMath>
                </a14:m>
                <a:r>
                  <a:rPr lang="es-ES" sz="2000" dirty="0">
                    <a:solidFill>
                      <a:schemeClr val="tx1"/>
                    </a:solidFill>
                  </a:rPr>
                  <a:t> es la media de la serie de tiempo.</a:t>
                </a:r>
              </a:p>
              <a:p>
                <a:pPr marL="0" indent="0">
                  <a:buNone/>
                </a:pPr>
                <a14:m>
                  <m:oMath xmlns:m="http://schemas.openxmlformats.org/officeDocument/2006/math">
                    <m:sSub>
                      <m:sSubPr>
                        <m:ctrlPr>
                          <a:rPr lang="es-ES" sz="2000" i="1" smtClean="0">
                            <a:solidFill>
                              <a:schemeClr val="tx1"/>
                            </a:solidFill>
                            <a:latin typeface="Cambria Math" panose="02040503050406030204" pitchFamily="18" charset="0"/>
                            <a:ea typeface="Calibri" panose="020F0502020204030204" pitchFamily="34" charset="0"/>
                          </a:rPr>
                        </m:ctrlPr>
                      </m:sSubPr>
                      <m:e>
                        <m:r>
                          <a:rPr lang="el-GR" sz="2000" i="1">
                            <a:solidFill>
                              <a:schemeClr val="tx1"/>
                            </a:solidFill>
                            <a:latin typeface="Cambria Math" panose="02040503050406030204" pitchFamily="18" charset="0"/>
                            <a:ea typeface="Calibri" panose="020F0502020204030204" pitchFamily="34" charset="0"/>
                          </a:rPr>
                          <m:t>𝜀</m:t>
                        </m:r>
                      </m:e>
                      <m:sub>
                        <m:r>
                          <a:rPr lang="es-CL" sz="2000" i="1">
                            <a:solidFill>
                              <a:schemeClr val="tx1"/>
                            </a:solidFill>
                            <a:latin typeface="Cambria Math" panose="02040503050406030204" pitchFamily="18" charset="0"/>
                            <a:ea typeface="Calibri" panose="020F0502020204030204" pitchFamily="34" charset="0"/>
                          </a:rPr>
                          <m:t>𝑡</m:t>
                        </m:r>
                      </m:sub>
                    </m:sSub>
                    <m:r>
                      <a:rPr lang="es-CL" sz="2000" i="1">
                        <a:solidFill>
                          <a:schemeClr val="tx1"/>
                        </a:solidFill>
                        <a:latin typeface="Cambria Math" panose="02040503050406030204" pitchFamily="18" charset="0"/>
                        <a:ea typeface="Calibri" panose="020F0502020204030204" pitchFamily="34" charset="0"/>
                      </a:rPr>
                      <m:t> </m:t>
                    </m:r>
                  </m:oMath>
                </a14:m>
                <a:r>
                  <a:rPr lang="es-ES" sz="2000" dirty="0">
                    <a:solidFill>
                      <a:schemeClr val="tx1"/>
                    </a:solidFill>
                  </a:rPr>
                  <a:t>es el término de error estocástico que representa la parte no explicada por el modelo.</a:t>
                </a:r>
              </a:p>
              <a:p>
                <a:pPr marL="0" indent="0">
                  <a:buNone/>
                </a:pPr>
                <a14:m>
                  <m:oMath xmlns:m="http://schemas.openxmlformats.org/officeDocument/2006/math">
                    <m:r>
                      <a:rPr lang="es-ES" sz="2000" b="0" i="1" smtClean="0">
                        <a:solidFill>
                          <a:schemeClr val="tx1"/>
                        </a:solidFill>
                        <a:latin typeface="Cambria Math" panose="02040503050406030204" pitchFamily="18" charset="0"/>
                      </a:rPr>
                      <m:t>𝑞</m:t>
                    </m:r>
                  </m:oMath>
                </a14:m>
                <a:r>
                  <a:rPr lang="es-ES" sz="2000" dirty="0">
                    <a:solidFill>
                      <a:schemeClr val="tx1"/>
                    </a:solidFill>
                  </a:rPr>
                  <a:t> es el orden del proceso que indica cuántos términos de error pasados se están considerando en el modelo para predecir el valor actual de la serie de tiempo.</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658627"/>
              </a:xfrm>
              <a:blipFill>
                <a:blip r:embed="rId2"/>
                <a:stretch>
                  <a:fillRect l="-552"/>
                </a:stretch>
              </a:blipFill>
            </p:spPr>
            <p:txBody>
              <a:bodyPr/>
              <a:lstStyle/>
              <a:p>
                <a:r>
                  <a:rPr lang="es-ES">
                    <a:noFill/>
                  </a:rPr>
                  <a:t> </a:t>
                </a:r>
              </a:p>
            </p:txBody>
          </p:sp>
        </mc:Fallback>
      </mc:AlternateContent>
      <p:grpSp>
        <p:nvGrpSpPr>
          <p:cNvPr id="3" name="Grupo 2">
            <a:extLst>
              <a:ext uri="{FF2B5EF4-FFF2-40B4-BE49-F238E27FC236}">
                <a16:creationId xmlns:a16="http://schemas.microsoft.com/office/drawing/2014/main" id="{8C7C4027-EC63-A2E8-532C-D31705E5000C}"/>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3ED3218E-F878-F2A6-3F29-E92705A48DEE}"/>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20AD92D9-DFEE-EFC3-8CED-1EBEE0B6F415}"/>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298812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658627"/>
              </a:xfrm>
            </p:spPr>
            <p:txBody>
              <a:bodyPr>
                <a:normAutofit/>
              </a:bodyPr>
              <a:lstStyle/>
              <a:p>
                <a:pPr marL="0" indent="0">
                  <a:buNone/>
                </a:pPr>
                <a14:m>
                  <m:oMath xmlns:m="http://schemas.openxmlformats.org/officeDocument/2006/math">
                    <m:nary>
                      <m:naryPr>
                        <m:chr m:val="∑"/>
                        <m:ctrlPr>
                          <a:rPr lang="es-ES" sz="3200" i="1" smtClean="0">
                            <a:solidFill>
                              <a:schemeClr val="tx1"/>
                            </a:solidFill>
                            <a:latin typeface="Cambria Math" panose="02040503050406030204" pitchFamily="18" charset="0"/>
                          </a:rPr>
                        </m:ctrlPr>
                      </m:naryPr>
                      <m:sub>
                        <m:r>
                          <m:rPr>
                            <m:brk m:alnAt="23"/>
                          </m:rPr>
                          <a:rPr lang="es-ES" sz="3200" i="1">
                            <a:solidFill>
                              <a:schemeClr val="tx1"/>
                            </a:solidFill>
                            <a:latin typeface="Cambria Math" panose="02040503050406030204" pitchFamily="18" charset="0"/>
                          </a:rPr>
                          <m:t>𝑖</m:t>
                        </m:r>
                        <m:r>
                          <a:rPr lang="es-ES" sz="3200" i="1">
                            <a:solidFill>
                              <a:schemeClr val="tx1"/>
                            </a:solidFill>
                            <a:latin typeface="Cambria Math" panose="02040503050406030204" pitchFamily="18" charset="0"/>
                          </a:rPr>
                          <m:t>=1</m:t>
                        </m:r>
                      </m:sub>
                      <m:sup>
                        <m:r>
                          <a:rPr lang="es-ES" sz="3200" i="1">
                            <a:solidFill>
                              <a:schemeClr val="tx1"/>
                            </a:solidFill>
                            <a:latin typeface="Cambria Math" panose="02040503050406030204" pitchFamily="18" charset="0"/>
                          </a:rPr>
                          <m:t>𝑞</m:t>
                        </m:r>
                      </m:sup>
                      <m:e>
                        <m:sSub>
                          <m:sSubPr>
                            <m:ctrlPr>
                              <a:rPr lang="es-ES" sz="3200" i="1">
                                <a:solidFill>
                                  <a:schemeClr val="tx1"/>
                                </a:solidFill>
                                <a:latin typeface="Cambria Math" panose="02040503050406030204" pitchFamily="18" charset="0"/>
                                <a:ea typeface="Calibri" panose="020F0502020204030204" pitchFamily="34" charset="0"/>
                              </a:rPr>
                            </m:ctrlPr>
                          </m:sSubPr>
                          <m:e>
                            <m:r>
                              <m:rPr>
                                <m:sty m:val="p"/>
                              </m:rPr>
                              <a:rPr lang="es-ES" sz="3200">
                                <a:solidFill>
                                  <a:schemeClr val="tx1"/>
                                </a:solidFill>
                                <a:latin typeface="Cambria Math" panose="02040503050406030204" pitchFamily="18" charset="0"/>
                              </a:rPr>
                              <m:t>ϕ</m:t>
                            </m:r>
                          </m:e>
                          <m:sub>
                            <m:r>
                              <a:rPr lang="es-ES" sz="3200" i="1">
                                <a:solidFill>
                                  <a:schemeClr val="tx1"/>
                                </a:solidFill>
                                <a:latin typeface="Cambria Math" panose="02040503050406030204" pitchFamily="18" charset="0"/>
                                <a:ea typeface="Calibri" panose="020F0502020204030204" pitchFamily="34" charset="0"/>
                              </a:rPr>
                              <m:t>𝑖</m:t>
                            </m:r>
                          </m:sub>
                        </m:sSub>
                        <m:sSub>
                          <m:sSubPr>
                            <m:ctrlPr>
                              <a:rPr lang="es-ES" sz="3200" i="1">
                                <a:solidFill>
                                  <a:schemeClr val="tx1"/>
                                </a:solidFill>
                                <a:latin typeface="Cambria Math" panose="02040503050406030204" pitchFamily="18" charset="0"/>
                                <a:ea typeface="Calibri" panose="020F0502020204030204" pitchFamily="34" charset="0"/>
                              </a:rPr>
                            </m:ctrlPr>
                          </m:sSubPr>
                          <m:e>
                            <m:r>
                              <a:rPr lang="el-GR" sz="3200" i="1">
                                <a:solidFill>
                                  <a:schemeClr val="tx1"/>
                                </a:solidFill>
                                <a:latin typeface="Cambria Math" panose="02040503050406030204" pitchFamily="18" charset="0"/>
                                <a:ea typeface="Calibri" panose="020F0502020204030204" pitchFamily="34" charset="0"/>
                              </a:rPr>
                              <m:t>𝜀</m:t>
                            </m:r>
                          </m:e>
                          <m:sub>
                            <m:r>
                              <a:rPr lang="es-CL" sz="3200" i="1">
                                <a:solidFill>
                                  <a:schemeClr val="tx1"/>
                                </a:solidFill>
                                <a:latin typeface="Cambria Math" panose="02040503050406030204" pitchFamily="18" charset="0"/>
                                <a:ea typeface="Calibri" panose="020F0502020204030204" pitchFamily="34" charset="0"/>
                              </a:rPr>
                              <m:t>𝑡</m:t>
                            </m:r>
                            <m:r>
                              <a:rPr lang="es-ES" sz="3200" i="1">
                                <a:solidFill>
                                  <a:schemeClr val="tx1"/>
                                </a:solidFill>
                                <a:latin typeface="Cambria Math" panose="02040503050406030204" pitchFamily="18" charset="0"/>
                                <a:ea typeface="Calibri" panose="020F0502020204030204" pitchFamily="34" charset="0"/>
                              </a:rPr>
                              <m:t>−</m:t>
                            </m:r>
                            <m:r>
                              <a:rPr lang="es-ES" sz="3200" i="1">
                                <a:solidFill>
                                  <a:schemeClr val="tx1"/>
                                </a:solidFill>
                                <a:latin typeface="Cambria Math" panose="02040503050406030204" pitchFamily="18" charset="0"/>
                                <a:ea typeface="Calibri" panose="020F0502020204030204" pitchFamily="34" charset="0"/>
                              </a:rPr>
                              <m:t>𝑖</m:t>
                            </m:r>
                          </m:sub>
                        </m:sSub>
                      </m:e>
                    </m:nary>
                    <m:r>
                      <a:rPr lang="es-ES" sz="3200" i="1">
                        <a:solidFill>
                          <a:schemeClr val="tx1"/>
                        </a:solidFill>
                        <a:latin typeface="Cambria Math" panose="02040503050406030204" pitchFamily="18" charset="0"/>
                        <a:ea typeface="Calibri" panose="020F0502020204030204" pitchFamily="34" charset="0"/>
                      </a:rPr>
                      <m:t> </m:t>
                    </m:r>
                  </m:oMath>
                </a14:m>
                <a:r>
                  <a:rPr lang="es-ES" sz="2400" dirty="0">
                    <a:solidFill>
                      <a:schemeClr val="tx1"/>
                    </a:solidFill>
                  </a:rPr>
                  <a:t>representa las contribuciones de los términos de error pasados de la serie de tiempo, donde cada término de error pasado es multiplicado por su respectivo coeficiente de medias móviles.</a:t>
                </a:r>
              </a:p>
              <a:p>
                <a:pPr marL="0" indent="0">
                  <a:buNone/>
                </a:pPr>
                <a:r>
                  <a:rPr lang="es-ES" sz="2400" dirty="0">
                    <a:solidFill>
                      <a:schemeClr val="tx1"/>
                    </a:solidFill>
                  </a:rPr>
                  <a:t>Esta parte del modelo MA modela la dependencia de la serie de tiempo con respecto a sus propios términos de error pasados.</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658627"/>
              </a:xfrm>
              <a:blipFill>
                <a:blip r:embed="rId2"/>
                <a:stretch>
                  <a:fillRect l="-829" r="-884"/>
                </a:stretch>
              </a:blipFill>
            </p:spPr>
            <p:txBody>
              <a:bodyPr/>
              <a:lstStyle/>
              <a:p>
                <a:r>
                  <a:rPr lang="es-ES">
                    <a:noFill/>
                  </a:rPr>
                  <a:t> </a:t>
                </a:r>
              </a:p>
            </p:txBody>
          </p:sp>
        </mc:Fallback>
      </mc:AlternateContent>
      <p:grpSp>
        <p:nvGrpSpPr>
          <p:cNvPr id="3" name="Grupo 2">
            <a:extLst>
              <a:ext uri="{FF2B5EF4-FFF2-40B4-BE49-F238E27FC236}">
                <a16:creationId xmlns:a16="http://schemas.microsoft.com/office/drawing/2014/main" id="{D02713BB-19EE-711E-613C-BB666270D6D0}"/>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DDF2BE22-BFF9-83E7-6357-9AE4378621BF}"/>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955D72DF-256E-8141-2C6B-161710984C11}"/>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180457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1963554"/>
                <a:ext cx="11029950" cy="4658627"/>
              </a:xfrm>
            </p:spPr>
            <p:txBody>
              <a:bodyPr>
                <a:normAutofit/>
              </a:bodyPr>
              <a:lstStyle/>
              <a:p>
                <a:pPr marL="0" indent="0" algn="ctr">
                  <a:buNone/>
                </a:pPr>
                <a14:m>
                  <m:oMath xmlns:m="http://schemas.openxmlformats.org/officeDocument/2006/math">
                    <m:nary>
                      <m:naryPr>
                        <m:chr m:val="∑"/>
                        <m:ctrlPr>
                          <a:rPr lang="es-ES" sz="2800" i="1" smtClean="0">
                            <a:solidFill>
                              <a:schemeClr val="tx1"/>
                            </a:solidFill>
                            <a:latin typeface="Cambria Math" panose="02040503050406030204" pitchFamily="18" charset="0"/>
                          </a:rPr>
                        </m:ctrlPr>
                      </m:naryPr>
                      <m:sub>
                        <m:r>
                          <m:rPr>
                            <m:brk m:alnAt="23"/>
                          </m:rPr>
                          <a:rPr lang="es-ES" sz="2800" i="1">
                            <a:solidFill>
                              <a:schemeClr val="tx1"/>
                            </a:solidFill>
                            <a:latin typeface="Cambria Math" panose="02040503050406030204" pitchFamily="18" charset="0"/>
                          </a:rPr>
                          <m:t>𝑖</m:t>
                        </m:r>
                        <m:r>
                          <a:rPr lang="es-ES" sz="2800" i="1">
                            <a:solidFill>
                              <a:schemeClr val="tx1"/>
                            </a:solidFill>
                            <a:latin typeface="Cambria Math" panose="02040503050406030204" pitchFamily="18" charset="0"/>
                          </a:rPr>
                          <m:t>=1</m:t>
                        </m:r>
                      </m:sub>
                      <m:sup>
                        <m:r>
                          <a:rPr lang="es-ES" sz="2800" i="1">
                            <a:solidFill>
                              <a:schemeClr val="tx1"/>
                            </a:solidFill>
                            <a:latin typeface="Cambria Math" panose="02040503050406030204" pitchFamily="18" charset="0"/>
                          </a:rPr>
                          <m:t>𝑞</m:t>
                        </m:r>
                      </m:sup>
                      <m:e>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ES" sz="2800">
                                <a:solidFill>
                                  <a:schemeClr val="tx1"/>
                                </a:solidFill>
                                <a:latin typeface="Cambria Math" panose="02040503050406030204" pitchFamily="18" charset="0"/>
                              </a:rPr>
                              <m:t>ϕ</m:t>
                            </m:r>
                          </m:e>
                          <m:sub>
                            <m:r>
                              <a:rPr lang="es-ES" sz="2800" i="1">
                                <a:solidFill>
                                  <a:schemeClr val="tx1"/>
                                </a:solidFill>
                                <a:latin typeface="Cambria Math" panose="02040503050406030204" pitchFamily="18" charset="0"/>
                                <a:ea typeface="Calibri" panose="020F0502020204030204" pitchFamily="34" charset="0"/>
                              </a:rPr>
                              <m:t>𝑖</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m:t>
                            </m:r>
                            <m:r>
                              <a:rPr lang="es-ES" sz="2800" i="1">
                                <a:solidFill>
                                  <a:schemeClr val="tx1"/>
                                </a:solidFill>
                                <a:latin typeface="Cambria Math" panose="02040503050406030204" pitchFamily="18" charset="0"/>
                                <a:ea typeface="Calibri" panose="020F0502020204030204" pitchFamily="34" charset="0"/>
                              </a:rPr>
                              <m:t>𝑖</m:t>
                            </m:r>
                          </m:sub>
                        </m:sSub>
                        <m:r>
                          <a:rPr lang="es-ES" sz="2800" i="1">
                            <a:solidFill>
                              <a:schemeClr val="tx1"/>
                            </a:solidFill>
                            <a:latin typeface="Cambria Math" panose="02040503050406030204" pitchFamily="18" charset="0"/>
                            <a:ea typeface="Calibri" panose="020F0502020204030204" pitchFamily="34" charset="0"/>
                          </a:rPr>
                          <m:t> </m:t>
                        </m:r>
                      </m:e>
                    </m:nary>
                  </m:oMath>
                </a14:m>
                <a:r>
                  <a:rPr lang="es-ES" sz="2800" dirty="0">
                    <a:solidFill>
                      <a:schemeClr val="tx1"/>
                    </a:solidFill>
                  </a:rPr>
                  <a:t>= </a:t>
                </a:r>
                <a14:m>
                  <m:oMath xmlns:m="http://schemas.openxmlformats.org/officeDocument/2006/math">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ES" sz="2800">
                            <a:solidFill>
                              <a:schemeClr val="tx1"/>
                            </a:solidFill>
                            <a:latin typeface="Cambria Math" panose="02040503050406030204" pitchFamily="18" charset="0"/>
                          </a:rPr>
                          <m:t>ϕ</m:t>
                        </m:r>
                      </m:e>
                      <m:sub>
                        <m:r>
                          <a:rPr lang="es-ES" sz="2800" i="1">
                            <a:solidFill>
                              <a:schemeClr val="tx1"/>
                            </a:solidFill>
                            <a:latin typeface="Cambria Math" panose="02040503050406030204" pitchFamily="18" charset="0"/>
                            <a:ea typeface="Calibri" panose="020F0502020204030204" pitchFamily="34" charset="0"/>
                          </a:rPr>
                          <m:t>1</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−1</m:t>
                        </m:r>
                      </m:sub>
                    </m:sSub>
                    <m:r>
                      <a:rPr lang="es-ES" sz="2800" i="1">
                        <a:solidFill>
                          <a:schemeClr val="tx1"/>
                        </a:solidFill>
                        <a:latin typeface="Cambria Math" panose="02040503050406030204" pitchFamily="18" charset="0"/>
                        <a:ea typeface="Calibri" panose="020F0502020204030204" pitchFamily="34" charset="0"/>
                      </a:rPr>
                      <m:t>+</m:t>
                    </m:r>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ES" sz="2800">
                            <a:solidFill>
                              <a:schemeClr val="tx1"/>
                            </a:solidFill>
                            <a:latin typeface="Cambria Math" panose="02040503050406030204" pitchFamily="18" charset="0"/>
                          </a:rPr>
                          <m:t>ϕ</m:t>
                        </m:r>
                      </m:e>
                      <m:sub>
                        <m:r>
                          <a:rPr lang="es-ES" sz="2800" i="1">
                            <a:solidFill>
                              <a:schemeClr val="tx1"/>
                            </a:solidFill>
                            <a:latin typeface="Cambria Math" panose="02040503050406030204" pitchFamily="18" charset="0"/>
                            <a:ea typeface="Calibri" panose="020F0502020204030204" pitchFamily="34" charset="0"/>
                          </a:rPr>
                          <m:t>2</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−2</m:t>
                        </m:r>
                      </m:sub>
                    </m:sSub>
                    <m:r>
                      <a:rPr lang="es-ES" sz="2800" i="1">
                        <a:solidFill>
                          <a:schemeClr val="tx1"/>
                        </a:solidFill>
                        <a:latin typeface="Cambria Math" panose="02040503050406030204" pitchFamily="18" charset="0"/>
                        <a:ea typeface="Calibri" panose="020F0502020204030204" pitchFamily="34" charset="0"/>
                      </a:rPr>
                      <m:t>+ …+</m:t>
                    </m:r>
                    <m:sSub>
                      <m:sSubPr>
                        <m:ctrlPr>
                          <a:rPr lang="es-ES" sz="2800" i="1">
                            <a:solidFill>
                              <a:schemeClr val="tx1"/>
                            </a:solidFill>
                            <a:latin typeface="Cambria Math" panose="02040503050406030204" pitchFamily="18" charset="0"/>
                            <a:ea typeface="Calibri" panose="020F0502020204030204" pitchFamily="34" charset="0"/>
                          </a:rPr>
                        </m:ctrlPr>
                      </m:sSubPr>
                      <m:e>
                        <m:r>
                          <m:rPr>
                            <m:sty m:val="p"/>
                          </m:rPr>
                          <a:rPr lang="es-ES" sz="2800">
                            <a:solidFill>
                              <a:schemeClr val="tx1"/>
                            </a:solidFill>
                            <a:latin typeface="Cambria Math" panose="02040503050406030204" pitchFamily="18" charset="0"/>
                          </a:rPr>
                          <m:t>ϕ</m:t>
                        </m:r>
                      </m:e>
                      <m:sub>
                        <m:r>
                          <a:rPr lang="es-ES" sz="2800" i="1">
                            <a:solidFill>
                              <a:schemeClr val="tx1"/>
                            </a:solidFill>
                            <a:latin typeface="Cambria Math" panose="02040503050406030204" pitchFamily="18" charset="0"/>
                            <a:ea typeface="Calibri" panose="020F0502020204030204" pitchFamily="34" charset="0"/>
                          </a:rPr>
                          <m:t>𝑞</m:t>
                        </m:r>
                      </m:sub>
                    </m:sSub>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r>
                          <a:rPr lang="es-ES" sz="2800" i="1">
                            <a:solidFill>
                              <a:schemeClr val="tx1"/>
                            </a:solidFill>
                            <a:latin typeface="Cambria Math" panose="02040503050406030204" pitchFamily="18" charset="0"/>
                            <a:ea typeface="Calibri" panose="020F0502020204030204" pitchFamily="34" charset="0"/>
                          </a:rPr>
                          <m:t>−</m:t>
                        </m:r>
                        <m:r>
                          <a:rPr lang="es-ES" sz="2800" i="1">
                            <a:solidFill>
                              <a:schemeClr val="tx1"/>
                            </a:solidFill>
                            <a:latin typeface="Cambria Math" panose="02040503050406030204" pitchFamily="18" charset="0"/>
                            <a:ea typeface="Calibri" panose="020F0502020204030204" pitchFamily="34" charset="0"/>
                          </a:rPr>
                          <m:t>𝑞</m:t>
                        </m:r>
                      </m:sub>
                    </m:sSub>
                  </m:oMath>
                </a14:m>
                <a:endParaRPr lang="es-ES" sz="2400" dirty="0">
                  <a:solidFill>
                    <a:schemeClr val="tx1"/>
                  </a:solidFill>
                </a:endParaRPr>
              </a:p>
              <a:p>
                <a:pPr marL="0" indent="0" algn="just">
                  <a:buNone/>
                </a:pPr>
                <a:endParaRPr lang="es-ES" sz="2400" dirty="0">
                  <a:solidFill>
                    <a:schemeClr val="tx1"/>
                  </a:solidFill>
                </a:endParaRPr>
              </a:p>
              <a:p>
                <a:pPr marL="0" indent="0" algn="just">
                  <a:buNone/>
                </a:pP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m:rPr>
                            <m:sty m:val="p"/>
                          </m:rPr>
                          <a:rPr lang="es-ES" sz="2400">
                            <a:solidFill>
                              <a:schemeClr val="tx1"/>
                            </a:solidFill>
                            <a:latin typeface="Cambria Math" panose="02040503050406030204" pitchFamily="18" charset="0"/>
                          </a:rPr>
                          <m:t>ϕ</m:t>
                        </m:r>
                      </m:e>
                      <m:sub>
                        <m:r>
                          <a:rPr lang="es-ES" sz="2400" i="1">
                            <a:solidFill>
                              <a:schemeClr val="tx1"/>
                            </a:solidFill>
                            <a:latin typeface="Cambria Math" panose="02040503050406030204" pitchFamily="18" charset="0"/>
                            <a:ea typeface="Calibri" panose="020F0502020204030204" pitchFamily="34" charset="0"/>
                          </a:rPr>
                          <m:t>𝑖</m:t>
                        </m:r>
                      </m:sub>
                    </m:sSub>
                  </m:oMath>
                </a14:m>
                <a:r>
                  <a:rPr lang="es-ES" sz="2400" dirty="0">
                    <a:solidFill>
                      <a:schemeClr val="tx1"/>
                    </a:solidFill>
                  </a:rPr>
                  <a:t> son los coeficientes de medias móviles para </a:t>
                </a:r>
                <a14:m>
                  <m:oMath xmlns:m="http://schemas.openxmlformats.org/officeDocument/2006/math">
                    <m:r>
                      <a:rPr lang="es-ES" sz="2400" i="1">
                        <a:solidFill>
                          <a:schemeClr val="tx1"/>
                        </a:solidFill>
                        <a:latin typeface="Cambria Math" panose="02040503050406030204" pitchFamily="18" charset="0"/>
                        <a:ea typeface="Calibri" panose="020F0502020204030204" pitchFamily="34" charset="0"/>
                      </a:rPr>
                      <m:t>𝑖</m:t>
                    </m:r>
                    <m:r>
                      <a:rPr lang="es-ES" sz="2400" i="1">
                        <a:solidFill>
                          <a:schemeClr val="tx1"/>
                        </a:solidFill>
                        <a:latin typeface="Cambria Math" panose="02040503050406030204" pitchFamily="18" charset="0"/>
                        <a:ea typeface="Calibri" panose="020F0502020204030204" pitchFamily="34" charset="0"/>
                      </a:rPr>
                      <m:t>=1,2,…,</m:t>
                    </m:r>
                    <m:r>
                      <a:rPr lang="es-ES" sz="2400" i="1">
                        <a:solidFill>
                          <a:schemeClr val="tx1"/>
                        </a:solidFill>
                        <a:latin typeface="Cambria Math" panose="02040503050406030204" pitchFamily="18" charset="0"/>
                        <a:ea typeface="Calibri" panose="020F0502020204030204" pitchFamily="34" charset="0"/>
                      </a:rPr>
                      <m:t>𝑞</m:t>
                    </m:r>
                  </m:oMath>
                </a14:m>
                <a:r>
                  <a:rPr lang="es-ES" sz="2400" dirty="0">
                    <a:solidFill>
                      <a:schemeClr val="tx1"/>
                    </a:solidFill>
                  </a:rPr>
                  <a:t>, que indican la relación entre </a:t>
                </a: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a:rPr lang="es-MX" sz="2400" b="0" i="1" smtClean="0">
                            <a:solidFill>
                              <a:schemeClr val="tx1"/>
                            </a:solidFill>
                            <a:latin typeface="Cambria Math" panose="02040503050406030204" pitchFamily="18" charset="0"/>
                            <a:ea typeface="Calibri" panose="020F0502020204030204" pitchFamily="34" charset="0"/>
                          </a:rPr>
                          <m:t>𝑦</m:t>
                        </m:r>
                      </m:e>
                      <m:sub>
                        <m:r>
                          <a:rPr lang="es-CL" sz="2400" i="1">
                            <a:solidFill>
                              <a:schemeClr val="tx1"/>
                            </a:solidFill>
                            <a:latin typeface="Cambria Math" panose="02040503050406030204" pitchFamily="18" charset="0"/>
                            <a:ea typeface="Calibri" panose="020F0502020204030204" pitchFamily="34" charset="0"/>
                          </a:rPr>
                          <m:t>𝑡</m:t>
                        </m:r>
                      </m:sub>
                    </m:sSub>
                  </m:oMath>
                </a14:m>
                <a:r>
                  <a:rPr lang="es-ES" sz="2400" dirty="0">
                    <a:solidFill>
                      <a:schemeClr val="tx1"/>
                    </a:solidFill>
                  </a:rPr>
                  <a:t> y los términos de error pasados. Los coeficientes de medias móviles representan la fuerza y la dirección de la relación entre </a:t>
                </a:r>
                <a14:m>
                  <m:oMath xmlns:m="http://schemas.openxmlformats.org/officeDocument/2006/math">
                    <m:sSub>
                      <m:sSubPr>
                        <m:ctrlPr>
                          <a:rPr lang="es-ES" sz="2400" i="1">
                            <a:solidFill>
                              <a:schemeClr val="tx1"/>
                            </a:solidFill>
                            <a:latin typeface="Cambria Math" panose="02040503050406030204" pitchFamily="18" charset="0"/>
                            <a:ea typeface="Calibri" panose="020F0502020204030204" pitchFamily="34" charset="0"/>
                          </a:rPr>
                        </m:ctrlPr>
                      </m:sSubPr>
                      <m:e>
                        <m:r>
                          <a:rPr lang="es-ES" sz="2400" b="0" i="1" smtClean="0">
                            <a:solidFill>
                              <a:schemeClr val="tx1"/>
                            </a:solidFill>
                            <a:latin typeface="Cambria Math" panose="02040503050406030204" pitchFamily="18" charset="0"/>
                            <a:ea typeface="Calibri" panose="020F0502020204030204" pitchFamily="34" charset="0"/>
                          </a:rPr>
                          <m:t>𝑦</m:t>
                        </m:r>
                      </m:e>
                      <m:sub>
                        <m:r>
                          <a:rPr lang="es-CL" sz="2400" i="1">
                            <a:solidFill>
                              <a:schemeClr val="tx1"/>
                            </a:solidFill>
                            <a:latin typeface="Cambria Math" panose="02040503050406030204" pitchFamily="18" charset="0"/>
                            <a:ea typeface="Calibri" panose="020F0502020204030204" pitchFamily="34" charset="0"/>
                          </a:rPr>
                          <m:t>𝑡</m:t>
                        </m:r>
                      </m:sub>
                    </m:sSub>
                  </m:oMath>
                </a14:m>
                <a:r>
                  <a:rPr lang="es-ES" sz="2400" dirty="0">
                    <a:solidFill>
                      <a:schemeClr val="tx1"/>
                    </a:solidFill>
                  </a:rPr>
                  <a:t> y los términos de error pasados. Estos coeficientes se estiman a partir de los datos observados y se utilizan para construir el modelo MA.</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1963554"/>
                <a:ext cx="11029950" cy="4658627"/>
              </a:xfrm>
              <a:blipFill>
                <a:blip r:embed="rId2"/>
                <a:stretch>
                  <a:fillRect l="-829" r="-829"/>
                </a:stretch>
              </a:blipFill>
            </p:spPr>
            <p:txBody>
              <a:bodyPr/>
              <a:lstStyle/>
              <a:p>
                <a:r>
                  <a:rPr lang="es-CL">
                    <a:noFill/>
                  </a:rPr>
                  <a:t> </a:t>
                </a:r>
              </a:p>
            </p:txBody>
          </p:sp>
        </mc:Fallback>
      </mc:AlternateContent>
      <p:grpSp>
        <p:nvGrpSpPr>
          <p:cNvPr id="3" name="Grupo 2">
            <a:extLst>
              <a:ext uri="{FF2B5EF4-FFF2-40B4-BE49-F238E27FC236}">
                <a16:creationId xmlns:a16="http://schemas.microsoft.com/office/drawing/2014/main" id="{188C50F7-4171-C6CD-A3B9-FDC7F781D7F8}"/>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8BA4B10F-5FEF-3941-D703-D20E725E2EAF}"/>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F0200C07-CDE5-3881-1C1A-AEC9F8092057}"/>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275842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s-ES" dirty="0"/>
              <a:t>2. MODELO DE MEDIA MÓVIL (MA)</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A59045ED-8BFB-F629-4883-0CD495511973}"/>
                  </a:ext>
                </a:extLst>
              </p:cNvPr>
              <p:cNvSpPr>
                <a:spLocks noGrp="1"/>
              </p:cNvSpPr>
              <p:nvPr>
                <p:ph idx="1"/>
              </p:nvPr>
            </p:nvSpPr>
            <p:spPr>
              <a:xfrm>
                <a:off x="581025" y="2090057"/>
                <a:ext cx="11029950" cy="4160335"/>
              </a:xfrm>
            </p:spPr>
            <p:txBody>
              <a:bodyPr>
                <a:normAutofit/>
              </a:bodyPr>
              <a:lstStyle/>
              <a:p>
                <a:pPr marL="0" indent="0">
                  <a:buNone/>
                </a:pPr>
                <a:r>
                  <a:rPr lang="es-ES" sz="2400" dirty="0">
                    <a:solidFill>
                      <a:schemeClr val="tx1"/>
                    </a:solidFill>
                  </a:rPr>
                  <a:t>Si consideramos el operador de rezago “</a:t>
                </a:r>
                <a:r>
                  <a:rPr lang="es-ES" sz="2400" i="1" dirty="0">
                    <a:solidFill>
                      <a:schemeClr val="tx1"/>
                    </a:solidFill>
                    <a:latin typeface="Times New Roman" panose="02020603050405020304" pitchFamily="18" charset="0"/>
                    <a:cs typeface="Times New Roman" panose="02020603050405020304" pitchFamily="18" charset="0"/>
                  </a:rPr>
                  <a:t>L</a:t>
                </a:r>
                <a:r>
                  <a:rPr lang="es-ES" sz="2400" dirty="0">
                    <a:solidFill>
                      <a:schemeClr val="tx1"/>
                    </a:solidFill>
                  </a:rPr>
                  <a:t>” para simplificar la ecuación y </a:t>
                </a:r>
                <a14:m>
                  <m:oMath xmlns:m="http://schemas.openxmlformats.org/officeDocument/2006/math">
                    <m:r>
                      <m:rPr>
                        <m:sty m:val="p"/>
                      </m:rPr>
                      <a:rPr lang="es-ES" sz="2800">
                        <a:solidFill>
                          <a:schemeClr val="tx1"/>
                        </a:solidFill>
                        <a:latin typeface="Cambria Math" panose="02040503050406030204" pitchFamily="18" charset="0"/>
                      </a:rPr>
                      <m:t>Φ</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𝑞</m:t>
                        </m:r>
                      </m:sup>
                    </m:sSup>
                    <m:r>
                      <a:rPr lang="es-ES" sz="2800" i="1">
                        <a:solidFill>
                          <a:schemeClr val="tx1"/>
                        </a:solidFill>
                        <a:latin typeface="Cambria Math" panose="02040503050406030204" pitchFamily="18" charset="0"/>
                      </a:rPr>
                      <m:t> </m:t>
                    </m:r>
                  </m:oMath>
                </a14:m>
                <a:r>
                  <a:rPr lang="es-ES" sz="2400" dirty="0">
                    <a:solidFill>
                      <a:schemeClr val="tx1"/>
                    </a:solidFill>
                  </a:rPr>
                  <a:t>como una función polinomial de orden </a:t>
                </a:r>
                <a:r>
                  <a:rPr lang="es-ES" sz="2400" i="1" dirty="0">
                    <a:solidFill>
                      <a:schemeClr val="tx1"/>
                    </a:solidFill>
                    <a:latin typeface="Times New Roman" panose="02020603050405020304" pitchFamily="18" charset="0"/>
                    <a:cs typeface="Times New Roman" panose="02020603050405020304" pitchFamily="18" charset="0"/>
                  </a:rPr>
                  <a:t>q</a:t>
                </a:r>
                <a:r>
                  <a:rPr lang="es-ES" sz="2400" dirty="0">
                    <a:solidFill>
                      <a:schemeClr val="tx1"/>
                    </a:solidFill>
                  </a:rPr>
                  <a:t> de </a:t>
                </a:r>
                <a:r>
                  <a:rPr lang="es-ES" sz="2400" i="1" dirty="0">
                    <a:solidFill>
                      <a:schemeClr val="tx1"/>
                    </a:solidFill>
                    <a:latin typeface="Times New Roman" panose="02020603050405020304" pitchFamily="18" charset="0"/>
                    <a:cs typeface="Times New Roman" panose="02020603050405020304" pitchFamily="18" charset="0"/>
                  </a:rPr>
                  <a:t>L</a:t>
                </a:r>
                <a:r>
                  <a:rPr lang="es-ES" sz="2400" dirty="0">
                    <a:solidFill>
                      <a:schemeClr val="tx1"/>
                    </a:solidFill>
                  </a:rPr>
                  <a:t>, en su lugar podemos definir un modelo de media móvil, </a:t>
                </a:r>
                <a14:m>
                  <m:oMath xmlns:m="http://schemas.openxmlformats.org/officeDocument/2006/math">
                    <m:r>
                      <m:rPr>
                        <m:sty m:val="p"/>
                      </m:rPr>
                      <a:rPr lang="es-ES" sz="2800" b="0" i="0" smtClean="0">
                        <a:solidFill>
                          <a:schemeClr val="tx1"/>
                        </a:solidFill>
                        <a:latin typeface="Cambria Math" panose="02040503050406030204" pitchFamily="18" charset="0"/>
                      </a:rPr>
                      <m:t>MA</m:t>
                    </m:r>
                    <m:r>
                      <a:rPr lang="es-ES" sz="2800" i="1">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𝑞</m:t>
                    </m:r>
                    <m:r>
                      <a:rPr lang="es-ES" sz="2800" i="1">
                        <a:solidFill>
                          <a:schemeClr val="tx1"/>
                        </a:solidFill>
                        <a:latin typeface="Cambria Math" panose="02040503050406030204" pitchFamily="18" charset="0"/>
                      </a:rPr>
                      <m:t>)</m:t>
                    </m:r>
                  </m:oMath>
                </a14:m>
                <a:r>
                  <a:rPr lang="es-ES" sz="2800" dirty="0">
                    <a:solidFill>
                      <a:schemeClr val="tx1"/>
                    </a:solidFill>
                  </a:rPr>
                  <a:t> </a:t>
                </a:r>
                <a:r>
                  <a:rPr lang="es-ES" sz="2400" dirty="0">
                    <a:solidFill>
                      <a:schemeClr val="tx1"/>
                    </a:solidFill>
                  </a:rPr>
                  <a:t>por:</a:t>
                </a:r>
              </a:p>
              <a:p>
                <a:pPr marL="0" indent="0">
                  <a:buNone/>
                </a:pPr>
                <a:endParaRPr lang="es-ES" sz="24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 sz="3600" i="1">
                              <a:solidFill>
                                <a:schemeClr val="tx1"/>
                              </a:solidFill>
                              <a:latin typeface="Cambria Math" panose="02040503050406030204" pitchFamily="18" charset="0"/>
                            </a:rPr>
                          </m:ctrlPr>
                        </m:sSubPr>
                        <m:e>
                          <m:r>
                            <a:rPr lang="es-ES" sz="3600" i="1">
                              <a:solidFill>
                                <a:schemeClr val="tx1"/>
                              </a:solidFill>
                              <a:latin typeface="Cambria Math" panose="02040503050406030204" pitchFamily="18" charset="0"/>
                            </a:rPr>
                            <m:t>𝑦</m:t>
                          </m:r>
                        </m:e>
                        <m:sub>
                          <m:r>
                            <a:rPr lang="es-ES" sz="3600" i="1">
                              <a:solidFill>
                                <a:schemeClr val="tx1"/>
                              </a:solidFill>
                              <a:latin typeface="Cambria Math" panose="02040503050406030204" pitchFamily="18" charset="0"/>
                            </a:rPr>
                            <m:t>𝑡</m:t>
                          </m:r>
                        </m:sub>
                      </m:sSub>
                      <m:r>
                        <a:rPr lang="es-ES" sz="3600" b="0" i="0" smtClean="0">
                          <a:solidFill>
                            <a:schemeClr val="tx1"/>
                          </a:solidFill>
                          <a:latin typeface="Cambria Math" panose="02040503050406030204" pitchFamily="18" charset="0"/>
                        </a:rPr>
                        <m:t>=</m:t>
                      </m:r>
                      <m:r>
                        <m:rPr>
                          <m:sty m:val="p"/>
                        </m:rPr>
                        <a:rPr lang="es-ES" sz="3600">
                          <a:solidFill>
                            <a:schemeClr val="tx1"/>
                          </a:solidFill>
                          <a:latin typeface="Cambria Math" panose="02040503050406030204" pitchFamily="18" charset="0"/>
                        </a:rPr>
                        <m:t>Φ</m:t>
                      </m:r>
                      <m:sSup>
                        <m:sSupPr>
                          <m:ctrlPr>
                            <a:rPr lang="es-ES" sz="3600" i="1">
                              <a:solidFill>
                                <a:schemeClr val="tx1"/>
                              </a:solidFill>
                              <a:latin typeface="Cambria Math" panose="02040503050406030204" pitchFamily="18" charset="0"/>
                            </a:rPr>
                          </m:ctrlPr>
                        </m:sSupPr>
                        <m:e>
                          <m:d>
                            <m:dPr>
                              <m:ctrlPr>
                                <a:rPr lang="es-ES" sz="3600" i="1">
                                  <a:solidFill>
                                    <a:schemeClr val="tx1"/>
                                  </a:solidFill>
                                  <a:latin typeface="Cambria Math" panose="02040503050406030204" pitchFamily="18" charset="0"/>
                                </a:rPr>
                              </m:ctrlPr>
                            </m:dPr>
                            <m:e>
                              <m:r>
                                <a:rPr lang="es-ES" sz="3600" i="1">
                                  <a:solidFill>
                                    <a:schemeClr val="tx1"/>
                                  </a:solidFill>
                                  <a:latin typeface="Cambria Math" panose="02040503050406030204" pitchFamily="18" charset="0"/>
                                </a:rPr>
                                <m:t>𝐿</m:t>
                              </m:r>
                            </m:e>
                          </m:d>
                        </m:e>
                        <m:sup>
                          <m:r>
                            <a:rPr lang="es-ES" sz="3600" i="1">
                              <a:solidFill>
                                <a:schemeClr val="tx1"/>
                              </a:solidFill>
                              <a:latin typeface="Cambria Math" panose="02040503050406030204" pitchFamily="18" charset="0"/>
                            </a:rPr>
                            <m:t>𝑞</m:t>
                          </m:r>
                        </m:sup>
                      </m:sSup>
                      <m:sSub>
                        <m:sSubPr>
                          <m:ctrlPr>
                            <a:rPr lang="es-ES" sz="3600" i="1">
                              <a:solidFill>
                                <a:schemeClr val="tx1"/>
                              </a:solidFill>
                              <a:latin typeface="Cambria Math" panose="02040503050406030204" pitchFamily="18" charset="0"/>
                              <a:ea typeface="Calibri" panose="020F0502020204030204" pitchFamily="34" charset="0"/>
                            </a:rPr>
                          </m:ctrlPr>
                        </m:sSubPr>
                        <m:e>
                          <m:r>
                            <a:rPr lang="el-GR" sz="3600" i="1">
                              <a:solidFill>
                                <a:schemeClr val="tx1"/>
                              </a:solidFill>
                              <a:latin typeface="Cambria Math" panose="02040503050406030204" pitchFamily="18" charset="0"/>
                              <a:ea typeface="Calibri" panose="020F0502020204030204" pitchFamily="34" charset="0"/>
                            </a:rPr>
                            <m:t>𝜀</m:t>
                          </m:r>
                        </m:e>
                        <m:sub>
                          <m:r>
                            <a:rPr lang="es-CL" sz="3600" i="1">
                              <a:solidFill>
                                <a:schemeClr val="tx1"/>
                              </a:solidFill>
                              <a:latin typeface="Cambria Math" panose="02040503050406030204" pitchFamily="18" charset="0"/>
                              <a:ea typeface="Calibri" panose="020F0502020204030204" pitchFamily="34" charset="0"/>
                            </a:rPr>
                            <m:t>𝑡</m:t>
                          </m:r>
                        </m:sub>
                      </m:sSub>
                      <m:r>
                        <a:rPr lang="es-ES" sz="3600" i="1">
                          <a:solidFill>
                            <a:schemeClr val="tx1"/>
                          </a:solidFill>
                          <a:latin typeface="Cambria Math" panose="02040503050406030204" pitchFamily="18" charset="0"/>
                          <a:ea typeface="Calibri" panose="020F0502020204030204" pitchFamily="34" charset="0"/>
                        </a:rPr>
                        <m:t>+</m:t>
                      </m:r>
                      <m:sSub>
                        <m:sSubPr>
                          <m:ctrlPr>
                            <a:rPr lang="es-ES" sz="3600" i="1">
                              <a:solidFill>
                                <a:schemeClr val="tx1"/>
                              </a:solidFill>
                              <a:latin typeface="Cambria Math" panose="02040503050406030204" pitchFamily="18" charset="0"/>
                              <a:ea typeface="Calibri" panose="020F0502020204030204" pitchFamily="34" charset="0"/>
                            </a:rPr>
                          </m:ctrlPr>
                        </m:sSubPr>
                        <m:e>
                          <m:r>
                            <a:rPr lang="el-GR" sz="3600" i="1">
                              <a:solidFill>
                                <a:schemeClr val="tx1"/>
                              </a:solidFill>
                              <a:latin typeface="Cambria Math" panose="02040503050406030204" pitchFamily="18" charset="0"/>
                              <a:ea typeface="Calibri" panose="020F0502020204030204" pitchFamily="34" charset="0"/>
                            </a:rPr>
                            <m:t>𝜀</m:t>
                          </m:r>
                        </m:e>
                        <m:sub>
                          <m:r>
                            <a:rPr lang="es-CL" sz="3600" i="1">
                              <a:solidFill>
                                <a:schemeClr val="tx1"/>
                              </a:solidFill>
                              <a:latin typeface="Cambria Math" panose="02040503050406030204" pitchFamily="18" charset="0"/>
                              <a:ea typeface="Calibri" panose="020F0502020204030204" pitchFamily="34" charset="0"/>
                            </a:rPr>
                            <m:t>𝑡</m:t>
                          </m:r>
                        </m:sub>
                      </m:sSub>
                    </m:oMath>
                  </m:oMathPara>
                </a14:m>
                <a:endParaRPr lang="es-ES" sz="3600" dirty="0">
                  <a:solidFill>
                    <a:schemeClr val="tx1"/>
                  </a:solidFill>
                </a:endParaRPr>
              </a:p>
              <a:p>
                <a:pPr marL="0" indent="0">
                  <a:buNone/>
                </a:pPr>
                <a:endParaRPr lang="es-ES" sz="2400" dirty="0">
                  <a:solidFill>
                    <a:schemeClr val="tx1"/>
                  </a:solidFill>
                </a:endParaRPr>
              </a:p>
              <a:p>
                <a:pPr marL="0" indent="0">
                  <a:buNone/>
                </a:pPr>
                <a:r>
                  <a:rPr lang="es-ES" sz="2400" dirty="0">
                    <a:solidFill>
                      <a:schemeClr val="tx1"/>
                    </a:solidFill>
                  </a:rPr>
                  <a:t>Tomando en cuenta que la constante ha sido absorbida en el polinomio </a:t>
                </a:r>
                <a14:m>
                  <m:oMath xmlns:m="http://schemas.openxmlformats.org/officeDocument/2006/math">
                    <m:r>
                      <m:rPr>
                        <m:sty m:val="p"/>
                      </m:rPr>
                      <a:rPr lang="es-ES" sz="2400">
                        <a:solidFill>
                          <a:schemeClr val="tx1"/>
                        </a:solidFill>
                        <a:latin typeface="Cambria Math" panose="02040503050406030204" pitchFamily="18" charset="0"/>
                      </a:rPr>
                      <m:t>Φ</m:t>
                    </m:r>
                  </m:oMath>
                </a14:m>
                <a:r>
                  <a:rPr lang="es-ES" sz="2400" dirty="0">
                    <a:solidFill>
                      <a:schemeClr val="tx1"/>
                    </a:solidFill>
                  </a:rPr>
                  <a:t>.</a:t>
                </a:r>
              </a:p>
            </p:txBody>
          </p:sp>
        </mc:Choice>
        <mc:Fallback xmlns="">
          <p:sp>
            <p:nvSpPr>
              <p:cNvPr id="4" name="Marcador de contenido 2">
                <a:extLst>
                  <a:ext uri="{FF2B5EF4-FFF2-40B4-BE49-F238E27FC236}">
                    <a16:creationId xmlns:a16="http://schemas.microsoft.com/office/drawing/2014/main" id="{A59045ED-8BFB-F629-4883-0CD495511973}"/>
                  </a:ext>
                </a:extLst>
              </p:cNvPr>
              <p:cNvSpPr>
                <a:spLocks noGrp="1" noRot="1" noChangeAspect="1" noMove="1" noResize="1" noEditPoints="1" noAdjustHandles="1" noChangeArrowheads="1" noChangeShapeType="1" noTextEdit="1"/>
              </p:cNvSpPr>
              <p:nvPr>
                <p:ph idx="1"/>
              </p:nvPr>
            </p:nvSpPr>
            <p:spPr>
              <a:xfrm>
                <a:off x="581025" y="2090057"/>
                <a:ext cx="11029950" cy="4160335"/>
              </a:xfrm>
              <a:blipFill>
                <a:blip r:embed="rId2"/>
                <a:stretch>
                  <a:fillRect l="-829" r="-497"/>
                </a:stretch>
              </a:blipFill>
            </p:spPr>
            <p:txBody>
              <a:bodyPr/>
              <a:lstStyle/>
              <a:p>
                <a:r>
                  <a:rPr lang="es-ES">
                    <a:noFill/>
                  </a:rPr>
                  <a:t> </a:t>
                </a:r>
              </a:p>
            </p:txBody>
          </p:sp>
        </mc:Fallback>
      </mc:AlternateContent>
      <p:grpSp>
        <p:nvGrpSpPr>
          <p:cNvPr id="3" name="Grupo 2">
            <a:extLst>
              <a:ext uri="{FF2B5EF4-FFF2-40B4-BE49-F238E27FC236}">
                <a16:creationId xmlns:a16="http://schemas.microsoft.com/office/drawing/2014/main" id="{ACF62AB7-4D32-109D-E4EF-84EAED76FCA5}"/>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45E3CE42-7A0C-7BCC-2058-92901FE03BE7}"/>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16241A4A-CF1C-42F9-DFE5-A568D4655640}"/>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478587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3. MODELO ARMA</a:t>
            </a:r>
          </a:p>
        </p:txBody>
      </p:sp>
      <p:grpSp>
        <p:nvGrpSpPr>
          <p:cNvPr id="4" name="Grupo 3">
            <a:extLst>
              <a:ext uri="{FF2B5EF4-FFF2-40B4-BE49-F238E27FC236}">
                <a16:creationId xmlns:a16="http://schemas.microsoft.com/office/drawing/2014/main" id="{C3CBE084-F431-6EFA-DE02-507E1531C227}"/>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09F978F1-67DD-6D29-426E-83B7B372AD4D}"/>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2C695379-98A9-748F-6E20-62A705A650A1}"/>
                </a:ext>
              </a:extLst>
            </p:cNvPr>
            <p:cNvSpPr/>
            <p:nvPr/>
          </p:nvSpPr>
          <p:spPr>
            <a:xfrm>
              <a:off x="10742574" y="847722"/>
              <a:ext cx="722667" cy="72266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7" name="Marcador de contenido 2">
            <a:extLst>
              <a:ext uri="{FF2B5EF4-FFF2-40B4-BE49-F238E27FC236}">
                <a16:creationId xmlns:a16="http://schemas.microsoft.com/office/drawing/2014/main" id="{37264A16-2928-517B-FC5B-D8D1AAE237D5}"/>
              </a:ext>
            </a:extLst>
          </p:cNvPr>
          <p:cNvSpPr>
            <a:spLocks noGrp="1"/>
          </p:cNvSpPr>
          <p:nvPr>
            <p:ph idx="1"/>
          </p:nvPr>
        </p:nvSpPr>
        <p:spPr>
          <a:xfrm>
            <a:off x="581025" y="1963555"/>
            <a:ext cx="11029950" cy="608824"/>
          </a:xfrm>
        </p:spPr>
        <p:txBody>
          <a:bodyPr>
            <a:normAutofit/>
          </a:bodyPr>
          <a:lstStyle/>
          <a:p>
            <a:pPr marL="0" indent="0" algn="just">
              <a:buNone/>
            </a:pPr>
            <a:r>
              <a:rPr lang="es-ES" sz="2200" b="1" dirty="0">
                <a:cs typeface="Times New Roman" panose="02020603050405020304" pitchFamily="18" charset="0"/>
              </a:rPr>
              <a:t>MODELO AUTOREGRESIVO DE MEDIAS MÓVILES (ARMA)</a:t>
            </a:r>
          </a:p>
        </p:txBody>
      </p:sp>
      <p:graphicFrame>
        <p:nvGraphicFramePr>
          <p:cNvPr id="8" name="Marcador de contenido 2">
            <a:extLst>
              <a:ext uri="{FF2B5EF4-FFF2-40B4-BE49-F238E27FC236}">
                <a16:creationId xmlns:a16="http://schemas.microsoft.com/office/drawing/2014/main" id="{5790365D-07AA-C5C4-DE59-A69592FC7E3A}"/>
              </a:ext>
            </a:extLst>
          </p:cNvPr>
          <p:cNvGraphicFramePr>
            <a:graphicFrameLocks/>
          </p:cNvGraphicFramePr>
          <p:nvPr/>
        </p:nvGraphicFramePr>
        <p:xfrm>
          <a:off x="317968" y="2572379"/>
          <a:ext cx="11292840" cy="42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8634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3. MODELO ARMA</a:t>
            </a:r>
          </a:p>
        </p:txBody>
      </p:sp>
      <p:grpSp>
        <p:nvGrpSpPr>
          <p:cNvPr id="4" name="Grupo 3">
            <a:extLst>
              <a:ext uri="{FF2B5EF4-FFF2-40B4-BE49-F238E27FC236}">
                <a16:creationId xmlns:a16="http://schemas.microsoft.com/office/drawing/2014/main" id="{C3CBE084-F431-6EFA-DE02-507E1531C227}"/>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09F978F1-67DD-6D29-426E-83B7B372AD4D}"/>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2C695379-98A9-748F-6E20-62A705A650A1}"/>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0" name="CuadroTexto 4">
            <a:extLst>
              <a:ext uri="{FF2B5EF4-FFF2-40B4-BE49-F238E27FC236}">
                <a16:creationId xmlns:a16="http://schemas.microsoft.com/office/drawing/2014/main" id="{B49EDD61-5D85-2C49-E8B9-10D715CD3B6F}"/>
              </a:ext>
            </a:extLst>
          </p:cNvPr>
          <p:cNvGraphicFramePr/>
          <p:nvPr/>
        </p:nvGraphicFramePr>
        <p:xfrm>
          <a:off x="447816" y="2090056"/>
          <a:ext cx="11292840" cy="43609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94441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3. MODELO ARMA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p:txBody>
              <a:bodyPr/>
              <a:lstStyle/>
              <a:p>
                <a:pPr marL="0" indent="0">
                  <a:buNone/>
                </a:pPr>
                <a:r>
                  <a:rPr lang="es-ES" sz="2400" dirty="0">
                    <a:solidFill>
                      <a:schemeClr val="tx1"/>
                    </a:solidFill>
                  </a:rPr>
                  <a:t> Un modelo </a:t>
                </a:r>
                <a14:m>
                  <m:oMath xmlns:m="http://schemas.openxmlformats.org/officeDocument/2006/math">
                    <m:r>
                      <m:rPr>
                        <m:sty m:val="p"/>
                      </m:rPr>
                      <a:rPr lang="es-ES" sz="2400" b="0" i="0" smtClean="0">
                        <a:solidFill>
                          <a:schemeClr val="tx1"/>
                        </a:solidFill>
                        <a:latin typeface="Cambria Math" panose="02040503050406030204" pitchFamily="18" charset="0"/>
                      </a:rPr>
                      <m:t>AR</m:t>
                    </m:r>
                    <m:r>
                      <m:rPr>
                        <m:sty m:val="p"/>
                      </m:rPr>
                      <a:rPr lang="es-ES" sz="2400">
                        <a:solidFill>
                          <a:schemeClr val="tx1"/>
                        </a:solidFill>
                        <a:latin typeface="Cambria Math" panose="02040503050406030204" pitchFamily="18" charset="0"/>
                      </a:rPr>
                      <m:t>MA</m:t>
                    </m:r>
                    <m:r>
                      <a:rPr lang="es-ES" sz="2400" i="1">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𝑝</m:t>
                    </m:r>
                    <m:r>
                      <a:rPr lang="es-ES" sz="2400" b="0" i="1" smtClean="0">
                        <a:solidFill>
                          <a:schemeClr val="tx1"/>
                        </a:solidFill>
                        <a:latin typeface="Cambria Math" panose="02040503050406030204" pitchFamily="18" charset="0"/>
                      </a:rPr>
                      <m:t>,</m:t>
                    </m:r>
                    <m:r>
                      <a:rPr lang="es-ES" sz="2400" i="1">
                        <a:solidFill>
                          <a:schemeClr val="tx1"/>
                        </a:solidFill>
                        <a:latin typeface="Cambria Math" panose="02040503050406030204" pitchFamily="18" charset="0"/>
                      </a:rPr>
                      <m:t>𝑞</m:t>
                    </m:r>
                    <m:r>
                      <a:rPr lang="es-ES" sz="2400" i="1">
                        <a:solidFill>
                          <a:schemeClr val="tx1"/>
                        </a:solidFill>
                        <a:latin typeface="Cambria Math" panose="02040503050406030204" pitchFamily="18" charset="0"/>
                      </a:rPr>
                      <m:t>)</m:t>
                    </m:r>
                  </m:oMath>
                </a14:m>
                <a:r>
                  <a:rPr lang="es-ES" sz="2400" dirty="0">
                    <a:solidFill>
                      <a:schemeClr val="tx1"/>
                    </a:solidFill>
                  </a:rPr>
                  <a:t> es simplemente la suma de los modelos</a:t>
                </a:r>
                <a14:m>
                  <m:oMath xmlns:m="http://schemas.openxmlformats.org/officeDocument/2006/math">
                    <m:r>
                      <a:rPr lang="es-ES" sz="2400" b="0" i="0" smtClean="0">
                        <a:solidFill>
                          <a:schemeClr val="tx1"/>
                        </a:solidFill>
                        <a:latin typeface="Cambria Math" panose="02040503050406030204" pitchFamily="18" charset="0"/>
                      </a:rPr>
                      <m:t> </m:t>
                    </m:r>
                    <m:r>
                      <m:rPr>
                        <m:sty m:val="p"/>
                      </m:rPr>
                      <a:rPr lang="es-ES" sz="2400">
                        <a:solidFill>
                          <a:schemeClr val="tx1"/>
                        </a:solidFill>
                        <a:latin typeface="Cambria Math" panose="02040503050406030204" pitchFamily="18" charset="0"/>
                      </a:rPr>
                      <m:t>AR</m:t>
                    </m:r>
                    <m:d>
                      <m:dPr>
                        <m:ctrlPr>
                          <a:rPr lang="es-ES" sz="2400" i="1">
                            <a:solidFill>
                              <a:schemeClr val="tx1"/>
                            </a:solidFill>
                            <a:latin typeface="Cambria Math" panose="02040503050406030204" pitchFamily="18" charset="0"/>
                          </a:rPr>
                        </m:ctrlPr>
                      </m:dPr>
                      <m:e>
                        <m:r>
                          <a:rPr lang="es-ES" sz="2400" i="1">
                            <a:solidFill>
                              <a:schemeClr val="tx1"/>
                            </a:solidFill>
                            <a:latin typeface="Cambria Math" panose="02040503050406030204" pitchFamily="18" charset="0"/>
                          </a:rPr>
                          <m:t>𝑝</m:t>
                        </m:r>
                      </m:e>
                    </m:d>
                  </m:oMath>
                </a14:m>
                <a:r>
                  <a:rPr lang="es-ES" sz="2400" dirty="0"/>
                  <a:t> y </a:t>
                </a:r>
                <a14:m>
                  <m:oMath xmlns:m="http://schemas.openxmlformats.org/officeDocument/2006/math">
                    <m:r>
                      <m:rPr>
                        <m:sty m:val="p"/>
                      </m:rPr>
                      <a:rPr lang="es-ES" sz="2400">
                        <a:solidFill>
                          <a:schemeClr val="tx1"/>
                        </a:solidFill>
                        <a:latin typeface="Cambria Math" panose="02040503050406030204" pitchFamily="18" charset="0"/>
                      </a:rPr>
                      <m:t>MA</m:t>
                    </m:r>
                    <m:r>
                      <a:rPr lang="es-ES" sz="2400" i="1">
                        <a:solidFill>
                          <a:schemeClr val="tx1"/>
                        </a:solidFill>
                        <a:latin typeface="Cambria Math" panose="02040503050406030204" pitchFamily="18" charset="0"/>
                      </a:rPr>
                      <m:t>(</m:t>
                    </m:r>
                    <m:r>
                      <a:rPr lang="es-ES" sz="2400" i="1">
                        <a:solidFill>
                          <a:schemeClr val="tx1"/>
                        </a:solidFill>
                        <a:latin typeface="Cambria Math" panose="02040503050406030204" pitchFamily="18" charset="0"/>
                      </a:rPr>
                      <m:t>𝑞</m:t>
                    </m:r>
                    <m:r>
                      <a:rPr lang="es-ES" sz="2400" i="1">
                        <a:solidFill>
                          <a:schemeClr val="tx1"/>
                        </a:solidFill>
                        <a:latin typeface="Cambria Math" panose="02040503050406030204" pitchFamily="18" charset="0"/>
                      </a:rPr>
                      <m:t>)</m:t>
                    </m:r>
                  </m:oMath>
                </a14:m>
                <a:r>
                  <a:rPr lang="es-ES" sz="2400" dirty="0"/>
                  <a:t>:</a:t>
                </a:r>
              </a:p>
              <a:p>
                <a:pPr marL="0" indent="0">
                  <a:buNone/>
                </a:pPr>
                <a:endParaRPr lang="es-ES" sz="2000" dirty="0"/>
              </a:p>
              <a:p>
                <a:pPr marL="0" indent="0">
                  <a:buNone/>
                </a:pPr>
                <a14:m>
                  <m:oMathPara xmlns:m="http://schemas.openxmlformats.org/officeDocument/2006/math">
                    <m:oMathParaPr>
                      <m:jc m:val="centerGroup"/>
                    </m:oMathParaPr>
                    <m:oMath xmlns:m="http://schemas.openxmlformats.org/officeDocument/2006/math">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a:solidFill>
                            <a:schemeClr val="tx1"/>
                          </a:solidFill>
                          <a:latin typeface="Cambria Math" panose="02040503050406030204" pitchFamily="18" charset="0"/>
                        </a:rPr>
                        <m:t>=</m:t>
                      </m:r>
                      <m:r>
                        <m:rPr>
                          <m:sty m:val="p"/>
                        </m:rPr>
                        <a:rPr lang="es-ES" sz="3200">
                          <a:solidFill>
                            <a:schemeClr val="tx1"/>
                          </a:solidFill>
                          <a:latin typeface="Cambria Math" panose="02040503050406030204" pitchFamily="18" charset="0"/>
                        </a:rPr>
                        <m:t>Θ</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r>
                                <a:rPr lang="es-ES" sz="3200" i="1">
                                  <a:solidFill>
                                    <a:schemeClr val="tx1"/>
                                  </a:solidFill>
                                  <a:latin typeface="Cambria Math" panose="02040503050406030204" pitchFamily="18" charset="0"/>
                                </a:rPr>
                                <m:t>𝐿</m:t>
                              </m:r>
                            </m:e>
                          </m:d>
                        </m:e>
                        <m:sup>
                          <m:r>
                            <a:rPr lang="es-ES" sz="3200" i="1">
                              <a:solidFill>
                                <a:schemeClr val="tx1"/>
                              </a:solidFill>
                              <a:latin typeface="Cambria Math" panose="02040503050406030204" pitchFamily="18" charset="0"/>
                            </a:rPr>
                            <m:t>𝑝</m:t>
                          </m:r>
                        </m:sup>
                      </m:s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b="0" i="0" smtClean="0">
                          <a:solidFill>
                            <a:schemeClr val="tx1"/>
                          </a:solidFill>
                          <a:latin typeface="Cambria Math" panose="02040503050406030204" pitchFamily="18" charset="0"/>
                        </a:rPr>
                        <m:t>+</m:t>
                      </m:r>
                      <m:r>
                        <m:rPr>
                          <m:sty m:val="p"/>
                        </m:rPr>
                        <a:rPr lang="es-ES" sz="3200" smtClean="0">
                          <a:solidFill>
                            <a:schemeClr val="tx1"/>
                          </a:solidFill>
                          <a:latin typeface="Cambria Math" panose="02040503050406030204" pitchFamily="18" charset="0"/>
                        </a:rPr>
                        <m:t>Φ</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r>
                                <a:rPr lang="es-ES" sz="3200" i="1">
                                  <a:solidFill>
                                    <a:schemeClr val="tx1"/>
                                  </a:solidFill>
                                  <a:latin typeface="Cambria Math" panose="02040503050406030204" pitchFamily="18" charset="0"/>
                                </a:rPr>
                                <m:t>𝐿</m:t>
                              </m:r>
                            </m:e>
                          </m:d>
                        </m:e>
                        <m:sup>
                          <m:r>
                            <a:rPr lang="es-ES" sz="3200" i="1">
                              <a:solidFill>
                                <a:schemeClr val="tx1"/>
                              </a:solidFill>
                              <a:latin typeface="Cambria Math" panose="02040503050406030204" pitchFamily="18" charset="0"/>
                            </a:rPr>
                            <m:t>𝑞</m:t>
                          </m:r>
                        </m:sup>
                      </m:sSup>
                      <m:sSub>
                        <m:sSubPr>
                          <m:ctrlPr>
                            <a:rPr lang="es-ES" sz="3200" i="1">
                              <a:solidFill>
                                <a:schemeClr val="tx1"/>
                              </a:solidFill>
                              <a:latin typeface="Cambria Math" panose="02040503050406030204" pitchFamily="18" charset="0"/>
                              <a:ea typeface="Calibri" panose="020F0502020204030204" pitchFamily="34" charset="0"/>
                            </a:rPr>
                          </m:ctrlPr>
                        </m:sSubPr>
                        <m:e>
                          <m:r>
                            <a:rPr lang="el-GR" sz="3200" i="1">
                              <a:solidFill>
                                <a:schemeClr val="tx1"/>
                              </a:solidFill>
                              <a:latin typeface="Cambria Math" panose="02040503050406030204" pitchFamily="18" charset="0"/>
                              <a:ea typeface="Calibri" panose="020F0502020204030204" pitchFamily="34" charset="0"/>
                            </a:rPr>
                            <m:t>𝜀</m:t>
                          </m:r>
                        </m:e>
                        <m:sub>
                          <m:r>
                            <a:rPr lang="es-CL" sz="3200" i="1">
                              <a:solidFill>
                                <a:schemeClr val="tx1"/>
                              </a:solidFill>
                              <a:latin typeface="Cambria Math" panose="02040503050406030204" pitchFamily="18" charset="0"/>
                              <a:ea typeface="Calibri" panose="020F0502020204030204" pitchFamily="34" charset="0"/>
                            </a:rPr>
                            <m:t>𝑡</m:t>
                          </m:r>
                        </m:sub>
                      </m:sSub>
                      <m:r>
                        <a:rPr lang="es-ES" sz="3200" i="1">
                          <a:solidFill>
                            <a:schemeClr val="tx1"/>
                          </a:solidFill>
                          <a:latin typeface="Cambria Math" panose="02040503050406030204" pitchFamily="18" charset="0"/>
                          <a:ea typeface="Calibri" panose="020F0502020204030204" pitchFamily="34" charset="0"/>
                        </a:rPr>
                        <m:t>+</m:t>
                      </m:r>
                      <m:sSub>
                        <m:sSubPr>
                          <m:ctrlPr>
                            <a:rPr lang="es-ES" sz="3200" i="1">
                              <a:solidFill>
                                <a:schemeClr val="tx1"/>
                              </a:solidFill>
                              <a:latin typeface="Cambria Math" panose="02040503050406030204" pitchFamily="18" charset="0"/>
                              <a:ea typeface="Calibri" panose="020F0502020204030204" pitchFamily="34" charset="0"/>
                            </a:rPr>
                          </m:ctrlPr>
                        </m:sSubPr>
                        <m:e>
                          <m:r>
                            <a:rPr lang="el-GR" sz="3200" i="1">
                              <a:solidFill>
                                <a:schemeClr val="tx1"/>
                              </a:solidFill>
                              <a:latin typeface="Cambria Math" panose="02040503050406030204" pitchFamily="18" charset="0"/>
                              <a:ea typeface="Calibri" panose="020F0502020204030204" pitchFamily="34" charset="0"/>
                            </a:rPr>
                            <m:t>𝜀</m:t>
                          </m:r>
                        </m:e>
                        <m:sub>
                          <m:r>
                            <a:rPr lang="es-CL" sz="3200" i="1">
                              <a:solidFill>
                                <a:schemeClr val="tx1"/>
                              </a:solidFill>
                              <a:latin typeface="Cambria Math" panose="02040503050406030204" pitchFamily="18" charset="0"/>
                              <a:ea typeface="Calibri" panose="020F0502020204030204" pitchFamily="34" charset="0"/>
                            </a:rPr>
                            <m:t>𝑡</m:t>
                          </m:r>
                        </m:sub>
                      </m:sSub>
                    </m:oMath>
                  </m:oMathPara>
                </a14:m>
                <a:endParaRPr lang="es-ES" sz="2400" dirty="0"/>
              </a:p>
              <a:p>
                <a:pPr marL="0" indent="0">
                  <a:buNone/>
                </a:pPr>
                <a:endParaRPr lang="es-ES" sz="2000" dirty="0"/>
              </a:p>
              <a:p>
                <a:pPr marL="0" indent="0">
                  <a:buNone/>
                </a:pPr>
                <a:endParaRPr lang="es-ES" dirty="0"/>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blipFill>
                <a:blip r:embed="rId2"/>
                <a:stretch>
                  <a:fillRect l="-5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3A3C3A89-0967-A030-7BE3-4B805CEED42E}"/>
                  </a:ext>
                </a:extLst>
              </p:cNvPr>
              <p:cNvSpPr txBox="1"/>
              <p:nvPr/>
            </p:nvSpPr>
            <p:spPr>
              <a:xfrm>
                <a:off x="4870238" y="4575355"/>
                <a:ext cx="86786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s-ES" sz="1800" smtClean="0">
                          <a:solidFill>
                            <a:schemeClr val="tx1"/>
                          </a:solidFill>
                          <a:latin typeface="Cambria Math" panose="02040503050406030204" pitchFamily="18" charset="0"/>
                        </a:rPr>
                        <m:t>AR</m:t>
                      </m:r>
                      <m:d>
                        <m:dPr>
                          <m:ctrlPr>
                            <a:rPr lang="es-ES" sz="1800" i="1">
                              <a:solidFill>
                                <a:schemeClr val="tx1"/>
                              </a:solidFill>
                              <a:latin typeface="Cambria Math" panose="02040503050406030204" pitchFamily="18" charset="0"/>
                            </a:rPr>
                          </m:ctrlPr>
                        </m:dPr>
                        <m:e>
                          <m:r>
                            <a:rPr lang="es-ES" sz="1800" i="1">
                              <a:solidFill>
                                <a:schemeClr val="tx1"/>
                              </a:solidFill>
                              <a:latin typeface="Cambria Math" panose="02040503050406030204" pitchFamily="18" charset="0"/>
                            </a:rPr>
                            <m:t>𝑝</m:t>
                          </m:r>
                        </m:e>
                      </m:d>
                    </m:oMath>
                  </m:oMathPara>
                </a14:m>
                <a:endParaRPr lang="es-ES" dirty="0"/>
              </a:p>
            </p:txBody>
          </p:sp>
        </mc:Choice>
        <mc:Fallback xmlns="">
          <p:sp>
            <p:nvSpPr>
              <p:cNvPr id="4" name="CuadroTexto 3">
                <a:extLst>
                  <a:ext uri="{FF2B5EF4-FFF2-40B4-BE49-F238E27FC236}">
                    <a16:creationId xmlns:a16="http://schemas.microsoft.com/office/drawing/2014/main" id="{3A3C3A89-0967-A030-7BE3-4B805CEED42E}"/>
                  </a:ext>
                </a:extLst>
              </p:cNvPr>
              <p:cNvSpPr txBox="1">
                <a:spLocks noRot="1" noChangeAspect="1" noMove="1" noResize="1" noEditPoints="1" noAdjustHandles="1" noChangeArrowheads="1" noChangeShapeType="1" noTextEdit="1"/>
              </p:cNvSpPr>
              <p:nvPr/>
            </p:nvSpPr>
            <p:spPr>
              <a:xfrm>
                <a:off x="4870238" y="4575355"/>
                <a:ext cx="867864" cy="369332"/>
              </a:xfrm>
              <a:prstGeom prst="rect">
                <a:avLst/>
              </a:prstGeom>
              <a:blipFill>
                <a:blip r:embed="rId3"/>
                <a:stretch>
                  <a:fillRect b="-8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2A06FDF8-6546-D3C8-6FE3-06EFD683B91C}"/>
                  </a:ext>
                </a:extLst>
              </p:cNvPr>
              <p:cNvSpPr txBox="1"/>
              <p:nvPr/>
            </p:nvSpPr>
            <p:spPr>
              <a:xfrm>
                <a:off x="6799882" y="4575355"/>
                <a:ext cx="985047"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s-ES" sz="1800" smtClean="0">
                          <a:solidFill>
                            <a:schemeClr val="tx1"/>
                          </a:solidFill>
                          <a:latin typeface="Cambria Math" panose="02040503050406030204" pitchFamily="18" charset="0"/>
                        </a:rPr>
                        <m:t>MA</m:t>
                      </m:r>
                      <m:r>
                        <a:rPr lang="es-ES" sz="1800" i="1">
                          <a:solidFill>
                            <a:schemeClr val="tx1"/>
                          </a:solidFill>
                          <a:latin typeface="Cambria Math" panose="02040503050406030204" pitchFamily="18" charset="0"/>
                        </a:rPr>
                        <m:t>(</m:t>
                      </m:r>
                      <m:r>
                        <a:rPr lang="es-ES" sz="1800" i="1">
                          <a:solidFill>
                            <a:schemeClr val="tx1"/>
                          </a:solidFill>
                          <a:latin typeface="Cambria Math" panose="02040503050406030204" pitchFamily="18" charset="0"/>
                        </a:rPr>
                        <m:t>𝑞</m:t>
                      </m:r>
                      <m:r>
                        <a:rPr lang="es-ES" sz="1800" i="1">
                          <a:solidFill>
                            <a:schemeClr val="tx1"/>
                          </a:solidFill>
                          <a:latin typeface="Cambria Math" panose="02040503050406030204" pitchFamily="18" charset="0"/>
                        </a:rPr>
                        <m:t>)</m:t>
                      </m:r>
                    </m:oMath>
                  </m:oMathPara>
                </a14:m>
                <a:endParaRPr lang="es-ES" dirty="0"/>
              </a:p>
            </p:txBody>
          </p:sp>
        </mc:Choice>
        <mc:Fallback xmlns="">
          <p:sp>
            <p:nvSpPr>
              <p:cNvPr id="5" name="CuadroTexto 4">
                <a:extLst>
                  <a:ext uri="{FF2B5EF4-FFF2-40B4-BE49-F238E27FC236}">
                    <a16:creationId xmlns:a16="http://schemas.microsoft.com/office/drawing/2014/main" id="{2A06FDF8-6546-D3C8-6FE3-06EFD683B91C}"/>
                  </a:ext>
                </a:extLst>
              </p:cNvPr>
              <p:cNvSpPr txBox="1">
                <a:spLocks noRot="1" noChangeAspect="1" noMove="1" noResize="1" noEditPoints="1" noAdjustHandles="1" noChangeArrowheads="1" noChangeShapeType="1" noTextEdit="1"/>
              </p:cNvSpPr>
              <p:nvPr/>
            </p:nvSpPr>
            <p:spPr>
              <a:xfrm>
                <a:off x="6799882" y="4575355"/>
                <a:ext cx="985047" cy="369332"/>
              </a:xfrm>
              <a:prstGeom prst="rect">
                <a:avLst/>
              </a:prstGeom>
              <a:blipFill>
                <a:blip r:embed="rId4"/>
                <a:stretch>
                  <a:fillRect b="-15000"/>
                </a:stretch>
              </a:blipFill>
            </p:spPr>
            <p:txBody>
              <a:bodyPr/>
              <a:lstStyle/>
              <a:p>
                <a:r>
                  <a:rPr lang="es-ES">
                    <a:noFill/>
                  </a:rPr>
                  <a:t> </a:t>
                </a:r>
              </a:p>
            </p:txBody>
          </p:sp>
        </mc:Fallback>
      </mc:AlternateContent>
      <p:sp>
        <p:nvSpPr>
          <p:cNvPr id="6" name="Cerrar llave 5">
            <a:extLst>
              <a:ext uri="{FF2B5EF4-FFF2-40B4-BE49-F238E27FC236}">
                <a16:creationId xmlns:a16="http://schemas.microsoft.com/office/drawing/2014/main" id="{77407449-39B6-8670-EF95-ED1754B44E78}"/>
              </a:ext>
            </a:extLst>
          </p:cNvPr>
          <p:cNvSpPr/>
          <p:nvPr/>
        </p:nvSpPr>
        <p:spPr>
          <a:xfrm rot="5400000">
            <a:off x="7009837" y="3727379"/>
            <a:ext cx="238940" cy="1457015"/>
          </a:xfrm>
          <a:prstGeom prst="rightBrace">
            <a:avLst>
              <a:gd name="adj1" fmla="val 0"/>
              <a:gd name="adj2" fmla="val 46024"/>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ES"/>
          </a:p>
        </p:txBody>
      </p:sp>
      <p:sp>
        <p:nvSpPr>
          <p:cNvPr id="7" name="Cerrar llave 6">
            <a:extLst>
              <a:ext uri="{FF2B5EF4-FFF2-40B4-BE49-F238E27FC236}">
                <a16:creationId xmlns:a16="http://schemas.microsoft.com/office/drawing/2014/main" id="{7CC872AD-6531-F30F-C22F-3E7C82B76AAD}"/>
              </a:ext>
            </a:extLst>
          </p:cNvPr>
          <p:cNvSpPr/>
          <p:nvPr/>
        </p:nvSpPr>
        <p:spPr>
          <a:xfrm rot="5400000">
            <a:off x="5060457" y="3727380"/>
            <a:ext cx="238940" cy="1457013"/>
          </a:xfrm>
          <a:prstGeom prst="rightBrace">
            <a:avLst>
              <a:gd name="adj1" fmla="val 8333"/>
              <a:gd name="adj2" fmla="val 46024"/>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s-ES"/>
          </a:p>
        </p:txBody>
      </p:sp>
      <p:grpSp>
        <p:nvGrpSpPr>
          <p:cNvPr id="8" name="Grupo 7">
            <a:extLst>
              <a:ext uri="{FF2B5EF4-FFF2-40B4-BE49-F238E27FC236}">
                <a16:creationId xmlns:a16="http://schemas.microsoft.com/office/drawing/2014/main" id="{12206E7F-7A85-4912-064B-725EC0AF7DF9}"/>
              </a:ext>
            </a:extLst>
          </p:cNvPr>
          <p:cNvGrpSpPr/>
          <p:nvPr/>
        </p:nvGrpSpPr>
        <p:grpSpPr>
          <a:xfrm>
            <a:off x="10597008" y="702157"/>
            <a:ext cx="1013800" cy="1013800"/>
            <a:chOff x="10597008" y="702157"/>
            <a:chExt cx="1013800" cy="1013800"/>
          </a:xfrm>
        </p:grpSpPr>
        <p:sp>
          <p:nvSpPr>
            <p:cNvPr id="9" name="Elipse 8">
              <a:extLst>
                <a:ext uri="{FF2B5EF4-FFF2-40B4-BE49-F238E27FC236}">
                  <a16:creationId xmlns:a16="http://schemas.microsoft.com/office/drawing/2014/main" id="{2B6A04BB-E1F9-4328-7964-3FD0F4AF9051}"/>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Cronómetro con relleno sólido">
              <a:extLst>
                <a:ext uri="{FF2B5EF4-FFF2-40B4-BE49-F238E27FC236}">
                  <a16:creationId xmlns:a16="http://schemas.microsoft.com/office/drawing/2014/main" id="{38884B80-1E99-91F3-FB3F-68B067F75CED}"/>
                </a:ext>
              </a:extLst>
            </p:cNvPr>
            <p:cNvSpPr/>
            <p:nvPr/>
          </p:nvSpPr>
          <p:spPr>
            <a:xfrm>
              <a:off x="10742574" y="847722"/>
              <a:ext cx="722667" cy="72266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91660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t>
            </a:r>
            <a:r>
              <a:rPr lang="es-ES" dirty="0" err="1"/>
              <a:t>ARiMA</a:t>
            </a:r>
            <a:endParaRPr lang="es-ES" dirty="0"/>
          </a:p>
        </p:txBody>
      </p:sp>
      <p:grpSp>
        <p:nvGrpSpPr>
          <p:cNvPr id="4" name="Grupo 3">
            <a:extLst>
              <a:ext uri="{FF2B5EF4-FFF2-40B4-BE49-F238E27FC236}">
                <a16:creationId xmlns:a16="http://schemas.microsoft.com/office/drawing/2014/main" id="{CCCA113C-6770-2BCD-E62A-76025FCFFDF3}"/>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8F6A9874-63F3-7259-9E04-AA5A246BC2B7}"/>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8F1C34AD-3685-7BD8-00CF-4654D45BD922}"/>
                </a:ext>
              </a:extLst>
            </p:cNvPr>
            <p:cNvSpPr/>
            <p:nvPr/>
          </p:nvSpPr>
          <p:spPr>
            <a:xfrm>
              <a:off x="10742574" y="847722"/>
              <a:ext cx="722667" cy="72266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9" name="Marcador de contenido 2">
            <a:extLst>
              <a:ext uri="{FF2B5EF4-FFF2-40B4-BE49-F238E27FC236}">
                <a16:creationId xmlns:a16="http://schemas.microsoft.com/office/drawing/2014/main" id="{86AC20B9-2F2F-6703-077A-45EAB4EEC0C8}"/>
              </a:ext>
            </a:extLst>
          </p:cNvPr>
          <p:cNvGraphicFramePr/>
          <p:nvPr/>
        </p:nvGraphicFramePr>
        <p:xfrm>
          <a:off x="694915" y="1987871"/>
          <a:ext cx="11292840" cy="47445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Marcador de contenido 2">
            <a:extLst>
              <a:ext uri="{FF2B5EF4-FFF2-40B4-BE49-F238E27FC236}">
                <a16:creationId xmlns:a16="http://schemas.microsoft.com/office/drawing/2014/main" id="{EA23E8FD-EE31-88C5-3A18-FDE80EA8A744}"/>
              </a:ext>
            </a:extLst>
          </p:cNvPr>
          <p:cNvSpPr>
            <a:spLocks noGrp="1"/>
          </p:cNvSpPr>
          <p:nvPr>
            <p:ph idx="1"/>
          </p:nvPr>
        </p:nvSpPr>
        <p:spPr>
          <a:xfrm>
            <a:off x="581025" y="1963555"/>
            <a:ext cx="11029950" cy="608824"/>
          </a:xfrm>
        </p:spPr>
        <p:txBody>
          <a:bodyPr>
            <a:normAutofit/>
          </a:bodyPr>
          <a:lstStyle/>
          <a:p>
            <a:pPr marL="0" indent="0" algn="just">
              <a:buNone/>
            </a:pPr>
            <a:r>
              <a:rPr lang="es-ES" sz="2200" b="1" dirty="0">
                <a:cs typeface="Times New Roman" panose="02020603050405020304" pitchFamily="18" charset="0"/>
              </a:rPr>
              <a:t>MODELO AUTOREGRESIVO INTEGRADO DE MEDIA MÓVIL (ARIMA)</a:t>
            </a:r>
          </a:p>
        </p:txBody>
      </p:sp>
    </p:spTree>
    <p:extLst>
      <p:ext uri="{BB962C8B-B14F-4D97-AF65-F5344CB8AC3E}">
        <p14:creationId xmlns:p14="http://schemas.microsoft.com/office/powerpoint/2010/main" val="7505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FD180-3076-1B2F-147B-2962C9A48349}"/>
              </a:ext>
            </a:extLst>
          </p:cNvPr>
          <p:cNvSpPr>
            <a:spLocks noGrp="1"/>
          </p:cNvSpPr>
          <p:nvPr>
            <p:ph type="title"/>
          </p:nvPr>
        </p:nvSpPr>
        <p:spPr/>
        <p:txBody>
          <a:bodyPr/>
          <a:lstStyle/>
          <a:p>
            <a:r>
              <a:rPr lang="es-ES" dirty="0"/>
              <a:t>PROCESOS ESTOCÁSTICOS</a:t>
            </a:r>
          </a:p>
        </p:txBody>
      </p:sp>
      <p:grpSp>
        <p:nvGrpSpPr>
          <p:cNvPr id="4" name="Grupo 3">
            <a:extLst>
              <a:ext uri="{FF2B5EF4-FFF2-40B4-BE49-F238E27FC236}">
                <a16:creationId xmlns:a16="http://schemas.microsoft.com/office/drawing/2014/main" id="{A9BDB628-C6D0-B5B8-A0E6-388F05D6B30D}"/>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87A0C94D-BA9D-E507-7D6C-317B373683C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8A0572A6-EB75-0419-551D-94C646418747}"/>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2" name="CuadroTexto 5">
            <a:extLst>
              <a:ext uri="{FF2B5EF4-FFF2-40B4-BE49-F238E27FC236}">
                <a16:creationId xmlns:a16="http://schemas.microsoft.com/office/drawing/2014/main" id="{D8C0E7D3-407C-3D76-8337-94BB245C7064}"/>
              </a:ext>
            </a:extLst>
          </p:cNvPr>
          <p:cNvGraphicFramePr/>
          <p:nvPr/>
        </p:nvGraphicFramePr>
        <p:xfrm>
          <a:off x="581192" y="2148646"/>
          <a:ext cx="11292840" cy="42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212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t>
            </a:r>
            <a:r>
              <a:rPr lang="es-ES" dirty="0" err="1"/>
              <a:t>ARiMA</a:t>
            </a:r>
            <a:endParaRPr lang="es-ES" dirty="0"/>
          </a:p>
        </p:txBody>
      </p:sp>
      <p:sp>
        <p:nvSpPr>
          <p:cNvPr id="10" name="Marcador de contenido 9">
            <a:extLst>
              <a:ext uri="{FF2B5EF4-FFF2-40B4-BE49-F238E27FC236}">
                <a16:creationId xmlns:a16="http://schemas.microsoft.com/office/drawing/2014/main" id="{B52C7F7E-30FB-D01A-DB7F-E053F6622E4C}"/>
              </a:ext>
            </a:extLst>
          </p:cNvPr>
          <p:cNvSpPr>
            <a:spLocks noGrp="1"/>
          </p:cNvSpPr>
          <p:nvPr>
            <p:ph idx="1"/>
          </p:nvPr>
        </p:nvSpPr>
        <p:spPr>
          <a:xfrm>
            <a:off x="581191" y="2034929"/>
            <a:ext cx="11029615" cy="723478"/>
          </a:xfrm>
        </p:spPr>
        <p:txBody>
          <a:bodyPr/>
          <a:lstStyle/>
          <a:p>
            <a:pPr marL="0" indent="0">
              <a:buNone/>
            </a:pPr>
            <a:r>
              <a:rPr lang="es-ES" sz="1800" kern="1200" dirty="0"/>
              <a:t>El modelo</a:t>
            </a:r>
            <a:r>
              <a:rPr lang="es-ES" sz="1800" b="1" kern="1200" dirty="0"/>
              <a:t> ARIMA </a:t>
            </a:r>
            <a:r>
              <a:rPr lang="es-ES" sz="1800" kern="1200" dirty="0"/>
              <a:t>es una combinación de tres componentes principales:</a:t>
            </a:r>
            <a:endParaRPr lang="es-ES" dirty="0"/>
          </a:p>
        </p:txBody>
      </p:sp>
      <p:grpSp>
        <p:nvGrpSpPr>
          <p:cNvPr id="4" name="Grupo 3">
            <a:extLst>
              <a:ext uri="{FF2B5EF4-FFF2-40B4-BE49-F238E27FC236}">
                <a16:creationId xmlns:a16="http://schemas.microsoft.com/office/drawing/2014/main" id="{CCCA113C-6770-2BCD-E62A-76025FCFFDF3}"/>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8F6A9874-63F3-7259-9E04-AA5A246BC2B7}"/>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8F1C34AD-3685-7BD8-00CF-4654D45BD922}"/>
                </a:ext>
              </a:extLst>
            </p:cNvPr>
            <p:cNvSpPr/>
            <p:nvPr/>
          </p:nvSpPr>
          <p:spPr>
            <a:xfrm>
              <a:off x="10742574" y="847722"/>
              <a:ext cx="722667" cy="72266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1" name="Marcador de contenido 2">
            <a:extLst>
              <a:ext uri="{FF2B5EF4-FFF2-40B4-BE49-F238E27FC236}">
                <a16:creationId xmlns:a16="http://schemas.microsoft.com/office/drawing/2014/main" id="{014FE48C-ECDA-8CA3-2E5A-3410719F4836}"/>
              </a:ext>
            </a:extLst>
          </p:cNvPr>
          <p:cNvGraphicFramePr/>
          <p:nvPr/>
        </p:nvGraphicFramePr>
        <p:xfrm>
          <a:off x="581190" y="2758407"/>
          <a:ext cx="11029615" cy="3678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31632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t>
            </a:r>
            <a:r>
              <a:rPr lang="es-ES" dirty="0" err="1"/>
              <a:t>ARiMA</a:t>
            </a:r>
            <a:endParaRPr lang="es-ES" dirty="0"/>
          </a:p>
        </p:txBody>
      </p:sp>
      <p:grpSp>
        <p:nvGrpSpPr>
          <p:cNvPr id="4" name="Grupo 3">
            <a:extLst>
              <a:ext uri="{FF2B5EF4-FFF2-40B4-BE49-F238E27FC236}">
                <a16:creationId xmlns:a16="http://schemas.microsoft.com/office/drawing/2014/main" id="{CCCA113C-6770-2BCD-E62A-76025FCFFDF3}"/>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8F6A9874-63F3-7259-9E04-AA5A246BC2B7}"/>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8F1C34AD-3685-7BD8-00CF-4654D45BD922}"/>
                </a:ext>
              </a:extLst>
            </p:cNvPr>
            <p:cNvSpPr/>
            <p:nvPr/>
          </p:nvSpPr>
          <p:spPr>
            <a:xfrm>
              <a:off x="10742574" y="847722"/>
              <a:ext cx="722667" cy="72266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
        <p:nvSpPr>
          <p:cNvPr id="3" name="Marcador de contenido 2">
            <a:extLst>
              <a:ext uri="{FF2B5EF4-FFF2-40B4-BE49-F238E27FC236}">
                <a16:creationId xmlns:a16="http://schemas.microsoft.com/office/drawing/2014/main" id="{01FC7D90-BBE2-357F-92A5-0E1E8F0600ED}"/>
              </a:ext>
            </a:extLst>
          </p:cNvPr>
          <p:cNvSpPr txBox="1">
            <a:spLocks/>
          </p:cNvSpPr>
          <p:nvPr/>
        </p:nvSpPr>
        <p:spPr>
          <a:xfrm>
            <a:off x="581192" y="2441748"/>
            <a:ext cx="11029615" cy="3417051"/>
          </a:xfrm>
          <a:prstGeom prst="rect">
            <a:avLst/>
          </a:prstGeom>
          <a:solidFill>
            <a:schemeClr val="tx2">
              <a:lumMod val="10000"/>
              <a:lumOff val="90000"/>
            </a:schemeClr>
          </a:solidFill>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ES" dirty="0"/>
              <a:t>Un modelo ARIMA(p, d, q) tiene 𝑝 términos </a:t>
            </a:r>
            <a:r>
              <a:rPr lang="es-ES" dirty="0" err="1"/>
              <a:t>autoregresivos</a:t>
            </a:r>
            <a:r>
              <a:rPr lang="es-ES" dirty="0"/>
              <a:t>, 𝑞 términos de media móvil y ha sido diferenciado 𝑑 veces para lograr estacionariedad. </a:t>
            </a:r>
          </a:p>
          <a:p>
            <a:pPr marL="0" indent="0">
              <a:buNone/>
            </a:pPr>
            <a:r>
              <a:rPr lang="es-ES" dirty="0"/>
              <a:t>Donde:</a:t>
            </a:r>
          </a:p>
          <a:p>
            <a:r>
              <a:rPr lang="es-ES" dirty="0"/>
              <a:t>𝑝 es el orden del componente </a:t>
            </a:r>
            <a:r>
              <a:rPr lang="es-ES" dirty="0" err="1"/>
              <a:t>autoregresivo</a:t>
            </a:r>
            <a:r>
              <a:rPr lang="es-ES" dirty="0"/>
              <a:t> (AR).</a:t>
            </a:r>
          </a:p>
          <a:p>
            <a:r>
              <a:rPr lang="es-ES" dirty="0"/>
              <a:t>𝑑 es el orden de integración, es decir, el número de diferencias necesarias para hacer estacionaria la serie de tiempo.</a:t>
            </a:r>
          </a:p>
          <a:p>
            <a:r>
              <a:rPr lang="es-ES" dirty="0"/>
              <a:t>𝑞 es el orden del componente de media móvil (MA).</a:t>
            </a:r>
          </a:p>
          <a:p>
            <a:pPr marL="0" indent="0">
              <a:buNone/>
            </a:pPr>
            <a:r>
              <a:rPr lang="es-ES" dirty="0"/>
              <a:t>La identificación de los parámetros adecuados 𝑝, 𝑑 y 𝑞 es esencial para construir un modelo ARIMA efectivo.</a:t>
            </a:r>
          </a:p>
        </p:txBody>
      </p:sp>
    </p:spTree>
    <p:extLst>
      <p:ext uri="{BB962C8B-B14F-4D97-AF65-F5344CB8AC3E}">
        <p14:creationId xmlns:p14="http://schemas.microsoft.com/office/powerpoint/2010/main" val="3208067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ARIMA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a:xfrm>
                <a:off x="581192" y="2180496"/>
                <a:ext cx="11029615" cy="4290642"/>
              </a:xfrm>
            </p:spPr>
            <p:txBody>
              <a:bodyPr>
                <a:normAutofit/>
              </a:bodyPr>
              <a:lstStyle/>
              <a:p>
                <a:pPr marL="0" indent="0">
                  <a:buNone/>
                </a:pPr>
                <a:r>
                  <a:rPr lang="es-ES" sz="2400" dirty="0">
                    <a:solidFill>
                      <a:schemeClr val="tx1"/>
                    </a:solidFill>
                  </a:rPr>
                  <a:t>Para ayudar a abordar datos no estacionarios, introducimos un operador de integración</a:t>
                </a:r>
                <a14:m>
                  <m:oMath xmlns:m="http://schemas.openxmlformats.org/officeDocument/2006/math">
                    <m:sSup>
                      <m:sSupPr>
                        <m:ctrlPr>
                          <a:rPr lang="es-ES" sz="2400" i="1">
                            <a:solidFill>
                              <a:schemeClr val="tx1"/>
                            </a:solidFill>
                            <a:latin typeface="Cambria Math" panose="02040503050406030204" pitchFamily="18" charset="0"/>
                          </a:rPr>
                        </m:ctrlPr>
                      </m:sSupPr>
                      <m:e>
                        <m:r>
                          <a:rPr lang="es-ES" sz="2400" b="0" i="0" smtClean="0">
                            <a:solidFill>
                              <a:schemeClr val="tx1"/>
                            </a:solidFill>
                            <a:latin typeface="Cambria Math" panose="02040503050406030204" pitchFamily="18" charset="0"/>
                          </a:rPr>
                          <m:t> </m:t>
                        </m:r>
                        <m:r>
                          <a:rPr lang="es-ES" sz="2400">
                            <a:solidFill>
                              <a:schemeClr val="tx1"/>
                            </a:solidFill>
                            <a:latin typeface="Cambria Math" panose="02040503050406030204" pitchFamily="18" charset="0"/>
                          </a:rPr>
                          <m:t>∆</m:t>
                        </m:r>
                      </m:e>
                      <m:sup>
                        <m:r>
                          <a:rPr lang="es-ES" sz="2400" i="1">
                            <a:solidFill>
                              <a:schemeClr val="tx1"/>
                            </a:solidFill>
                            <a:latin typeface="Cambria Math" panose="02040503050406030204" pitchFamily="18" charset="0"/>
                          </a:rPr>
                          <m:t>𝑑</m:t>
                        </m:r>
                      </m:sup>
                    </m:sSup>
                  </m:oMath>
                </a14:m>
                <a:r>
                  <a:rPr lang="es-ES" sz="2400" dirty="0">
                    <a:solidFill>
                      <a:schemeClr val="tx1"/>
                    </a:solidFill>
                  </a:rPr>
                  <a:t>(diferencia), definido de la siguiente manera:</a:t>
                </a:r>
              </a:p>
              <a:p>
                <a:pPr marL="0" indent="0">
                  <a:buNone/>
                </a:pPr>
                <a:endParaRPr lang="es-ES" sz="3000" dirty="0">
                  <a:solidFill>
                    <a:schemeClr val="tx1"/>
                  </a:solidFill>
                </a:endParaRPr>
              </a:p>
              <a:p>
                <a:pPr marL="0" indent="0" algn="ctr">
                  <a:buNone/>
                </a:pPr>
                <a14:m>
                  <m:oMathPara xmlns:m="http://schemas.openxmlformats.org/officeDocument/2006/math">
                    <m:oMathParaPr>
                      <m:jc m:val="center"/>
                    </m:oMathParaPr>
                    <m:oMath xmlns:m="http://schemas.openxmlformats.org/officeDocument/2006/math">
                      <m:sSup>
                        <m:sSupPr>
                          <m:ctrlPr>
                            <a:rPr lang="es-ES" sz="3500" i="1" smtClean="0">
                              <a:solidFill>
                                <a:schemeClr val="tx1"/>
                              </a:solidFill>
                              <a:latin typeface="Cambria Math" panose="02040503050406030204" pitchFamily="18" charset="0"/>
                            </a:rPr>
                          </m:ctrlPr>
                        </m:sSupPr>
                        <m:e>
                          <m:sSub>
                            <m:sSubPr>
                              <m:ctrlPr>
                                <a:rPr lang="es-ES" sz="3500" i="1">
                                  <a:solidFill>
                                    <a:schemeClr val="tx1"/>
                                  </a:solidFill>
                                  <a:latin typeface="Cambria Math" panose="02040503050406030204" pitchFamily="18" charset="0"/>
                                </a:rPr>
                              </m:ctrlPr>
                            </m:sSubPr>
                            <m:e>
                              <m:r>
                                <a:rPr lang="es-ES" sz="3500" i="1">
                                  <a:solidFill>
                                    <a:schemeClr val="tx1"/>
                                  </a:solidFill>
                                  <a:latin typeface="Cambria Math" panose="02040503050406030204" pitchFamily="18" charset="0"/>
                                </a:rPr>
                                <m:t>𝑦</m:t>
                              </m:r>
                            </m:e>
                            <m:sub>
                              <m:r>
                                <a:rPr lang="es-ES" sz="3500" i="1">
                                  <a:solidFill>
                                    <a:schemeClr val="tx1"/>
                                  </a:solidFill>
                                  <a:latin typeface="Cambria Math" panose="02040503050406030204" pitchFamily="18" charset="0"/>
                                </a:rPr>
                                <m:t>𝑡</m:t>
                              </m:r>
                            </m:sub>
                          </m:sSub>
                        </m:e>
                        <m:sup>
                          <m:r>
                            <a:rPr lang="es-ES" sz="3500" b="0" i="1" smtClean="0">
                              <a:solidFill>
                                <a:schemeClr val="tx1"/>
                              </a:solidFill>
                              <a:latin typeface="Cambria Math" panose="02040503050406030204" pitchFamily="18" charset="0"/>
                            </a:rPr>
                            <m:t>[</m:t>
                          </m:r>
                          <m:r>
                            <a:rPr lang="es-ES" sz="3500" b="0" i="1" smtClean="0">
                              <a:solidFill>
                                <a:schemeClr val="tx1"/>
                              </a:solidFill>
                              <a:latin typeface="Cambria Math" panose="02040503050406030204" pitchFamily="18" charset="0"/>
                            </a:rPr>
                            <m:t>𝑑</m:t>
                          </m:r>
                          <m:r>
                            <a:rPr lang="es-ES" sz="3500" b="0" i="1" smtClean="0">
                              <a:solidFill>
                                <a:schemeClr val="tx1"/>
                              </a:solidFill>
                              <a:latin typeface="Cambria Math" panose="02040503050406030204" pitchFamily="18" charset="0"/>
                            </a:rPr>
                            <m:t>]</m:t>
                          </m:r>
                        </m:sup>
                      </m:sSup>
                      <m:r>
                        <a:rPr lang="es-ES" sz="3500" b="0" i="1" smtClean="0">
                          <a:solidFill>
                            <a:schemeClr val="tx1"/>
                          </a:solidFill>
                          <a:latin typeface="Cambria Math" panose="02040503050406030204" pitchFamily="18" charset="0"/>
                        </a:rPr>
                        <m:t>=</m:t>
                      </m:r>
                      <m:sSup>
                        <m:sSupPr>
                          <m:ctrlPr>
                            <a:rPr lang="es-ES" sz="3500" i="1" smtClean="0">
                              <a:solidFill>
                                <a:schemeClr val="tx1"/>
                              </a:solidFill>
                              <a:latin typeface="Cambria Math" panose="02040503050406030204" pitchFamily="18" charset="0"/>
                            </a:rPr>
                          </m:ctrlPr>
                        </m:sSupPr>
                        <m:e>
                          <m:r>
                            <a:rPr lang="es-ES" sz="3500" i="0">
                              <a:solidFill>
                                <a:schemeClr val="tx1"/>
                              </a:solidFill>
                              <a:latin typeface="Cambria Math" panose="02040503050406030204" pitchFamily="18" charset="0"/>
                            </a:rPr>
                            <m:t>∆</m:t>
                          </m:r>
                        </m:e>
                        <m:sup>
                          <m:r>
                            <a:rPr lang="es-ES" sz="3500" i="1">
                              <a:solidFill>
                                <a:schemeClr val="tx1"/>
                              </a:solidFill>
                              <a:latin typeface="Cambria Math" panose="02040503050406030204" pitchFamily="18" charset="0"/>
                            </a:rPr>
                            <m:t>𝑑</m:t>
                          </m:r>
                        </m:sup>
                      </m:sSup>
                      <m:sSub>
                        <m:sSubPr>
                          <m:ctrlPr>
                            <a:rPr lang="es-ES" sz="3500" i="1">
                              <a:solidFill>
                                <a:schemeClr val="tx1"/>
                              </a:solidFill>
                              <a:latin typeface="Cambria Math" panose="02040503050406030204" pitchFamily="18" charset="0"/>
                            </a:rPr>
                          </m:ctrlPr>
                        </m:sSubPr>
                        <m:e>
                          <m:r>
                            <a:rPr lang="es-ES" sz="3500" i="1">
                              <a:solidFill>
                                <a:schemeClr val="tx1"/>
                              </a:solidFill>
                              <a:latin typeface="Cambria Math" panose="02040503050406030204" pitchFamily="18" charset="0"/>
                            </a:rPr>
                            <m:t>𝑦</m:t>
                          </m:r>
                        </m:e>
                        <m:sub>
                          <m:r>
                            <a:rPr lang="es-ES" sz="3500" i="1">
                              <a:solidFill>
                                <a:schemeClr val="tx1"/>
                              </a:solidFill>
                              <a:latin typeface="Cambria Math" panose="02040503050406030204" pitchFamily="18" charset="0"/>
                            </a:rPr>
                            <m:t>𝑡</m:t>
                          </m:r>
                        </m:sub>
                      </m:sSub>
                      <m:r>
                        <a:rPr lang="es-ES" sz="3500" b="0" i="1" smtClean="0">
                          <a:solidFill>
                            <a:schemeClr val="tx1"/>
                          </a:solidFill>
                          <a:latin typeface="Cambria Math" panose="02040503050406030204" pitchFamily="18" charset="0"/>
                        </a:rPr>
                        <m:t>=</m:t>
                      </m:r>
                      <m:sSup>
                        <m:sSupPr>
                          <m:ctrlPr>
                            <a:rPr lang="es-ES" sz="3500" i="1">
                              <a:solidFill>
                                <a:schemeClr val="tx1"/>
                              </a:solidFill>
                              <a:latin typeface="Cambria Math" panose="02040503050406030204" pitchFamily="18" charset="0"/>
                            </a:rPr>
                          </m:ctrlPr>
                        </m:sSupPr>
                        <m:e>
                          <m:sSub>
                            <m:sSubPr>
                              <m:ctrlPr>
                                <a:rPr lang="es-ES" sz="3500" i="1">
                                  <a:solidFill>
                                    <a:schemeClr val="tx1"/>
                                  </a:solidFill>
                                  <a:latin typeface="Cambria Math" panose="02040503050406030204" pitchFamily="18" charset="0"/>
                                </a:rPr>
                              </m:ctrlPr>
                            </m:sSubPr>
                            <m:e>
                              <m:r>
                                <a:rPr lang="es-ES" sz="3500" i="1">
                                  <a:solidFill>
                                    <a:schemeClr val="tx1"/>
                                  </a:solidFill>
                                  <a:latin typeface="Cambria Math" panose="02040503050406030204" pitchFamily="18" charset="0"/>
                                </a:rPr>
                                <m:t>𝑦</m:t>
                              </m:r>
                            </m:e>
                            <m:sub>
                              <m:r>
                                <a:rPr lang="es-ES" sz="3500" i="1">
                                  <a:solidFill>
                                    <a:schemeClr val="tx1"/>
                                  </a:solidFill>
                                  <a:latin typeface="Cambria Math" panose="02040503050406030204" pitchFamily="18" charset="0"/>
                                </a:rPr>
                                <m:t>𝑡</m:t>
                              </m:r>
                            </m:sub>
                          </m:sSub>
                        </m:e>
                        <m:sup>
                          <m:r>
                            <a:rPr lang="es-ES" sz="3500" i="1">
                              <a:solidFill>
                                <a:schemeClr val="tx1"/>
                              </a:solidFill>
                              <a:latin typeface="Cambria Math" panose="02040503050406030204" pitchFamily="18" charset="0"/>
                            </a:rPr>
                            <m:t>[</m:t>
                          </m:r>
                          <m:r>
                            <a:rPr lang="es-ES" sz="3500" i="1">
                              <a:solidFill>
                                <a:schemeClr val="tx1"/>
                              </a:solidFill>
                              <a:latin typeface="Cambria Math" panose="02040503050406030204" pitchFamily="18" charset="0"/>
                            </a:rPr>
                            <m:t>𝑑</m:t>
                          </m:r>
                          <m:r>
                            <a:rPr lang="es-ES" sz="3500" b="0" i="1" smtClean="0">
                              <a:solidFill>
                                <a:schemeClr val="tx1"/>
                              </a:solidFill>
                              <a:latin typeface="Cambria Math" panose="02040503050406030204" pitchFamily="18" charset="0"/>
                            </a:rPr>
                            <m:t>−1</m:t>
                          </m:r>
                          <m:r>
                            <a:rPr lang="es-ES" sz="3500" i="1">
                              <a:solidFill>
                                <a:schemeClr val="tx1"/>
                              </a:solidFill>
                              <a:latin typeface="Cambria Math" panose="02040503050406030204" pitchFamily="18" charset="0"/>
                            </a:rPr>
                            <m:t>]</m:t>
                          </m:r>
                        </m:sup>
                      </m:sSup>
                      <m:r>
                        <a:rPr lang="es-ES" sz="3500" b="0" i="1" smtClean="0">
                          <a:solidFill>
                            <a:schemeClr val="tx1"/>
                          </a:solidFill>
                          <a:latin typeface="Cambria Math" panose="02040503050406030204" pitchFamily="18" charset="0"/>
                        </a:rPr>
                        <m:t>−</m:t>
                      </m:r>
                      <m:sSup>
                        <m:sSupPr>
                          <m:ctrlPr>
                            <a:rPr lang="es-ES" sz="3500" i="1">
                              <a:solidFill>
                                <a:schemeClr val="tx1"/>
                              </a:solidFill>
                              <a:latin typeface="Cambria Math" panose="02040503050406030204" pitchFamily="18" charset="0"/>
                            </a:rPr>
                          </m:ctrlPr>
                        </m:sSupPr>
                        <m:e>
                          <m:sSub>
                            <m:sSubPr>
                              <m:ctrlPr>
                                <a:rPr lang="es-ES" sz="3500" i="1">
                                  <a:solidFill>
                                    <a:schemeClr val="tx1"/>
                                  </a:solidFill>
                                  <a:latin typeface="Cambria Math" panose="02040503050406030204" pitchFamily="18" charset="0"/>
                                </a:rPr>
                              </m:ctrlPr>
                            </m:sSubPr>
                            <m:e>
                              <m:r>
                                <a:rPr lang="es-ES" sz="3500" i="1">
                                  <a:solidFill>
                                    <a:schemeClr val="tx1"/>
                                  </a:solidFill>
                                  <a:latin typeface="Cambria Math" panose="02040503050406030204" pitchFamily="18" charset="0"/>
                                </a:rPr>
                                <m:t>𝑦</m:t>
                              </m:r>
                            </m:e>
                            <m:sub>
                              <m:r>
                                <a:rPr lang="es-ES" sz="3500" i="1">
                                  <a:solidFill>
                                    <a:schemeClr val="tx1"/>
                                  </a:solidFill>
                                  <a:latin typeface="Cambria Math" panose="02040503050406030204" pitchFamily="18" charset="0"/>
                                </a:rPr>
                                <m:t>𝑡</m:t>
                              </m:r>
                              <m:r>
                                <a:rPr lang="es-ES" sz="3500" b="0" i="1" smtClean="0">
                                  <a:solidFill>
                                    <a:schemeClr val="tx1"/>
                                  </a:solidFill>
                                  <a:latin typeface="Cambria Math" panose="02040503050406030204" pitchFamily="18" charset="0"/>
                                </a:rPr>
                                <m:t>−1</m:t>
                              </m:r>
                            </m:sub>
                          </m:sSub>
                        </m:e>
                        <m:sup>
                          <m:r>
                            <a:rPr lang="es-ES" sz="3500" i="1">
                              <a:solidFill>
                                <a:schemeClr val="tx1"/>
                              </a:solidFill>
                              <a:latin typeface="Cambria Math" panose="02040503050406030204" pitchFamily="18" charset="0"/>
                            </a:rPr>
                            <m:t>[</m:t>
                          </m:r>
                          <m:r>
                            <a:rPr lang="es-ES" sz="3500" i="1">
                              <a:solidFill>
                                <a:schemeClr val="tx1"/>
                              </a:solidFill>
                              <a:latin typeface="Cambria Math" panose="02040503050406030204" pitchFamily="18" charset="0"/>
                            </a:rPr>
                            <m:t>𝑑</m:t>
                          </m:r>
                          <m:r>
                            <a:rPr lang="es-ES" sz="3500" i="1">
                              <a:solidFill>
                                <a:schemeClr val="tx1"/>
                              </a:solidFill>
                              <a:latin typeface="Cambria Math" panose="02040503050406030204" pitchFamily="18" charset="0"/>
                            </a:rPr>
                            <m:t>−1]</m:t>
                          </m:r>
                        </m:sup>
                      </m:sSup>
                    </m:oMath>
                  </m:oMathPara>
                </a14:m>
                <a:endParaRPr lang="es-ES" sz="3000" dirty="0">
                  <a:solidFill>
                    <a:schemeClr val="tx1"/>
                  </a:solidFill>
                </a:endParaRPr>
              </a:p>
              <a:p>
                <a:pPr marL="0" indent="0">
                  <a:buNone/>
                </a:pPr>
                <a:endParaRPr lang="es-ES" sz="2600" dirty="0">
                  <a:solidFill>
                    <a:schemeClr val="tx1"/>
                  </a:solidFill>
                </a:endParaRPr>
              </a:p>
              <a:p>
                <a:pPr marL="0" indent="0">
                  <a:buNone/>
                </a:pPr>
                <a:r>
                  <a:rPr lang="es-ES" sz="2200" dirty="0">
                    <a:solidFill>
                      <a:schemeClr val="tx1"/>
                    </a:solidFill>
                  </a:rPr>
                  <a:t>Donde</a:t>
                </a:r>
              </a:p>
              <a:p>
                <a:pPr marL="0" indent="0">
                  <a:buNone/>
                </a:pPr>
                <a14:m>
                  <m:oMath xmlns:m="http://schemas.openxmlformats.org/officeDocument/2006/math">
                    <m:sSup>
                      <m:sSupPr>
                        <m:ctrlPr>
                          <a:rPr lang="es-ES" sz="2200" i="1" smtClean="0">
                            <a:solidFill>
                              <a:schemeClr val="tx1"/>
                            </a:solidFill>
                            <a:latin typeface="Cambria Math" panose="02040503050406030204" pitchFamily="18" charset="0"/>
                          </a:rPr>
                        </m:ctrlPr>
                      </m:sSupPr>
                      <m:e>
                        <m:sSub>
                          <m:sSubPr>
                            <m:ctrlPr>
                              <a:rPr lang="es-ES" sz="2200" i="1">
                                <a:solidFill>
                                  <a:schemeClr val="tx1"/>
                                </a:solidFill>
                                <a:latin typeface="Cambria Math" panose="02040503050406030204" pitchFamily="18" charset="0"/>
                              </a:rPr>
                            </m:ctrlPr>
                          </m:sSubPr>
                          <m:e>
                            <m:r>
                              <a:rPr lang="es-ES" sz="2200" i="1">
                                <a:solidFill>
                                  <a:schemeClr val="tx1"/>
                                </a:solidFill>
                                <a:latin typeface="Cambria Math" panose="02040503050406030204" pitchFamily="18" charset="0"/>
                              </a:rPr>
                              <m:t>𝑦</m:t>
                            </m:r>
                          </m:e>
                          <m:sub>
                            <m:r>
                              <a:rPr lang="es-ES" sz="2200" i="1">
                                <a:solidFill>
                                  <a:schemeClr val="tx1"/>
                                </a:solidFill>
                                <a:latin typeface="Cambria Math" panose="02040503050406030204" pitchFamily="18" charset="0"/>
                              </a:rPr>
                              <m:t>𝑡</m:t>
                            </m:r>
                          </m:sub>
                        </m:sSub>
                      </m:e>
                      <m:sup>
                        <m:r>
                          <a:rPr lang="es-ES" sz="2200" b="0" i="1" smtClean="0">
                            <a:solidFill>
                              <a:schemeClr val="tx1"/>
                            </a:solidFill>
                            <a:latin typeface="Cambria Math" panose="02040503050406030204" pitchFamily="18" charset="0"/>
                          </a:rPr>
                          <m:t>[0]</m:t>
                        </m:r>
                      </m:sup>
                    </m:sSup>
                    <m:r>
                      <a:rPr lang="es-ES" sz="2200" b="0" i="0" smtClean="0">
                        <a:solidFill>
                          <a:schemeClr val="tx1"/>
                        </a:solidFill>
                        <a:latin typeface="Cambria Math" panose="02040503050406030204" pitchFamily="18" charset="0"/>
                      </a:rPr>
                      <m:t>=</m:t>
                    </m:r>
                  </m:oMath>
                </a14:m>
                <a:r>
                  <a:rPr lang="es-ES" sz="2200" dirty="0">
                    <a:solidFill>
                      <a:schemeClr val="tx1"/>
                    </a:solidFill>
                  </a:rPr>
                  <a:t> </a:t>
                </a:r>
                <a14:m>
                  <m:oMath xmlns:m="http://schemas.openxmlformats.org/officeDocument/2006/math">
                    <m:sSub>
                      <m:sSubPr>
                        <m:ctrlPr>
                          <a:rPr lang="es-ES" sz="2200" i="1">
                            <a:solidFill>
                              <a:schemeClr val="tx1"/>
                            </a:solidFill>
                            <a:latin typeface="Cambria Math" panose="02040503050406030204" pitchFamily="18" charset="0"/>
                          </a:rPr>
                        </m:ctrlPr>
                      </m:sSubPr>
                      <m:e>
                        <m:r>
                          <a:rPr lang="es-ES" sz="2200" i="1">
                            <a:solidFill>
                              <a:schemeClr val="tx1"/>
                            </a:solidFill>
                            <a:latin typeface="Cambria Math" panose="02040503050406030204" pitchFamily="18" charset="0"/>
                          </a:rPr>
                          <m:t>𝑦</m:t>
                        </m:r>
                      </m:e>
                      <m:sub>
                        <m:r>
                          <a:rPr lang="es-ES" sz="2200" i="1">
                            <a:solidFill>
                              <a:schemeClr val="tx1"/>
                            </a:solidFill>
                            <a:latin typeface="Cambria Math" panose="02040503050406030204" pitchFamily="18" charset="0"/>
                          </a:rPr>
                          <m:t>𝑡</m:t>
                        </m:r>
                      </m:sub>
                    </m:sSub>
                  </m:oMath>
                </a14:m>
                <a:r>
                  <a:rPr lang="es-ES" sz="2200" dirty="0">
                    <a:solidFill>
                      <a:schemeClr val="tx1"/>
                    </a:solidFill>
                  </a:rPr>
                  <a:t> y </a:t>
                </a:r>
                <a:r>
                  <a:rPr lang="es-ES" sz="2200" i="1" dirty="0">
                    <a:solidFill>
                      <a:schemeClr val="tx1"/>
                    </a:solidFill>
                    <a:latin typeface="Times New Roman" panose="02020603050405020304" pitchFamily="18" charset="0"/>
                    <a:cs typeface="Times New Roman" panose="02020603050405020304" pitchFamily="18" charset="0"/>
                  </a:rPr>
                  <a:t>d</a:t>
                </a:r>
                <a:r>
                  <a:rPr lang="es-ES" sz="2200" dirty="0">
                    <a:solidFill>
                      <a:schemeClr val="tx1"/>
                    </a:solidFill>
                  </a:rPr>
                  <a:t> es el orden de diferenciación utilizado.</a:t>
                </a:r>
              </a:p>
              <a:p>
                <a:pPr marL="0" indent="0">
                  <a:buNone/>
                </a:pPr>
                <a:br>
                  <a:rPr lang="es-ES" sz="2400" dirty="0"/>
                </a:br>
                <a:endParaRPr lang="es-ES" sz="2400" dirty="0">
                  <a:solidFill>
                    <a:schemeClr val="tx1"/>
                  </a:solidFill>
                </a:endParaRPr>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xfrm>
                <a:off x="581192" y="2180496"/>
                <a:ext cx="11029615" cy="4290642"/>
              </a:xfrm>
              <a:blipFill>
                <a:blip r:embed="rId2"/>
                <a:stretch>
                  <a:fillRect l="-829" t="-1989"/>
                </a:stretch>
              </a:blipFill>
            </p:spPr>
            <p:txBody>
              <a:bodyPr/>
              <a:lstStyle/>
              <a:p>
                <a:r>
                  <a:rPr lang="es-CL">
                    <a:noFill/>
                  </a:rPr>
                  <a:t> </a:t>
                </a:r>
              </a:p>
            </p:txBody>
          </p:sp>
        </mc:Fallback>
      </mc:AlternateContent>
      <p:grpSp>
        <p:nvGrpSpPr>
          <p:cNvPr id="4" name="Grupo 3">
            <a:extLst>
              <a:ext uri="{FF2B5EF4-FFF2-40B4-BE49-F238E27FC236}">
                <a16:creationId xmlns:a16="http://schemas.microsoft.com/office/drawing/2014/main" id="{4C08E9D5-BC45-CD3C-6001-7A286BD1E1EF}"/>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4AE2AD3D-411A-AA16-D2AC-D042C2A1C480}"/>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B751A82C-0228-1177-62D7-D23B5389C4B5}"/>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856404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ARIMA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a:xfrm>
                <a:off x="581192" y="2180496"/>
                <a:ext cx="11029615" cy="4290642"/>
              </a:xfrm>
            </p:spPr>
            <p:txBody>
              <a:bodyPr>
                <a:normAutofit/>
              </a:bodyPr>
              <a:lstStyle/>
              <a:p>
                <a:pPr marL="0" indent="0">
                  <a:buNone/>
                </a:pPr>
                <a:r>
                  <a:rPr lang="es-ES" sz="2400" dirty="0">
                    <a:solidFill>
                      <a:schemeClr val="tx1"/>
                    </a:solidFill>
                  </a:rPr>
                  <a:t>Ahora podemos ajustar un modelo </a:t>
                </a:r>
                <a14:m>
                  <m:oMath xmlns:m="http://schemas.openxmlformats.org/officeDocument/2006/math">
                    <m:r>
                      <m:rPr>
                        <m:sty m:val="p"/>
                      </m:rPr>
                      <a:rPr lang="es-ES" sz="2400" b="0" i="0" smtClean="0">
                        <a:solidFill>
                          <a:schemeClr val="tx1"/>
                        </a:solidFill>
                        <a:latin typeface="Cambria Math" panose="02040503050406030204" pitchFamily="18" charset="0"/>
                      </a:rPr>
                      <m:t>AR</m:t>
                    </m:r>
                    <m:r>
                      <m:rPr>
                        <m:sty m:val="p"/>
                      </m:rPr>
                      <a:rPr lang="es-ES" sz="2400">
                        <a:solidFill>
                          <a:schemeClr val="tx1"/>
                        </a:solidFill>
                        <a:latin typeface="Cambria Math" panose="02040503050406030204" pitchFamily="18" charset="0"/>
                      </a:rPr>
                      <m:t>MA</m:t>
                    </m:r>
                    <m:r>
                      <a:rPr lang="es-ES" sz="2400" i="1">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𝑝</m:t>
                    </m:r>
                    <m:r>
                      <a:rPr lang="es-ES" sz="2400" b="0" i="1" smtClean="0">
                        <a:solidFill>
                          <a:schemeClr val="tx1"/>
                        </a:solidFill>
                        <a:latin typeface="Cambria Math" panose="02040503050406030204" pitchFamily="18" charset="0"/>
                      </a:rPr>
                      <m:t>,</m:t>
                    </m:r>
                    <m:r>
                      <a:rPr lang="es-ES" sz="2400" i="1">
                        <a:solidFill>
                          <a:schemeClr val="tx1"/>
                        </a:solidFill>
                        <a:latin typeface="Cambria Math" panose="02040503050406030204" pitchFamily="18" charset="0"/>
                      </a:rPr>
                      <m:t>𝑞</m:t>
                    </m:r>
                    <m:r>
                      <a:rPr lang="es-ES" sz="2400" i="1">
                        <a:solidFill>
                          <a:schemeClr val="tx1"/>
                        </a:solidFill>
                        <a:latin typeface="Cambria Math" panose="02040503050406030204" pitchFamily="18" charset="0"/>
                      </a:rPr>
                      <m:t>)</m:t>
                    </m:r>
                  </m:oMath>
                </a14:m>
                <a:r>
                  <a:rPr lang="es-ES" sz="2400" dirty="0">
                    <a:solidFill>
                      <a:schemeClr val="tx1"/>
                    </a:solidFill>
                  </a:rPr>
                  <a:t> a </a:t>
                </a:r>
                <a14:m>
                  <m:oMath xmlns:m="http://schemas.openxmlformats.org/officeDocument/2006/math">
                    <m:sSup>
                      <m:sSupPr>
                        <m:ctrlPr>
                          <a:rPr lang="es-ES" sz="2400" i="1" smtClean="0">
                            <a:solidFill>
                              <a:schemeClr val="tx1"/>
                            </a:solidFill>
                            <a:latin typeface="Cambria Math" panose="02040503050406030204" pitchFamily="18" charset="0"/>
                          </a:rPr>
                        </m:ctrlPr>
                      </m:sSupPr>
                      <m:e>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𝑦</m:t>
                            </m:r>
                          </m:e>
                          <m:sub>
                            <m:r>
                              <a:rPr lang="es-ES" sz="2400" i="1">
                                <a:solidFill>
                                  <a:schemeClr val="tx1"/>
                                </a:solidFill>
                                <a:latin typeface="Cambria Math" panose="02040503050406030204" pitchFamily="18" charset="0"/>
                              </a:rPr>
                              <m:t>𝑡</m:t>
                            </m:r>
                          </m:sub>
                        </m:sSub>
                      </m:e>
                      <m:sup>
                        <m:r>
                          <a:rPr lang="es-ES" sz="2400" i="1">
                            <a:solidFill>
                              <a:schemeClr val="tx1"/>
                            </a:solidFill>
                            <a:latin typeface="Cambria Math" panose="02040503050406030204" pitchFamily="18" charset="0"/>
                          </a:rPr>
                          <m:t>[</m:t>
                        </m:r>
                        <m:r>
                          <a:rPr lang="es-ES" sz="2400" i="1">
                            <a:solidFill>
                              <a:schemeClr val="tx1"/>
                            </a:solidFill>
                            <a:latin typeface="Cambria Math" panose="02040503050406030204" pitchFamily="18" charset="0"/>
                          </a:rPr>
                          <m:t>𝑑</m:t>
                        </m:r>
                        <m:r>
                          <a:rPr lang="es-ES" sz="2400" i="1">
                            <a:solidFill>
                              <a:schemeClr val="tx1"/>
                            </a:solidFill>
                            <a:latin typeface="Cambria Math" panose="02040503050406030204" pitchFamily="18" charset="0"/>
                          </a:rPr>
                          <m:t>]</m:t>
                        </m:r>
                      </m:sup>
                    </m:sSup>
                    <m:r>
                      <a:rPr lang="es-ES" sz="2400" i="1">
                        <a:solidFill>
                          <a:schemeClr val="tx1"/>
                        </a:solidFill>
                        <a:latin typeface="Cambria Math" panose="02040503050406030204" pitchFamily="18" charset="0"/>
                      </a:rPr>
                      <m:t> </m:t>
                    </m:r>
                  </m:oMath>
                </a14:m>
                <a:r>
                  <a:rPr lang="es-ES" sz="2400" dirty="0">
                    <a:solidFill>
                      <a:schemeClr val="tx1"/>
                    </a:solidFill>
                  </a:rPr>
                  <a:t>en lugar de </a:t>
                </a:r>
                <a14:m>
                  <m:oMath xmlns:m="http://schemas.openxmlformats.org/officeDocument/2006/math">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𝑦</m:t>
                        </m:r>
                      </m:e>
                      <m:sub>
                        <m:r>
                          <a:rPr lang="es-ES" sz="2400" i="1">
                            <a:solidFill>
                              <a:schemeClr val="tx1"/>
                            </a:solidFill>
                            <a:latin typeface="Cambria Math" panose="02040503050406030204" pitchFamily="18" charset="0"/>
                          </a:rPr>
                          <m:t>𝑡</m:t>
                        </m:r>
                      </m:sub>
                    </m:sSub>
                  </m:oMath>
                </a14:m>
                <a:endParaRPr lang="es-ES" sz="2400" dirty="0">
                  <a:solidFill>
                    <a:schemeClr val="tx1"/>
                  </a:solidFill>
                </a:endParaRPr>
              </a:p>
              <a:p>
                <a:pPr marL="0" indent="0">
                  <a:buNone/>
                </a:pPr>
                <a:endParaRPr lang="es-ES" sz="2400" dirty="0"/>
              </a:p>
              <a:p>
                <a:pPr marL="0" indent="0">
                  <a:buNone/>
                </a:pPr>
                <a14:m>
                  <m:oMathPara xmlns:m="http://schemas.openxmlformats.org/officeDocument/2006/math">
                    <m:oMathParaPr>
                      <m:jc m:val="centerGroup"/>
                    </m:oMathParaPr>
                    <m:oMath xmlns:m="http://schemas.openxmlformats.org/officeDocument/2006/math">
                      <m:sSup>
                        <m:sSupPr>
                          <m:ctrlPr>
                            <a:rPr lang="es-ES" sz="2800" i="1">
                              <a:solidFill>
                                <a:schemeClr val="tx1"/>
                              </a:solidFill>
                              <a:latin typeface="Cambria Math" panose="02040503050406030204" pitchFamily="18" charset="0"/>
                            </a:rPr>
                          </m:ctrlPr>
                        </m:sSupPr>
                        <m:e>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rPr>
                                <m:t>𝑦</m:t>
                              </m:r>
                            </m:e>
                            <m:sub>
                              <m:r>
                                <a:rPr lang="es-ES" sz="2800" i="1">
                                  <a:solidFill>
                                    <a:schemeClr val="tx1"/>
                                  </a:solidFill>
                                  <a:latin typeface="Cambria Math" panose="02040503050406030204" pitchFamily="18" charset="0"/>
                                </a:rPr>
                                <m:t>𝑡</m:t>
                              </m:r>
                            </m:sub>
                          </m:sSub>
                        </m:e>
                        <m:sup>
                          <m:r>
                            <a:rPr lang="es-ES" sz="2800" i="1">
                              <a:solidFill>
                                <a:schemeClr val="tx1"/>
                              </a:solidFill>
                              <a:latin typeface="Cambria Math" panose="02040503050406030204" pitchFamily="18" charset="0"/>
                            </a:rPr>
                            <m:t>[</m:t>
                          </m:r>
                          <m:r>
                            <a:rPr lang="es-ES" sz="2800" i="1">
                              <a:solidFill>
                                <a:schemeClr val="tx1"/>
                              </a:solidFill>
                              <a:latin typeface="Cambria Math" panose="02040503050406030204" pitchFamily="18" charset="0"/>
                            </a:rPr>
                            <m:t>𝑑</m:t>
                          </m:r>
                          <m:r>
                            <a:rPr lang="es-ES" sz="2800" i="1">
                              <a:solidFill>
                                <a:schemeClr val="tx1"/>
                              </a:solidFill>
                              <a:latin typeface="Cambria Math" panose="02040503050406030204" pitchFamily="18" charset="0"/>
                            </a:rPr>
                            <m:t>]</m:t>
                          </m:r>
                        </m:sup>
                      </m:sSup>
                      <m:r>
                        <a:rPr lang="es-ES" sz="2800">
                          <a:solidFill>
                            <a:schemeClr val="tx1"/>
                          </a:solidFill>
                          <a:latin typeface="Cambria Math" panose="02040503050406030204" pitchFamily="18" charset="0"/>
                        </a:rPr>
                        <m:t>=</m:t>
                      </m:r>
                      <m:r>
                        <m:rPr>
                          <m:sty m:val="p"/>
                        </m:rPr>
                        <a:rPr lang="es-ES" sz="2800">
                          <a:solidFill>
                            <a:schemeClr val="tx1"/>
                          </a:solidFill>
                          <a:latin typeface="Cambria Math" panose="02040503050406030204" pitchFamily="18" charset="0"/>
                        </a:rPr>
                        <m:t>Θ</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𝑝</m:t>
                          </m:r>
                        </m:sup>
                      </m:sSup>
                      <m:sSup>
                        <m:sSupPr>
                          <m:ctrlPr>
                            <a:rPr lang="es-ES" sz="2800" i="1">
                              <a:solidFill>
                                <a:schemeClr val="tx1"/>
                              </a:solidFill>
                              <a:latin typeface="Cambria Math" panose="02040503050406030204" pitchFamily="18" charset="0"/>
                            </a:rPr>
                          </m:ctrlPr>
                        </m:sSupPr>
                        <m:e>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rPr>
                                <m:t>𝑦</m:t>
                              </m:r>
                            </m:e>
                            <m:sub>
                              <m:r>
                                <a:rPr lang="es-ES" sz="2800" i="1">
                                  <a:solidFill>
                                    <a:schemeClr val="tx1"/>
                                  </a:solidFill>
                                  <a:latin typeface="Cambria Math" panose="02040503050406030204" pitchFamily="18" charset="0"/>
                                </a:rPr>
                                <m:t>𝑡</m:t>
                              </m:r>
                            </m:sub>
                          </m:sSub>
                        </m:e>
                        <m:sup>
                          <m:r>
                            <a:rPr lang="es-ES" sz="2800" i="1">
                              <a:solidFill>
                                <a:schemeClr val="tx1"/>
                              </a:solidFill>
                              <a:latin typeface="Cambria Math" panose="02040503050406030204" pitchFamily="18" charset="0"/>
                            </a:rPr>
                            <m:t>[</m:t>
                          </m:r>
                          <m:r>
                            <a:rPr lang="es-ES" sz="2800" i="1">
                              <a:solidFill>
                                <a:schemeClr val="tx1"/>
                              </a:solidFill>
                              <a:latin typeface="Cambria Math" panose="02040503050406030204" pitchFamily="18" charset="0"/>
                            </a:rPr>
                            <m:t>𝑑</m:t>
                          </m:r>
                          <m:r>
                            <a:rPr lang="es-ES" sz="2800" i="1">
                              <a:solidFill>
                                <a:schemeClr val="tx1"/>
                              </a:solidFill>
                              <a:latin typeface="Cambria Math" panose="02040503050406030204" pitchFamily="18" charset="0"/>
                            </a:rPr>
                            <m:t>]</m:t>
                          </m:r>
                        </m:sup>
                      </m:sSup>
                      <m:r>
                        <a:rPr lang="es-ES" sz="2800" b="0" i="0" smtClean="0">
                          <a:solidFill>
                            <a:schemeClr val="tx1"/>
                          </a:solidFill>
                          <a:latin typeface="Cambria Math" panose="02040503050406030204" pitchFamily="18" charset="0"/>
                        </a:rPr>
                        <m:t>+</m:t>
                      </m:r>
                      <m:r>
                        <m:rPr>
                          <m:sty m:val="p"/>
                        </m:rPr>
                        <a:rPr lang="es-ES" sz="2800" smtClean="0">
                          <a:solidFill>
                            <a:schemeClr val="tx1"/>
                          </a:solidFill>
                          <a:latin typeface="Cambria Math" panose="02040503050406030204" pitchFamily="18" charset="0"/>
                        </a:rPr>
                        <m:t>Φ</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𝑞</m:t>
                          </m:r>
                        </m:sup>
                      </m:sSup>
                      <m:sSup>
                        <m:sSupPr>
                          <m:ctrlPr>
                            <a:rPr lang="es-ES" sz="2800" i="1">
                              <a:solidFill>
                                <a:schemeClr val="tx1"/>
                              </a:solidFill>
                              <a:latin typeface="Cambria Math" panose="02040503050406030204" pitchFamily="18" charset="0"/>
                            </a:rPr>
                          </m:ctrlPr>
                        </m:sSupPr>
                        <m:e>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e>
                        <m:sup>
                          <m:r>
                            <a:rPr lang="es-ES" sz="2800" i="1">
                              <a:solidFill>
                                <a:schemeClr val="tx1"/>
                              </a:solidFill>
                              <a:latin typeface="Cambria Math" panose="02040503050406030204" pitchFamily="18" charset="0"/>
                            </a:rPr>
                            <m:t>[</m:t>
                          </m:r>
                          <m:r>
                            <a:rPr lang="es-ES" sz="2800" i="1">
                              <a:solidFill>
                                <a:schemeClr val="tx1"/>
                              </a:solidFill>
                              <a:latin typeface="Cambria Math" panose="02040503050406030204" pitchFamily="18" charset="0"/>
                            </a:rPr>
                            <m:t>𝑑</m:t>
                          </m:r>
                          <m:r>
                            <a:rPr lang="es-ES" sz="2800" i="1">
                              <a:solidFill>
                                <a:schemeClr val="tx1"/>
                              </a:solidFill>
                              <a:latin typeface="Cambria Math" panose="02040503050406030204" pitchFamily="18" charset="0"/>
                            </a:rPr>
                            <m:t>]</m:t>
                          </m:r>
                        </m:sup>
                      </m:sSup>
                      <m:r>
                        <a:rPr lang="es-ES" sz="2800" i="1">
                          <a:solidFill>
                            <a:schemeClr val="tx1"/>
                          </a:solidFill>
                          <a:latin typeface="Cambria Math" panose="02040503050406030204" pitchFamily="18" charset="0"/>
                          <a:ea typeface="Calibri" panose="020F0502020204030204" pitchFamily="34" charset="0"/>
                        </a:rPr>
                        <m:t>+</m:t>
                      </m:r>
                      <m:sSup>
                        <m:sSupPr>
                          <m:ctrlPr>
                            <a:rPr lang="es-ES" sz="2800" i="1">
                              <a:solidFill>
                                <a:schemeClr val="tx1"/>
                              </a:solidFill>
                              <a:latin typeface="Cambria Math" panose="02040503050406030204" pitchFamily="18" charset="0"/>
                            </a:rPr>
                          </m:ctrlPr>
                        </m:sSupPr>
                        <m:e>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e>
                        <m:sup>
                          <m:r>
                            <a:rPr lang="es-ES" sz="2800" i="1">
                              <a:solidFill>
                                <a:schemeClr val="tx1"/>
                              </a:solidFill>
                              <a:latin typeface="Cambria Math" panose="02040503050406030204" pitchFamily="18" charset="0"/>
                            </a:rPr>
                            <m:t>[</m:t>
                          </m:r>
                          <m:r>
                            <a:rPr lang="es-ES" sz="2800" i="1">
                              <a:solidFill>
                                <a:schemeClr val="tx1"/>
                              </a:solidFill>
                              <a:latin typeface="Cambria Math" panose="02040503050406030204" pitchFamily="18" charset="0"/>
                            </a:rPr>
                            <m:t>𝑑</m:t>
                          </m:r>
                          <m:r>
                            <a:rPr lang="es-ES" sz="2800" i="1">
                              <a:solidFill>
                                <a:schemeClr val="tx1"/>
                              </a:solidFill>
                              <a:latin typeface="Cambria Math" panose="02040503050406030204" pitchFamily="18" charset="0"/>
                            </a:rPr>
                            <m:t>]</m:t>
                          </m:r>
                        </m:sup>
                      </m:sSup>
                    </m:oMath>
                  </m:oMathPara>
                </a14:m>
                <a:endParaRPr lang="es-ES" sz="2400" dirty="0"/>
              </a:p>
              <a:p>
                <a:pPr marL="0" indent="0">
                  <a:buNone/>
                </a:pPr>
                <a:br>
                  <a:rPr lang="es-ES" sz="2400" dirty="0"/>
                </a:br>
                <a:endParaRPr lang="es-ES" sz="2400" dirty="0">
                  <a:solidFill>
                    <a:schemeClr val="tx1"/>
                  </a:solidFill>
                </a:endParaRPr>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xfrm>
                <a:off x="581192" y="2180496"/>
                <a:ext cx="11029615" cy="4290642"/>
              </a:xfrm>
              <a:blipFill>
                <a:blip r:embed="rId2"/>
                <a:stretch>
                  <a:fillRect l="-829"/>
                </a:stretch>
              </a:blipFill>
            </p:spPr>
            <p:txBody>
              <a:bodyPr/>
              <a:lstStyle/>
              <a:p>
                <a:r>
                  <a:rPr lang="es-ES">
                    <a:noFill/>
                  </a:rPr>
                  <a:t> </a:t>
                </a:r>
              </a:p>
            </p:txBody>
          </p:sp>
        </mc:Fallback>
      </mc:AlternateContent>
      <p:grpSp>
        <p:nvGrpSpPr>
          <p:cNvPr id="4" name="Grupo 3">
            <a:extLst>
              <a:ext uri="{FF2B5EF4-FFF2-40B4-BE49-F238E27FC236}">
                <a16:creationId xmlns:a16="http://schemas.microsoft.com/office/drawing/2014/main" id="{596F5435-2761-9731-FEA9-F827F753F91B}"/>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3BA57BBB-D899-6654-7D86-649809F16C8A}"/>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5CEF998C-532F-FA4C-B678-A119765C2558}"/>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243166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ARIMA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a:xfrm>
                <a:off x="581192" y="2180496"/>
                <a:ext cx="11029615" cy="4290642"/>
              </a:xfrm>
            </p:spPr>
            <p:txBody>
              <a:bodyPr>
                <a:normAutofit/>
              </a:bodyPr>
              <a:lstStyle/>
              <a:p>
                <a:pPr marL="0" indent="0">
                  <a:buNone/>
                </a:pPr>
                <a:r>
                  <a:rPr lang="es-ES" sz="2400" dirty="0">
                    <a:solidFill>
                      <a:schemeClr val="tx1"/>
                    </a:solidFill>
                  </a:rPr>
                  <a:t>Esto es equivalente a un modelo</a:t>
                </a:r>
                <a14:m>
                  <m:oMath xmlns:m="http://schemas.openxmlformats.org/officeDocument/2006/math">
                    <m:r>
                      <a:rPr lang="es-ES" sz="2400" b="0" i="0" smtClean="0">
                        <a:solidFill>
                          <a:schemeClr val="tx1"/>
                        </a:solidFill>
                        <a:latin typeface="Cambria Math" panose="02040503050406030204" pitchFamily="18" charset="0"/>
                      </a:rPr>
                      <m:t> </m:t>
                    </m:r>
                    <m:r>
                      <m:rPr>
                        <m:sty m:val="p"/>
                      </m:rPr>
                      <a:rPr lang="es-ES" sz="2400" b="0" i="0" smtClean="0">
                        <a:solidFill>
                          <a:schemeClr val="tx1"/>
                        </a:solidFill>
                        <a:latin typeface="Cambria Math" panose="02040503050406030204" pitchFamily="18" charset="0"/>
                      </a:rPr>
                      <m:t>ARIMA</m:t>
                    </m:r>
                    <m:r>
                      <a:rPr lang="es-ES" sz="2400" i="1">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𝑝</m:t>
                    </m:r>
                    <m:r>
                      <a:rPr lang="es-ES"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𝑑</m:t>
                    </m:r>
                    <m:r>
                      <a:rPr lang="es-ES" sz="2400" b="0" i="1" smtClean="0">
                        <a:solidFill>
                          <a:schemeClr val="tx1"/>
                        </a:solidFill>
                        <a:latin typeface="Cambria Math" panose="02040503050406030204" pitchFamily="18" charset="0"/>
                      </a:rPr>
                      <m:t>,</m:t>
                    </m:r>
                    <m:r>
                      <a:rPr lang="es-ES" sz="2400" i="1">
                        <a:solidFill>
                          <a:schemeClr val="tx1"/>
                        </a:solidFill>
                        <a:latin typeface="Cambria Math" panose="02040503050406030204" pitchFamily="18" charset="0"/>
                      </a:rPr>
                      <m:t>𝑞</m:t>
                    </m:r>
                    <m:r>
                      <a:rPr lang="es-ES" sz="2400" i="1">
                        <a:solidFill>
                          <a:schemeClr val="tx1"/>
                        </a:solidFill>
                        <a:latin typeface="Cambria Math" panose="02040503050406030204" pitchFamily="18" charset="0"/>
                      </a:rPr>
                      <m:t>)</m:t>
                    </m:r>
                  </m:oMath>
                </a14:m>
                <a:r>
                  <a:rPr lang="es-ES" sz="2400" dirty="0">
                    <a:solidFill>
                      <a:schemeClr val="tx1"/>
                    </a:solidFill>
                  </a:rPr>
                  <a:t> para </a:t>
                </a:r>
                <a14:m>
                  <m:oMath xmlns:m="http://schemas.openxmlformats.org/officeDocument/2006/math">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𝑦</m:t>
                        </m:r>
                      </m:e>
                      <m:sub>
                        <m:r>
                          <a:rPr lang="es-ES" sz="2400" i="1">
                            <a:solidFill>
                              <a:schemeClr val="tx1"/>
                            </a:solidFill>
                            <a:latin typeface="Cambria Math" panose="02040503050406030204" pitchFamily="18" charset="0"/>
                          </a:rPr>
                          <m:t>𝑡</m:t>
                        </m:r>
                      </m:sub>
                    </m:sSub>
                  </m:oMath>
                </a14:m>
                <a:endParaRPr lang="es-ES" sz="2400" dirty="0">
                  <a:solidFill>
                    <a:schemeClr val="tx1"/>
                  </a:solidFill>
                </a:endParaRPr>
              </a:p>
              <a:p>
                <a:pPr marL="0" indent="0">
                  <a:buNone/>
                </a:pPr>
                <a:endParaRPr lang="es-ES" sz="2400" dirty="0"/>
              </a:p>
              <a:p>
                <a:pPr marL="0" indent="0" algn="ctr">
                  <a:buNone/>
                </a:pPr>
                <a14:m>
                  <m:oMathPara xmlns:m="http://schemas.openxmlformats.org/officeDocument/2006/math">
                    <m:oMathParaPr>
                      <m:jc m:val="centerGroup"/>
                    </m:oMathParaPr>
                    <m:oMath xmlns:m="http://schemas.openxmlformats.org/officeDocument/2006/math">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rPr>
                            <m:t>𝑦</m:t>
                          </m:r>
                        </m:e>
                        <m:sub>
                          <m:r>
                            <a:rPr lang="es-ES" sz="2800" i="1">
                              <a:solidFill>
                                <a:schemeClr val="tx1"/>
                              </a:solidFill>
                              <a:latin typeface="Cambria Math" panose="02040503050406030204" pitchFamily="18" charset="0"/>
                            </a:rPr>
                            <m:t>𝑡</m:t>
                          </m:r>
                        </m:sub>
                      </m:sSub>
                      <m:r>
                        <a:rPr lang="es-ES" sz="2800">
                          <a:solidFill>
                            <a:schemeClr val="tx1"/>
                          </a:solidFill>
                          <a:latin typeface="Cambria Math" panose="02040503050406030204" pitchFamily="18" charset="0"/>
                        </a:rPr>
                        <m:t>=</m:t>
                      </m:r>
                      <m:r>
                        <m:rPr>
                          <m:sty m:val="p"/>
                        </m:rPr>
                        <a:rPr lang="es-ES" sz="2800">
                          <a:solidFill>
                            <a:schemeClr val="tx1"/>
                          </a:solidFill>
                          <a:latin typeface="Cambria Math" panose="02040503050406030204" pitchFamily="18" charset="0"/>
                        </a:rPr>
                        <m:t>Θ</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𝑝</m:t>
                          </m:r>
                        </m:sup>
                      </m:sSup>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rPr>
                            <m:t>𝑦</m:t>
                          </m:r>
                        </m:e>
                        <m:sub>
                          <m:r>
                            <a:rPr lang="es-ES" sz="2800" i="1">
                              <a:solidFill>
                                <a:schemeClr val="tx1"/>
                              </a:solidFill>
                              <a:latin typeface="Cambria Math" panose="02040503050406030204" pitchFamily="18" charset="0"/>
                            </a:rPr>
                            <m:t>𝑡</m:t>
                          </m:r>
                        </m:sub>
                      </m:sSub>
                      <m:r>
                        <a:rPr lang="es-ES" sz="2800" b="0" i="0" smtClean="0">
                          <a:solidFill>
                            <a:schemeClr val="tx1"/>
                          </a:solidFill>
                          <a:latin typeface="Cambria Math" panose="02040503050406030204" pitchFamily="18" charset="0"/>
                        </a:rPr>
                        <m:t>+</m:t>
                      </m:r>
                      <m:r>
                        <m:rPr>
                          <m:sty m:val="p"/>
                        </m:rPr>
                        <a:rPr lang="es-ES" sz="2800" smtClean="0">
                          <a:solidFill>
                            <a:schemeClr val="tx1"/>
                          </a:solidFill>
                          <a:latin typeface="Cambria Math" panose="02040503050406030204" pitchFamily="18" charset="0"/>
                        </a:rPr>
                        <m:t>Φ</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𝑞</m:t>
                          </m:r>
                        </m:sup>
                      </m:sSup>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smtClean="0">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r>
                        <a:rPr lang="es-ES" sz="2800" b="0" i="1" smtClean="0">
                          <a:solidFill>
                            <a:schemeClr val="tx1"/>
                          </a:solidFill>
                          <a:latin typeface="Cambria Math" panose="02040503050406030204" pitchFamily="18" charset="0"/>
                          <a:ea typeface="Calibri" panose="020F0502020204030204" pitchFamily="34" charset="0"/>
                        </a:rPr>
                        <m:t>+</m:t>
                      </m:r>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oMath>
                  </m:oMathPara>
                </a14:m>
                <a:endParaRPr lang="es-ES" sz="2800" dirty="0"/>
              </a:p>
              <a:p>
                <a:pPr marL="0" indent="0">
                  <a:buNone/>
                </a:pPr>
                <a:br>
                  <a:rPr lang="es-ES" sz="2400" dirty="0"/>
                </a:br>
                <a:endParaRPr lang="es-ES" sz="2400" dirty="0">
                  <a:solidFill>
                    <a:schemeClr val="tx1"/>
                  </a:solidFill>
                </a:endParaRPr>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xfrm>
                <a:off x="581192" y="2180496"/>
                <a:ext cx="11029615" cy="4290642"/>
              </a:xfrm>
              <a:blipFill>
                <a:blip r:embed="rId2"/>
                <a:stretch>
                  <a:fillRect l="-829"/>
                </a:stretch>
              </a:blipFill>
            </p:spPr>
            <p:txBody>
              <a:bodyPr/>
              <a:lstStyle/>
              <a:p>
                <a:r>
                  <a:rPr lang="es-ES">
                    <a:noFill/>
                  </a:rPr>
                  <a:t> </a:t>
                </a:r>
              </a:p>
            </p:txBody>
          </p:sp>
        </mc:Fallback>
      </mc:AlternateContent>
      <p:grpSp>
        <p:nvGrpSpPr>
          <p:cNvPr id="4" name="Grupo 3">
            <a:extLst>
              <a:ext uri="{FF2B5EF4-FFF2-40B4-BE49-F238E27FC236}">
                <a16:creationId xmlns:a16="http://schemas.microsoft.com/office/drawing/2014/main" id="{9253BFF3-F4D1-ECD0-8F56-9AA2F69A926F}"/>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4E318DBE-1849-4645-A840-023B9C2114D0}"/>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3E73558C-333C-8525-59CB-FBDC0BB0FF0A}"/>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39887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4. MODELO ARIMA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a:xfrm>
                <a:off x="581192" y="2180496"/>
                <a:ext cx="11029615" cy="4290642"/>
              </a:xfrm>
            </p:spPr>
            <p:txBody>
              <a:bodyPr>
                <a:normAutofit/>
              </a:bodyPr>
              <a:lstStyle/>
              <a:p>
                <a:pPr marL="0" indent="0">
                  <a:buNone/>
                </a:pPr>
                <a:r>
                  <a:rPr lang="es-ES" sz="2400" dirty="0">
                    <a:solidFill>
                      <a:srgbClr val="0D0D0D"/>
                    </a:solidFill>
                    <a:highlight>
                      <a:srgbClr val="FFFFFF"/>
                    </a:highlight>
                    <a:latin typeface="Söhne"/>
                  </a:rPr>
                  <a:t>Podemos reorganizar la ecuación y absorber las constantes en los polinomios </a:t>
                </a:r>
                <a14:m>
                  <m:oMath xmlns:m="http://schemas.openxmlformats.org/officeDocument/2006/math">
                    <m:r>
                      <m:rPr>
                        <m:sty m:val="p"/>
                      </m:rPr>
                      <a:rPr lang="es-ES" sz="2400">
                        <a:solidFill>
                          <a:schemeClr val="tx1"/>
                        </a:solidFill>
                        <a:highlight>
                          <a:srgbClr val="FFFFFF"/>
                        </a:highlight>
                        <a:latin typeface="Cambria Math" panose="02040503050406030204" pitchFamily="18" charset="0"/>
                      </a:rPr>
                      <m:t>Θ</m:t>
                    </m:r>
                  </m:oMath>
                </a14:m>
                <a:r>
                  <a:rPr lang="es-ES" sz="2400" dirty="0">
                    <a:solidFill>
                      <a:srgbClr val="0D0D0D"/>
                    </a:solidFill>
                    <a:highlight>
                      <a:srgbClr val="FFFFFF"/>
                    </a:highlight>
                    <a:latin typeface="Söhne"/>
                  </a:rPr>
                  <a:t> y </a:t>
                </a:r>
                <a14:m>
                  <m:oMath xmlns:m="http://schemas.openxmlformats.org/officeDocument/2006/math">
                    <m:r>
                      <m:rPr>
                        <m:sty m:val="p"/>
                      </m:rPr>
                      <a:rPr lang="es-ES" sz="2400" smtClean="0">
                        <a:solidFill>
                          <a:schemeClr val="tx1"/>
                        </a:solidFill>
                        <a:latin typeface="Cambria Math" panose="02040503050406030204" pitchFamily="18" charset="0"/>
                      </a:rPr>
                      <m:t>Φ</m:t>
                    </m:r>
                  </m:oMath>
                </a14:m>
                <a:endParaRPr lang="es-ES" sz="2400" dirty="0"/>
              </a:p>
              <a:p>
                <a:pPr marL="0" indent="0">
                  <a:buNone/>
                </a:pPr>
                <a:endParaRPr lang="es-ES" sz="2400" dirty="0"/>
              </a:p>
              <a:p>
                <a:pPr marL="0" indent="0" algn="ctr">
                  <a:buNone/>
                </a:pPr>
                <a14:m>
                  <m:oMathPara xmlns:m="http://schemas.openxmlformats.org/officeDocument/2006/math">
                    <m:oMathParaPr>
                      <m:jc m:val="centerGroup"/>
                    </m:oMathParaPr>
                    <m:oMath xmlns:m="http://schemas.openxmlformats.org/officeDocument/2006/math">
                      <m:r>
                        <m:rPr>
                          <m:sty m:val="p"/>
                        </m:rPr>
                        <a:rPr lang="es-ES" sz="2800">
                          <a:solidFill>
                            <a:schemeClr val="tx1"/>
                          </a:solidFill>
                          <a:latin typeface="Cambria Math" panose="02040503050406030204" pitchFamily="18" charset="0"/>
                        </a:rPr>
                        <m:t>Θ</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𝑝</m:t>
                          </m:r>
                        </m:sup>
                      </m:sSup>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rPr>
                            <m:t>𝑦</m:t>
                          </m:r>
                        </m:e>
                        <m:sub>
                          <m:r>
                            <a:rPr lang="es-ES" sz="2800" i="1">
                              <a:solidFill>
                                <a:schemeClr val="tx1"/>
                              </a:solidFill>
                              <a:latin typeface="Cambria Math" panose="02040503050406030204" pitchFamily="18" charset="0"/>
                            </a:rPr>
                            <m:t>𝑡</m:t>
                          </m:r>
                        </m:sub>
                      </m:sSub>
                      <m:r>
                        <a:rPr lang="es-ES" sz="2800" b="0" i="0" smtClean="0">
                          <a:solidFill>
                            <a:schemeClr val="tx1"/>
                          </a:solidFill>
                          <a:latin typeface="Cambria Math" panose="02040503050406030204" pitchFamily="18" charset="0"/>
                        </a:rPr>
                        <m:t>=</m:t>
                      </m:r>
                      <m:r>
                        <m:rPr>
                          <m:sty m:val="p"/>
                        </m:rPr>
                        <a:rPr lang="es-ES" sz="2800" smtClean="0">
                          <a:solidFill>
                            <a:schemeClr val="tx1"/>
                          </a:solidFill>
                          <a:latin typeface="Cambria Math" panose="02040503050406030204" pitchFamily="18" charset="0"/>
                        </a:rPr>
                        <m:t>Φ</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𝐿</m:t>
                              </m:r>
                            </m:e>
                          </m:d>
                        </m:e>
                        <m:sup>
                          <m:r>
                            <a:rPr lang="es-ES" sz="2800" i="1">
                              <a:solidFill>
                                <a:schemeClr val="tx1"/>
                              </a:solidFill>
                              <a:latin typeface="Cambria Math" panose="02040503050406030204" pitchFamily="18" charset="0"/>
                            </a:rPr>
                            <m:t>𝑞</m:t>
                          </m:r>
                        </m:sup>
                      </m:sSup>
                      <m:sSup>
                        <m:sSupPr>
                          <m:ctrlPr>
                            <a:rPr lang="es-ES" sz="2800" i="1">
                              <a:solidFill>
                                <a:schemeClr val="tx1"/>
                              </a:solidFill>
                              <a:latin typeface="Cambria Math" panose="02040503050406030204" pitchFamily="18" charset="0"/>
                            </a:rPr>
                          </m:ctrlPr>
                        </m:sSupPr>
                        <m:e>
                          <m:r>
                            <a:rPr lang="es-ES" sz="2800">
                              <a:solidFill>
                                <a:schemeClr val="tx1"/>
                              </a:solidFill>
                              <a:latin typeface="Cambria Math" panose="02040503050406030204" pitchFamily="18" charset="0"/>
                            </a:rPr>
                            <m:t>∆</m:t>
                          </m:r>
                        </m:e>
                        <m:sup>
                          <m:r>
                            <a:rPr lang="es-ES" sz="2800" i="1">
                              <a:solidFill>
                                <a:schemeClr val="tx1"/>
                              </a:solidFill>
                              <a:latin typeface="Cambria Math" panose="02040503050406030204" pitchFamily="18" charset="0"/>
                            </a:rPr>
                            <m:t>𝑑</m:t>
                          </m:r>
                        </m:sup>
                      </m:sSup>
                      <m:sSub>
                        <m:sSubPr>
                          <m:ctrlPr>
                            <a:rPr lang="es-ES" sz="2800" i="1" smtClean="0">
                              <a:solidFill>
                                <a:schemeClr val="tx1"/>
                              </a:solidFill>
                              <a:latin typeface="Cambria Math" panose="02040503050406030204" pitchFamily="18" charset="0"/>
                              <a:ea typeface="Calibri" panose="020F0502020204030204" pitchFamily="34" charset="0"/>
                            </a:rPr>
                          </m:ctrlPr>
                        </m:sSubPr>
                        <m:e>
                          <m:r>
                            <a:rPr lang="el-GR" sz="2800" i="1">
                              <a:solidFill>
                                <a:schemeClr val="tx1"/>
                              </a:solidFill>
                              <a:latin typeface="Cambria Math" panose="02040503050406030204" pitchFamily="18" charset="0"/>
                              <a:ea typeface="Calibri" panose="020F0502020204030204" pitchFamily="34" charset="0"/>
                            </a:rPr>
                            <m:t>𝜀</m:t>
                          </m:r>
                        </m:e>
                        <m:sub>
                          <m:r>
                            <a:rPr lang="es-CL" sz="2800" i="1">
                              <a:solidFill>
                                <a:schemeClr val="tx1"/>
                              </a:solidFill>
                              <a:latin typeface="Cambria Math" panose="02040503050406030204" pitchFamily="18" charset="0"/>
                              <a:ea typeface="Calibri" panose="020F0502020204030204" pitchFamily="34" charset="0"/>
                            </a:rPr>
                            <m:t>𝑡</m:t>
                          </m:r>
                        </m:sub>
                      </m:sSub>
                    </m:oMath>
                  </m:oMathPara>
                </a14:m>
                <a:endParaRPr lang="es-ES" sz="2800" dirty="0"/>
              </a:p>
              <a:p>
                <a:pPr marL="0" indent="0">
                  <a:buNone/>
                </a:pPr>
                <a:br>
                  <a:rPr lang="es-ES" sz="2400" dirty="0"/>
                </a:br>
                <a:endParaRPr lang="es-ES" sz="2400" dirty="0">
                  <a:solidFill>
                    <a:schemeClr val="tx1"/>
                  </a:solidFill>
                </a:endParaRPr>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xfrm>
                <a:off x="581192" y="2180496"/>
                <a:ext cx="11029615" cy="4290642"/>
              </a:xfrm>
              <a:blipFill>
                <a:blip r:embed="rId2"/>
                <a:stretch>
                  <a:fillRect l="-829"/>
                </a:stretch>
              </a:blipFill>
            </p:spPr>
            <p:txBody>
              <a:bodyPr/>
              <a:lstStyle/>
              <a:p>
                <a:r>
                  <a:rPr lang="es-ES">
                    <a:noFill/>
                  </a:rPr>
                  <a:t> </a:t>
                </a:r>
              </a:p>
            </p:txBody>
          </p:sp>
        </mc:Fallback>
      </mc:AlternateContent>
      <p:grpSp>
        <p:nvGrpSpPr>
          <p:cNvPr id="4" name="Grupo 3">
            <a:extLst>
              <a:ext uri="{FF2B5EF4-FFF2-40B4-BE49-F238E27FC236}">
                <a16:creationId xmlns:a16="http://schemas.microsoft.com/office/drawing/2014/main" id="{C6995B7A-0570-22E7-B3DA-7D9120339111}"/>
              </a:ext>
            </a:extLst>
          </p:cNvPr>
          <p:cNvGrpSpPr/>
          <p:nvPr/>
        </p:nvGrpSpPr>
        <p:grpSpPr>
          <a:xfrm>
            <a:off x="10597008" y="702157"/>
            <a:ext cx="1013800" cy="1013800"/>
            <a:chOff x="10597008" y="702157"/>
            <a:chExt cx="1013800" cy="1013800"/>
          </a:xfrm>
        </p:grpSpPr>
        <p:sp>
          <p:nvSpPr>
            <p:cNvPr id="5" name="Elipse 4">
              <a:extLst>
                <a:ext uri="{FF2B5EF4-FFF2-40B4-BE49-F238E27FC236}">
                  <a16:creationId xmlns:a16="http://schemas.microsoft.com/office/drawing/2014/main" id="{62333629-AB13-C812-8878-EFE895C3EFFB}"/>
                </a:ext>
              </a:extLst>
            </p:cNvPr>
            <p:cNvSpPr/>
            <p:nvPr/>
          </p:nvSpPr>
          <p:spPr>
            <a:xfrm>
              <a:off x="10597008" y="702157"/>
              <a:ext cx="1013800" cy="1013800"/>
            </a:xfrm>
            <a:prstGeom prst="ellipse">
              <a:avLst/>
            </a:prstGeom>
            <a:solidFill>
              <a:schemeClr val="accent3"/>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Cronómetro con relleno sólido">
              <a:extLst>
                <a:ext uri="{FF2B5EF4-FFF2-40B4-BE49-F238E27FC236}">
                  <a16:creationId xmlns:a16="http://schemas.microsoft.com/office/drawing/2014/main" id="{7A1E02BF-FEC0-2A4B-7B93-566F0A363E27}"/>
                </a:ext>
              </a:extLst>
            </p:cNvPr>
            <p:cNvSpPr/>
            <p:nvPr/>
          </p:nvSpPr>
          <p:spPr>
            <a:xfrm>
              <a:off x="10742574" y="847722"/>
              <a:ext cx="722667" cy="72266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293747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descr="Números digital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aphicFrame>
        <p:nvGraphicFramePr>
          <p:cNvPr id="2" name="Marcador de contenido 2">
            <a:extLst>
              <a:ext uri="{FF2B5EF4-FFF2-40B4-BE49-F238E27FC236}">
                <a16:creationId xmlns:a16="http://schemas.microsoft.com/office/drawing/2014/main" id="{460999D1-F2D3-08C5-E69F-57F59283CB04}"/>
              </a:ext>
            </a:extLst>
          </p:cNvPr>
          <p:cNvGraphicFramePr>
            <a:graphicFrameLocks/>
          </p:cNvGraphicFramePr>
          <p:nvPr/>
        </p:nvGraphicFramePr>
        <p:xfrm>
          <a:off x="557089" y="1424544"/>
          <a:ext cx="7168597" cy="4161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45782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dirty="0"/>
              <a:t>MODELAMIENTO ESTACIONAL</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rcRect/>
          <a:stretch/>
        </p:blipFill>
        <p:spPr>
          <a:xfrm>
            <a:off x="581025" y="2231480"/>
            <a:ext cx="5422900" cy="3625353"/>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2"/>
          </p:nvPr>
        </p:nvSpPr>
        <p:spPr>
          <a:xfrm>
            <a:off x="6576290" y="2471128"/>
            <a:ext cx="4868264" cy="3385705"/>
          </a:xfrm>
        </p:spPr>
        <p:txBody>
          <a:bodyPr>
            <a:normAutofit/>
          </a:bodyPr>
          <a:lstStyle/>
          <a:p>
            <a:pPr marL="0" indent="0" algn="ctr">
              <a:buNone/>
            </a:pPr>
            <a:r>
              <a:rPr lang="es-ES" sz="2400" i="1" dirty="0"/>
              <a:t>“El modelamiento estacional es utilizado en el análisis de series de tiempo para capturar y predecir patrones recurrentes o estacionales en los datos. Estos modelos son especialmente útiles cuando los datos exhiben comportamientos repetitivos que se repiten en ciertos períodos de tiempo, como patrones diarios, semanales, mensuales o anuales.”</a:t>
            </a:r>
          </a:p>
        </p:txBody>
      </p:sp>
    </p:spTree>
    <p:extLst>
      <p:ext uri="{BB962C8B-B14F-4D97-AF65-F5344CB8AC3E}">
        <p14:creationId xmlns:p14="http://schemas.microsoft.com/office/powerpoint/2010/main" val="2412228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5. MODELO SARIMA</a:t>
            </a:r>
          </a:p>
        </p:txBody>
      </p:sp>
      <p:grpSp>
        <p:nvGrpSpPr>
          <p:cNvPr id="4" name="Grupo 3">
            <a:extLst>
              <a:ext uri="{FF2B5EF4-FFF2-40B4-BE49-F238E27FC236}">
                <a16:creationId xmlns:a16="http://schemas.microsoft.com/office/drawing/2014/main" id="{A28A5AD0-6A6F-1817-6FB4-3A58763B86CE}"/>
              </a:ext>
            </a:extLst>
          </p:cNvPr>
          <p:cNvGrpSpPr/>
          <p:nvPr/>
        </p:nvGrpSpPr>
        <p:grpSpPr>
          <a:xfrm>
            <a:off x="10636915" y="702156"/>
            <a:ext cx="1024132" cy="1024132"/>
            <a:chOff x="10636915" y="702156"/>
            <a:chExt cx="1024132" cy="1024132"/>
          </a:xfrm>
        </p:grpSpPr>
        <p:sp>
          <p:nvSpPr>
            <p:cNvPr id="5" name="Elipse 4">
              <a:extLst>
                <a:ext uri="{FF2B5EF4-FFF2-40B4-BE49-F238E27FC236}">
                  <a16:creationId xmlns:a16="http://schemas.microsoft.com/office/drawing/2014/main" id="{1AA7E128-3067-9047-600B-795B4766BDFA}"/>
                </a:ext>
              </a:extLst>
            </p:cNvPr>
            <p:cNvSpPr/>
            <p:nvPr/>
          </p:nvSpPr>
          <p:spPr>
            <a:xfrm>
              <a:off x="10636915" y="702156"/>
              <a:ext cx="1024132" cy="1024132"/>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Parcialmente soleado con relleno sólido">
              <a:extLst>
                <a:ext uri="{FF2B5EF4-FFF2-40B4-BE49-F238E27FC236}">
                  <a16:creationId xmlns:a16="http://schemas.microsoft.com/office/drawing/2014/main" id="{CFAEFE10-F406-6A44-EE06-2B230432F186}"/>
                </a:ext>
              </a:extLst>
            </p:cNvPr>
            <p:cNvSpPr/>
            <p:nvPr/>
          </p:nvSpPr>
          <p:spPr>
            <a:xfrm>
              <a:off x="10764550" y="815861"/>
              <a:ext cx="750861" cy="750861"/>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1" name="Marcador de contenido 2">
            <a:extLst>
              <a:ext uri="{FF2B5EF4-FFF2-40B4-BE49-F238E27FC236}">
                <a16:creationId xmlns:a16="http://schemas.microsoft.com/office/drawing/2014/main" id="{4D58AAE6-07C9-11A2-E004-A3EE03420FAA}"/>
              </a:ext>
            </a:extLst>
          </p:cNvPr>
          <p:cNvGraphicFramePr>
            <a:graphicFrameLocks/>
          </p:cNvGraphicFramePr>
          <p:nvPr/>
        </p:nvGraphicFramePr>
        <p:xfrm>
          <a:off x="449580" y="2652765"/>
          <a:ext cx="11292840" cy="40222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Marcador de contenido 2">
            <a:extLst>
              <a:ext uri="{FF2B5EF4-FFF2-40B4-BE49-F238E27FC236}">
                <a16:creationId xmlns:a16="http://schemas.microsoft.com/office/drawing/2014/main" id="{9C7C0BC2-86C4-1AFE-1BC1-7132252FFE86}"/>
              </a:ext>
            </a:extLst>
          </p:cNvPr>
          <p:cNvSpPr>
            <a:spLocks noGrp="1"/>
          </p:cNvSpPr>
          <p:nvPr>
            <p:ph idx="1"/>
          </p:nvPr>
        </p:nvSpPr>
        <p:spPr>
          <a:xfrm>
            <a:off x="581025" y="1963555"/>
            <a:ext cx="11029950" cy="608824"/>
          </a:xfrm>
        </p:spPr>
        <p:txBody>
          <a:bodyPr>
            <a:normAutofit/>
          </a:bodyPr>
          <a:lstStyle/>
          <a:p>
            <a:pPr marL="0" indent="0" algn="just">
              <a:buNone/>
            </a:pPr>
            <a:r>
              <a:rPr lang="es-ES" sz="2200" b="1" dirty="0">
                <a:cs typeface="Times New Roman" panose="02020603050405020304" pitchFamily="18" charset="0"/>
              </a:rPr>
              <a:t>MODELO AUTOREGRESIVO INTEGRADO DE MEDIA MÓVIL ESTACIONAL (SARIMA)</a:t>
            </a:r>
          </a:p>
        </p:txBody>
      </p:sp>
    </p:spTree>
    <p:extLst>
      <p:ext uri="{BB962C8B-B14F-4D97-AF65-F5344CB8AC3E}">
        <p14:creationId xmlns:p14="http://schemas.microsoft.com/office/powerpoint/2010/main" val="2094592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5. MODELO SARIMA</a:t>
            </a:r>
          </a:p>
        </p:txBody>
      </p:sp>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a:solidFill>
            <a:srgbClr val="D8F3FC"/>
          </a:solidFill>
        </p:spPr>
        <p:txBody>
          <a:bodyPr>
            <a:normAutofit/>
          </a:bodyPr>
          <a:lstStyle/>
          <a:p>
            <a:pPr marL="0" indent="0">
              <a:buNone/>
            </a:pPr>
            <a:r>
              <a:rPr lang="es-ES" sz="2400" dirty="0"/>
              <a:t>La notación general para el modelo es SARIMA(p, d, q)(P, D, Q, s), donde:</a:t>
            </a:r>
          </a:p>
          <a:p>
            <a:r>
              <a:rPr lang="es-ES" sz="2400" dirty="0"/>
              <a:t>𝑝, 𝑑, 𝑞 son los mismos que en el modelo ARIMA, representando el orden del componente </a:t>
            </a:r>
            <a:r>
              <a:rPr lang="es-ES" sz="2400" dirty="0" err="1"/>
              <a:t>autoregresivo</a:t>
            </a:r>
            <a:r>
              <a:rPr lang="es-ES" sz="2400" dirty="0"/>
              <a:t>, la integración y el componente de media móvil, respectivamente.</a:t>
            </a:r>
          </a:p>
          <a:p>
            <a:r>
              <a:rPr lang="es-ES" sz="2400" dirty="0"/>
              <a:t>𝑃, 𝐷, 𝑄 son los órdenes correspondientes de los componentes </a:t>
            </a:r>
            <a:r>
              <a:rPr lang="es-ES" sz="2400" dirty="0" err="1"/>
              <a:t>autoregresivos</a:t>
            </a:r>
            <a:r>
              <a:rPr lang="es-ES" sz="2400" dirty="0"/>
              <a:t>, de media móvil e integrados estacionales.</a:t>
            </a:r>
          </a:p>
          <a:p>
            <a:r>
              <a:rPr lang="es-ES" sz="2400" dirty="0"/>
              <a:t>𝑠 es el período de estacionalidad en los datos.</a:t>
            </a:r>
          </a:p>
          <a:p>
            <a:r>
              <a:rPr lang="es-ES" sz="2400" dirty="0"/>
              <a:t>Los términos 𝑃, 𝐷, 𝑄 y 𝑠 permiten al modelo SARIMA capturar las tendencias y patrones estacionales en los datos de series de tiempo, lo que lo hace más adecuado para modelar fenómenos que exhiben estacionalidad.</a:t>
            </a:r>
          </a:p>
        </p:txBody>
      </p:sp>
      <p:grpSp>
        <p:nvGrpSpPr>
          <p:cNvPr id="4" name="Grupo 3">
            <a:extLst>
              <a:ext uri="{FF2B5EF4-FFF2-40B4-BE49-F238E27FC236}">
                <a16:creationId xmlns:a16="http://schemas.microsoft.com/office/drawing/2014/main" id="{A28A5AD0-6A6F-1817-6FB4-3A58763B86CE}"/>
              </a:ext>
            </a:extLst>
          </p:cNvPr>
          <p:cNvGrpSpPr/>
          <p:nvPr/>
        </p:nvGrpSpPr>
        <p:grpSpPr>
          <a:xfrm>
            <a:off x="10636915" y="702156"/>
            <a:ext cx="1024132" cy="1024132"/>
            <a:chOff x="10636915" y="702156"/>
            <a:chExt cx="1024132" cy="1024132"/>
          </a:xfrm>
        </p:grpSpPr>
        <p:sp>
          <p:nvSpPr>
            <p:cNvPr id="5" name="Elipse 4">
              <a:extLst>
                <a:ext uri="{FF2B5EF4-FFF2-40B4-BE49-F238E27FC236}">
                  <a16:creationId xmlns:a16="http://schemas.microsoft.com/office/drawing/2014/main" id="{1AA7E128-3067-9047-600B-795B4766BDFA}"/>
                </a:ext>
              </a:extLst>
            </p:cNvPr>
            <p:cNvSpPr/>
            <p:nvPr/>
          </p:nvSpPr>
          <p:spPr>
            <a:xfrm>
              <a:off x="10636915" y="702156"/>
              <a:ext cx="1024132" cy="1024132"/>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Parcialmente soleado con relleno sólido">
              <a:extLst>
                <a:ext uri="{FF2B5EF4-FFF2-40B4-BE49-F238E27FC236}">
                  <a16:creationId xmlns:a16="http://schemas.microsoft.com/office/drawing/2014/main" id="{CFAEFE10-F406-6A44-EE06-2B230432F186}"/>
                </a:ext>
              </a:extLst>
            </p:cNvPr>
            <p:cNvSpPr/>
            <p:nvPr/>
          </p:nvSpPr>
          <p:spPr>
            <a:xfrm>
              <a:off x="10764550" y="815861"/>
              <a:ext cx="750861" cy="750861"/>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0444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FD180-3076-1B2F-147B-2962C9A48349}"/>
              </a:ext>
            </a:extLst>
          </p:cNvPr>
          <p:cNvSpPr>
            <a:spLocks noGrp="1"/>
          </p:cNvSpPr>
          <p:nvPr>
            <p:ph type="title"/>
          </p:nvPr>
        </p:nvSpPr>
        <p:spPr/>
        <p:txBody>
          <a:bodyPr/>
          <a:lstStyle/>
          <a:p>
            <a:r>
              <a:rPr lang="es-ES" dirty="0"/>
              <a:t>PROCESOS ESTOCÁSTICOS</a:t>
            </a:r>
          </a:p>
        </p:txBody>
      </p:sp>
      <p:grpSp>
        <p:nvGrpSpPr>
          <p:cNvPr id="4" name="Grupo 3">
            <a:extLst>
              <a:ext uri="{FF2B5EF4-FFF2-40B4-BE49-F238E27FC236}">
                <a16:creationId xmlns:a16="http://schemas.microsoft.com/office/drawing/2014/main" id="{A9BDB628-C6D0-B5B8-A0E6-388F05D6B30D}"/>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87A0C94D-BA9D-E507-7D6C-317B373683C9}"/>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8A0572A6-EB75-0419-551D-94C646418747}"/>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9" name="Marcador de contenido 2">
            <a:extLst>
              <a:ext uri="{FF2B5EF4-FFF2-40B4-BE49-F238E27FC236}">
                <a16:creationId xmlns:a16="http://schemas.microsoft.com/office/drawing/2014/main" id="{355446EB-ADC0-91AB-FC88-078F86D1AA26}"/>
              </a:ext>
            </a:extLst>
          </p:cNvPr>
          <p:cNvGraphicFramePr>
            <a:graphicFrameLocks noGrp="1"/>
          </p:cNvGraphicFramePr>
          <p:nvPr>
            <p:ph idx="1"/>
          </p:nvPr>
        </p:nvGraphicFramePr>
        <p:xfrm>
          <a:off x="422031" y="2181224"/>
          <a:ext cx="11424976" cy="44205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5325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5. MODELO SARIMA</a:t>
            </a:r>
          </a:p>
        </p:txBody>
      </p:sp>
      <p:grpSp>
        <p:nvGrpSpPr>
          <p:cNvPr id="4" name="Grupo 3">
            <a:extLst>
              <a:ext uri="{FF2B5EF4-FFF2-40B4-BE49-F238E27FC236}">
                <a16:creationId xmlns:a16="http://schemas.microsoft.com/office/drawing/2014/main" id="{A28A5AD0-6A6F-1817-6FB4-3A58763B86CE}"/>
              </a:ext>
            </a:extLst>
          </p:cNvPr>
          <p:cNvGrpSpPr/>
          <p:nvPr/>
        </p:nvGrpSpPr>
        <p:grpSpPr>
          <a:xfrm>
            <a:off x="10636915" y="702156"/>
            <a:ext cx="1024132" cy="1024132"/>
            <a:chOff x="10636915" y="702156"/>
            <a:chExt cx="1024132" cy="1024132"/>
          </a:xfrm>
        </p:grpSpPr>
        <p:sp>
          <p:nvSpPr>
            <p:cNvPr id="5" name="Elipse 4">
              <a:extLst>
                <a:ext uri="{FF2B5EF4-FFF2-40B4-BE49-F238E27FC236}">
                  <a16:creationId xmlns:a16="http://schemas.microsoft.com/office/drawing/2014/main" id="{1AA7E128-3067-9047-600B-795B4766BDFA}"/>
                </a:ext>
              </a:extLst>
            </p:cNvPr>
            <p:cNvSpPr/>
            <p:nvPr/>
          </p:nvSpPr>
          <p:spPr>
            <a:xfrm>
              <a:off x="10636915" y="702156"/>
              <a:ext cx="1024132" cy="1024132"/>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Parcialmente soleado con relleno sólido">
              <a:extLst>
                <a:ext uri="{FF2B5EF4-FFF2-40B4-BE49-F238E27FC236}">
                  <a16:creationId xmlns:a16="http://schemas.microsoft.com/office/drawing/2014/main" id="{CFAEFE10-F406-6A44-EE06-2B230432F186}"/>
                </a:ext>
              </a:extLst>
            </p:cNvPr>
            <p:cNvSpPr/>
            <p:nvPr/>
          </p:nvSpPr>
          <p:spPr>
            <a:xfrm>
              <a:off x="10764550" y="815861"/>
              <a:ext cx="750861" cy="750861"/>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mc:AlternateContent xmlns:mc="http://schemas.openxmlformats.org/markup-compatibility/2006" xmlns:a14="http://schemas.microsoft.com/office/drawing/2010/main">
        <mc:Choice Requires="a14">
          <p:graphicFrame>
            <p:nvGraphicFramePr>
              <p:cNvPr id="7" name="Marcador de contenido 2">
                <a:extLst>
                  <a:ext uri="{FF2B5EF4-FFF2-40B4-BE49-F238E27FC236}">
                    <a16:creationId xmlns:a16="http://schemas.microsoft.com/office/drawing/2014/main" id="{93A5AC3F-0F69-E58F-6B3D-8262DFDA8441}"/>
                  </a:ext>
                </a:extLst>
              </p:cNvPr>
              <p:cNvGraphicFramePr/>
              <p:nvPr/>
            </p:nvGraphicFramePr>
            <p:xfrm>
              <a:off x="581192" y="1191291"/>
              <a:ext cx="11029615" cy="59599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7" name="Marcador de contenido 2">
                <a:extLst>
                  <a:ext uri="{FF2B5EF4-FFF2-40B4-BE49-F238E27FC236}">
                    <a16:creationId xmlns:a16="http://schemas.microsoft.com/office/drawing/2014/main" id="{93A5AC3F-0F69-E58F-6B3D-8262DFDA8441}"/>
                  </a:ext>
                </a:extLst>
              </p:cNvPr>
              <p:cNvGraphicFramePr/>
              <p:nvPr>
                <p:extLst>
                  <p:ext uri="{D42A27DB-BD31-4B8C-83A1-F6EECF244321}">
                    <p14:modId xmlns:p14="http://schemas.microsoft.com/office/powerpoint/2010/main" val="235613461"/>
                  </p:ext>
                </p:extLst>
              </p:nvPr>
            </p:nvGraphicFramePr>
            <p:xfrm>
              <a:off x="581192" y="1191291"/>
              <a:ext cx="11029615" cy="595990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1614355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5. MODELO SARIMA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a:xfrm>
                <a:off x="631432" y="2477541"/>
                <a:ext cx="11029615" cy="3678303"/>
              </a:xfrm>
            </p:spPr>
            <p:txBody>
              <a:bodyPr>
                <a:normAutofit/>
              </a:bodyPr>
              <a:lstStyle/>
              <a:p>
                <a:pPr marL="0" indent="0">
                  <a:buNone/>
                </a:pPr>
                <a:r>
                  <a:rPr lang="es-ES" sz="2200" dirty="0">
                    <a:solidFill>
                      <a:schemeClr val="tx1"/>
                    </a:solidFill>
                  </a:rPr>
                  <a:t>Podemos capturar cualquier estructura restante aplicando un modelo</a:t>
                </a:r>
                <a14:m>
                  <m:oMath xmlns:m="http://schemas.openxmlformats.org/officeDocument/2006/math">
                    <m:r>
                      <a:rPr lang="es-ES" sz="2200" b="0" i="0" smtClean="0">
                        <a:solidFill>
                          <a:schemeClr val="tx1"/>
                        </a:solidFill>
                        <a:latin typeface="Cambria Math" panose="02040503050406030204" pitchFamily="18" charset="0"/>
                      </a:rPr>
                      <m:t> </m:t>
                    </m:r>
                    <m:r>
                      <m:rPr>
                        <m:sty m:val="p"/>
                      </m:rPr>
                      <a:rPr lang="es-ES" sz="2200" b="0" i="0" smtClean="0">
                        <a:solidFill>
                          <a:schemeClr val="tx1"/>
                        </a:solidFill>
                        <a:latin typeface="Cambria Math" panose="02040503050406030204" pitchFamily="18" charset="0"/>
                      </a:rPr>
                      <m:t>ARMA</m:t>
                    </m:r>
                    <m:r>
                      <a:rPr lang="es-ES" sz="2200" i="1">
                        <a:solidFill>
                          <a:schemeClr val="tx1"/>
                        </a:solidFill>
                        <a:latin typeface="Cambria Math" panose="02040503050406030204" pitchFamily="18" charset="0"/>
                      </a:rPr>
                      <m:t>(</m:t>
                    </m:r>
                    <m:r>
                      <a:rPr lang="es-ES" sz="2200" b="0" i="1" smtClean="0">
                        <a:solidFill>
                          <a:schemeClr val="tx1"/>
                        </a:solidFill>
                        <a:latin typeface="Cambria Math" panose="02040503050406030204" pitchFamily="18" charset="0"/>
                      </a:rPr>
                      <m:t>𝑃</m:t>
                    </m:r>
                    <m:r>
                      <a:rPr lang="es-ES" sz="2200" b="0" i="1" smtClean="0">
                        <a:solidFill>
                          <a:schemeClr val="tx1"/>
                        </a:solidFill>
                        <a:latin typeface="Cambria Math" panose="02040503050406030204" pitchFamily="18" charset="0"/>
                      </a:rPr>
                      <m:t>,</m:t>
                    </m:r>
                    <m:r>
                      <a:rPr lang="es-ES" sz="2200" b="0" i="1" smtClean="0">
                        <a:solidFill>
                          <a:schemeClr val="tx1"/>
                        </a:solidFill>
                        <a:latin typeface="Cambria Math" panose="02040503050406030204" pitchFamily="18" charset="0"/>
                      </a:rPr>
                      <m:t>𝑄</m:t>
                    </m:r>
                    <m:r>
                      <a:rPr lang="es-ES" sz="2200" i="1">
                        <a:solidFill>
                          <a:schemeClr val="tx1"/>
                        </a:solidFill>
                        <a:latin typeface="Cambria Math" panose="02040503050406030204" pitchFamily="18" charset="0"/>
                      </a:rPr>
                      <m:t>)</m:t>
                    </m:r>
                  </m:oMath>
                </a14:m>
                <a:r>
                  <a:rPr lang="es-ES" sz="2200" dirty="0">
                    <a:solidFill>
                      <a:schemeClr val="tx1"/>
                    </a:solidFill>
                  </a:rPr>
                  <a:t> a los valores diferenciados, pero utilizando rezagos estacionales. Es decir, en lugar de usar un operador de rezago regular 𝐿, usamos </a:t>
                </a:r>
                <a14:m>
                  <m:oMath xmlns:m="http://schemas.openxmlformats.org/officeDocument/2006/math">
                    <m:sSup>
                      <m:sSupPr>
                        <m:ctrlPr>
                          <a:rPr lang="es-ES" sz="2200" i="1">
                            <a:solidFill>
                              <a:schemeClr val="tx1"/>
                            </a:solidFill>
                            <a:latin typeface="Cambria Math" panose="02040503050406030204" pitchFamily="18" charset="0"/>
                          </a:rPr>
                        </m:ctrlPr>
                      </m:sSupPr>
                      <m:e>
                        <m:r>
                          <a:rPr lang="es-ES" sz="2200" i="1">
                            <a:solidFill>
                              <a:schemeClr val="tx1"/>
                            </a:solidFill>
                            <a:latin typeface="Cambria Math" panose="02040503050406030204" pitchFamily="18" charset="0"/>
                          </a:rPr>
                          <m:t>𝐿</m:t>
                        </m:r>
                      </m:e>
                      <m:sup>
                        <m:r>
                          <a:rPr lang="es-ES" sz="2200" i="1">
                            <a:solidFill>
                              <a:schemeClr val="tx1"/>
                            </a:solidFill>
                            <a:latin typeface="Cambria Math" panose="02040503050406030204" pitchFamily="18" charset="0"/>
                          </a:rPr>
                          <m:t>𝑠</m:t>
                        </m:r>
                      </m:sup>
                    </m:sSup>
                  </m:oMath>
                </a14:m>
                <a:r>
                  <a:rPr lang="es-ES" sz="2200" dirty="0">
                    <a:solidFill>
                      <a:schemeClr val="tx1"/>
                    </a:solidFill>
                  </a:rPr>
                  <a:t>. </a:t>
                </a:r>
              </a:p>
              <a:p>
                <a:pPr marL="0" indent="0">
                  <a:buNone/>
                </a:pPr>
                <a:endParaRPr lang="es-ES" sz="2400" dirty="0"/>
              </a:p>
              <a:p>
                <a:pPr marL="0" indent="0" algn="ctr">
                  <a:buNone/>
                </a:pPr>
                <a14:m>
                  <m:oMathPara xmlns:m="http://schemas.openxmlformats.org/officeDocument/2006/math">
                    <m:oMathParaPr>
                      <m:jc m:val="centerGroup"/>
                    </m:oMathParaPr>
                    <m:oMath xmlns:m="http://schemas.openxmlformats.org/officeDocument/2006/math">
                      <m:sSubSup>
                        <m:sSubSupPr>
                          <m:ctrlPr>
                            <a:rPr lang="es-ES" sz="3200" i="1">
                              <a:solidFill>
                                <a:schemeClr val="tx1"/>
                              </a:solidFill>
                              <a:latin typeface="Cambria Math" panose="02040503050406030204" pitchFamily="18" charset="0"/>
                            </a:rPr>
                          </m:ctrlPr>
                        </m:sSubSupPr>
                        <m:e>
                          <m:r>
                            <a:rPr lang="es-ES" sz="3200">
                              <a:solidFill>
                                <a:schemeClr val="tx1"/>
                              </a:solidFill>
                              <a:latin typeface="Cambria Math" panose="02040503050406030204" pitchFamily="18" charset="0"/>
                            </a:rPr>
                            <m:t>∆</m:t>
                          </m:r>
                        </m:e>
                        <m:sub>
                          <m:r>
                            <a:rPr lang="es-ES" sz="3200" i="1">
                              <a:solidFill>
                                <a:schemeClr val="tx1"/>
                              </a:solidFill>
                              <a:latin typeface="Cambria Math" panose="02040503050406030204" pitchFamily="18" charset="0"/>
                            </a:rPr>
                            <m:t>𝑠</m:t>
                          </m:r>
                        </m:sub>
                        <m:sup>
                          <m:r>
                            <a:rPr lang="es-ES" sz="3200" i="1">
                              <a:solidFill>
                                <a:schemeClr val="tx1"/>
                              </a:solidFill>
                              <a:latin typeface="Cambria Math" panose="02040503050406030204" pitchFamily="18" charset="0"/>
                            </a:rPr>
                            <m:t>𝐷</m:t>
                          </m:r>
                        </m:sup>
                      </m:sSub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a:solidFill>
                            <a:schemeClr val="tx1"/>
                          </a:solidFill>
                          <a:latin typeface="Cambria Math" panose="02040503050406030204" pitchFamily="18" charset="0"/>
                        </a:rPr>
                        <m:t>=</m:t>
                      </m:r>
                      <m:r>
                        <m:rPr>
                          <m:sty m:val="p"/>
                        </m:rPr>
                        <a:rPr lang="es-ES" sz="3200">
                          <a:solidFill>
                            <a:schemeClr val="tx1"/>
                          </a:solidFill>
                          <a:latin typeface="Cambria Math" panose="02040503050406030204" pitchFamily="18" charset="0"/>
                        </a:rPr>
                        <m:t>θ</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sSup>
                                <m:sSupPr>
                                  <m:ctrlPr>
                                    <a:rPr lang="es-ES" sz="3200" i="1">
                                      <a:solidFill>
                                        <a:schemeClr val="tx1"/>
                                      </a:solidFill>
                                      <a:latin typeface="Cambria Math" panose="02040503050406030204" pitchFamily="18" charset="0"/>
                                    </a:rPr>
                                  </m:ctrlPr>
                                </m:sSupPr>
                                <m:e>
                                  <m:r>
                                    <a:rPr lang="es-ES" sz="3200" i="1">
                                      <a:solidFill>
                                        <a:schemeClr val="tx1"/>
                                      </a:solidFill>
                                      <a:latin typeface="Cambria Math" panose="02040503050406030204" pitchFamily="18" charset="0"/>
                                    </a:rPr>
                                    <m:t>𝐿</m:t>
                                  </m:r>
                                </m:e>
                                <m:sup>
                                  <m:r>
                                    <a:rPr lang="es-ES" sz="3200" i="1">
                                      <a:solidFill>
                                        <a:schemeClr val="tx1"/>
                                      </a:solidFill>
                                      <a:latin typeface="Cambria Math" panose="02040503050406030204" pitchFamily="18" charset="0"/>
                                    </a:rPr>
                                    <m:t>𝑠</m:t>
                                  </m:r>
                                </m:sup>
                              </m:sSup>
                            </m:e>
                          </m:d>
                        </m:e>
                        <m:sup>
                          <m:r>
                            <a:rPr lang="es-ES" sz="3200" i="1">
                              <a:solidFill>
                                <a:schemeClr val="tx1"/>
                              </a:solidFill>
                              <a:latin typeface="Cambria Math" panose="02040503050406030204" pitchFamily="18" charset="0"/>
                            </a:rPr>
                            <m:t>𝑃</m:t>
                          </m:r>
                        </m:sup>
                      </m:sSup>
                      <m:sSubSup>
                        <m:sSubSupPr>
                          <m:ctrlPr>
                            <a:rPr lang="es-ES" sz="3200" i="1">
                              <a:solidFill>
                                <a:schemeClr val="tx1"/>
                              </a:solidFill>
                              <a:latin typeface="Cambria Math" panose="02040503050406030204" pitchFamily="18" charset="0"/>
                            </a:rPr>
                          </m:ctrlPr>
                        </m:sSubSupPr>
                        <m:e>
                          <m:r>
                            <a:rPr lang="es-ES" sz="3200">
                              <a:solidFill>
                                <a:schemeClr val="tx1"/>
                              </a:solidFill>
                              <a:latin typeface="Cambria Math" panose="02040503050406030204" pitchFamily="18" charset="0"/>
                            </a:rPr>
                            <m:t>∆</m:t>
                          </m:r>
                        </m:e>
                        <m:sub>
                          <m:r>
                            <a:rPr lang="es-ES" sz="3200" i="1">
                              <a:solidFill>
                                <a:schemeClr val="tx1"/>
                              </a:solidFill>
                              <a:latin typeface="Cambria Math" panose="02040503050406030204" pitchFamily="18" charset="0"/>
                            </a:rPr>
                            <m:t>𝑠</m:t>
                          </m:r>
                        </m:sub>
                        <m:sup>
                          <m:r>
                            <a:rPr lang="es-ES" sz="3200" i="1">
                              <a:solidFill>
                                <a:schemeClr val="tx1"/>
                              </a:solidFill>
                              <a:latin typeface="Cambria Math" panose="02040503050406030204" pitchFamily="18" charset="0"/>
                            </a:rPr>
                            <m:t>𝐷</m:t>
                          </m:r>
                        </m:sup>
                      </m:sSub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b="0" i="0" smtClean="0">
                          <a:solidFill>
                            <a:schemeClr val="tx1"/>
                          </a:solidFill>
                          <a:latin typeface="Cambria Math" panose="02040503050406030204" pitchFamily="18" charset="0"/>
                        </a:rPr>
                        <m:t>+</m:t>
                      </m:r>
                      <m:r>
                        <m:rPr>
                          <m:sty m:val="p"/>
                        </m:rPr>
                        <a:rPr lang="es-ES" sz="3200">
                          <a:solidFill>
                            <a:schemeClr val="tx1"/>
                          </a:solidFill>
                          <a:latin typeface="Cambria Math" panose="02040503050406030204" pitchFamily="18" charset="0"/>
                        </a:rPr>
                        <m:t>ϕ</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sSup>
                                <m:sSupPr>
                                  <m:ctrlPr>
                                    <a:rPr lang="es-ES" sz="3200" i="1">
                                      <a:solidFill>
                                        <a:schemeClr val="tx1"/>
                                      </a:solidFill>
                                      <a:latin typeface="Cambria Math" panose="02040503050406030204" pitchFamily="18" charset="0"/>
                                    </a:rPr>
                                  </m:ctrlPr>
                                </m:sSupPr>
                                <m:e>
                                  <m:r>
                                    <a:rPr lang="es-ES" sz="3200" i="1">
                                      <a:solidFill>
                                        <a:schemeClr val="tx1"/>
                                      </a:solidFill>
                                      <a:latin typeface="Cambria Math" panose="02040503050406030204" pitchFamily="18" charset="0"/>
                                    </a:rPr>
                                    <m:t>𝐿</m:t>
                                  </m:r>
                                </m:e>
                                <m:sup>
                                  <m:r>
                                    <a:rPr lang="es-ES" sz="3200" i="1">
                                      <a:solidFill>
                                        <a:schemeClr val="tx1"/>
                                      </a:solidFill>
                                      <a:latin typeface="Cambria Math" panose="02040503050406030204" pitchFamily="18" charset="0"/>
                                    </a:rPr>
                                    <m:t>𝑠</m:t>
                                  </m:r>
                                </m:sup>
                              </m:sSup>
                            </m:e>
                          </m:d>
                        </m:e>
                        <m:sup>
                          <m:r>
                            <a:rPr lang="es-ES" sz="3200" i="1">
                              <a:solidFill>
                                <a:schemeClr val="tx1"/>
                              </a:solidFill>
                              <a:latin typeface="Cambria Math" panose="02040503050406030204" pitchFamily="18" charset="0"/>
                            </a:rPr>
                            <m:t>𝑄</m:t>
                          </m:r>
                        </m:sup>
                      </m:sSup>
                      <m:sSubSup>
                        <m:sSubSupPr>
                          <m:ctrlPr>
                            <a:rPr lang="es-ES" sz="3200" i="1">
                              <a:solidFill>
                                <a:schemeClr val="tx1"/>
                              </a:solidFill>
                              <a:latin typeface="Cambria Math" panose="02040503050406030204" pitchFamily="18" charset="0"/>
                            </a:rPr>
                          </m:ctrlPr>
                        </m:sSubSupPr>
                        <m:e>
                          <m:r>
                            <a:rPr lang="es-ES" sz="3200">
                              <a:solidFill>
                                <a:schemeClr val="tx1"/>
                              </a:solidFill>
                              <a:latin typeface="Cambria Math" panose="02040503050406030204" pitchFamily="18" charset="0"/>
                            </a:rPr>
                            <m:t>∆</m:t>
                          </m:r>
                        </m:e>
                        <m:sub>
                          <m:r>
                            <a:rPr lang="es-ES" sz="3200" i="1">
                              <a:solidFill>
                                <a:schemeClr val="tx1"/>
                              </a:solidFill>
                              <a:latin typeface="Cambria Math" panose="02040503050406030204" pitchFamily="18" charset="0"/>
                            </a:rPr>
                            <m:t>𝑠</m:t>
                          </m:r>
                        </m:sub>
                        <m:sup>
                          <m:r>
                            <a:rPr lang="es-ES" sz="3200" i="1">
                              <a:solidFill>
                                <a:schemeClr val="tx1"/>
                              </a:solidFill>
                              <a:latin typeface="Cambria Math" panose="02040503050406030204" pitchFamily="18" charset="0"/>
                            </a:rPr>
                            <m:t>𝐷</m:t>
                          </m:r>
                        </m:sup>
                      </m:sSub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𝜖</m:t>
                          </m:r>
                        </m:e>
                        <m:sub>
                          <m:r>
                            <a:rPr lang="es-ES" sz="3200" i="1">
                              <a:solidFill>
                                <a:schemeClr val="tx1"/>
                              </a:solidFill>
                              <a:latin typeface="Cambria Math" panose="02040503050406030204" pitchFamily="18" charset="0"/>
                            </a:rPr>
                            <m:t>𝑡</m:t>
                          </m:r>
                        </m:sub>
                      </m:sSub>
                      <m:r>
                        <a:rPr lang="es-ES" sz="3200" b="0" i="0" smtClean="0">
                          <a:solidFill>
                            <a:schemeClr val="tx1"/>
                          </a:solidFill>
                          <a:latin typeface="Cambria Math" panose="02040503050406030204" pitchFamily="18" charset="0"/>
                        </a:rPr>
                        <m:t>+</m:t>
                      </m:r>
                      <m:sSubSup>
                        <m:sSubSupPr>
                          <m:ctrlPr>
                            <a:rPr lang="es-ES" sz="3200" i="1">
                              <a:solidFill>
                                <a:schemeClr val="tx1"/>
                              </a:solidFill>
                              <a:latin typeface="Cambria Math" panose="02040503050406030204" pitchFamily="18" charset="0"/>
                            </a:rPr>
                          </m:ctrlPr>
                        </m:sSubSupPr>
                        <m:e>
                          <m:r>
                            <a:rPr lang="es-ES" sz="3200">
                              <a:solidFill>
                                <a:schemeClr val="tx1"/>
                              </a:solidFill>
                              <a:latin typeface="Cambria Math" panose="02040503050406030204" pitchFamily="18" charset="0"/>
                            </a:rPr>
                            <m:t>∆</m:t>
                          </m:r>
                        </m:e>
                        <m:sub>
                          <m:r>
                            <a:rPr lang="es-ES" sz="3200" i="1">
                              <a:solidFill>
                                <a:schemeClr val="tx1"/>
                              </a:solidFill>
                              <a:latin typeface="Cambria Math" panose="02040503050406030204" pitchFamily="18" charset="0"/>
                            </a:rPr>
                            <m:t>𝑠</m:t>
                          </m:r>
                        </m:sub>
                        <m:sup>
                          <m:r>
                            <a:rPr lang="es-ES" sz="3200" i="1">
                              <a:solidFill>
                                <a:schemeClr val="tx1"/>
                              </a:solidFill>
                              <a:latin typeface="Cambria Math" panose="02040503050406030204" pitchFamily="18" charset="0"/>
                            </a:rPr>
                            <m:t>𝐷</m:t>
                          </m:r>
                        </m:sup>
                      </m:sSub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𝜖</m:t>
                          </m:r>
                        </m:e>
                        <m:sub>
                          <m:r>
                            <a:rPr lang="es-ES" sz="3200" i="1">
                              <a:solidFill>
                                <a:schemeClr val="tx1"/>
                              </a:solidFill>
                              <a:latin typeface="Cambria Math" panose="02040503050406030204" pitchFamily="18" charset="0"/>
                            </a:rPr>
                            <m:t>𝑡</m:t>
                          </m:r>
                        </m:sub>
                      </m:sSub>
                    </m:oMath>
                  </m:oMathPara>
                </a14:m>
                <a:endParaRPr lang="es-ES" sz="2400" dirty="0"/>
              </a:p>
              <a:p>
                <a:pPr marL="0" indent="0">
                  <a:buNone/>
                </a:pPr>
                <a:endParaRPr lang="es-ES" sz="2000" dirty="0"/>
              </a:p>
              <a:p>
                <a:pPr marL="0" indent="0">
                  <a:buNone/>
                </a:pPr>
                <a:endParaRPr lang="es-ES" sz="2000" dirty="0"/>
              </a:p>
              <a:p>
                <a:pPr marL="0" indent="0">
                  <a:buNone/>
                </a:pPr>
                <a:r>
                  <a:rPr lang="es-ES" sz="2200" i="1" dirty="0">
                    <a:solidFill>
                      <a:schemeClr val="tx1"/>
                    </a:solidFill>
                    <a:latin typeface="Times New Roman" panose="02020603050405020304" pitchFamily="18" charset="0"/>
                    <a:cs typeface="Times New Roman" panose="02020603050405020304" pitchFamily="18" charset="0"/>
                  </a:rPr>
                  <a:t>P</a:t>
                </a:r>
                <a:r>
                  <a:rPr lang="es-ES" sz="2200" dirty="0">
                    <a:solidFill>
                      <a:schemeClr val="tx1"/>
                    </a:solidFill>
                  </a:rPr>
                  <a:t> y </a:t>
                </a:r>
                <a:r>
                  <a:rPr lang="es-ES" sz="2200" i="1" dirty="0">
                    <a:solidFill>
                      <a:schemeClr val="tx1"/>
                    </a:solidFill>
                    <a:latin typeface="Times New Roman" panose="02020603050405020304" pitchFamily="18" charset="0"/>
                    <a:cs typeface="Times New Roman" panose="02020603050405020304" pitchFamily="18" charset="0"/>
                  </a:rPr>
                  <a:t>Q</a:t>
                </a:r>
                <a:r>
                  <a:rPr lang="es-ES" sz="2200" dirty="0">
                    <a:solidFill>
                      <a:schemeClr val="tx1"/>
                    </a:solidFill>
                  </a:rPr>
                  <a:t> son rezagos temporales estacionales.</a:t>
                </a:r>
                <a:endParaRPr lang="es-ES" sz="2000" dirty="0"/>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xfrm>
                <a:off x="631432" y="2477541"/>
                <a:ext cx="11029615" cy="3678303"/>
              </a:xfrm>
              <a:blipFill>
                <a:blip r:embed="rId2"/>
                <a:stretch>
                  <a:fillRect l="-719" b="-1490"/>
                </a:stretch>
              </a:blipFill>
            </p:spPr>
            <p:txBody>
              <a:bodyPr/>
              <a:lstStyle/>
              <a:p>
                <a:r>
                  <a:rPr lang="es-ES">
                    <a:noFill/>
                  </a:rPr>
                  <a:t> </a:t>
                </a:r>
              </a:p>
            </p:txBody>
          </p:sp>
        </mc:Fallback>
      </mc:AlternateContent>
      <p:grpSp>
        <p:nvGrpSpPr>
          <p:cNvPr id="4" name="Grupo 3">
            <a:extLst>
              <a:ext uri="{FF2B5EF4-FFF2-40B4-BE49-F238E27FC236}">
                <a16:creationId xmlns:a16="http://schemas.microsoft.com/office/drawing/2014/main" id="{F6E0D2F1-0A63-CDC3-A065-FEF0BC6BF622}"/>
              </a:ext>
            </a:extLst>
          </p:cNvPr>
          <p:cNvGrpSpPr/>
          <p:nvPr/>
        </p:nvGrpSpPr>
        <p:grpSpPr>
          <a:xfrm>
            <a:off x="10636915" y="702156"/>
            <a:ext cx="1024132" cy="1024132"/>
            <a:chOff x="10636915" y="702156"/>
            <a:chExt cx="1024132" cy="1024132"/>
          </a:xfrm>
        </p:grpSpPr>
        <p:sp>
          <p:nvSpPr>
            <p:cNvPr id="5" name="Elipse 4">
              <a:extLst>
                <a:ext uri="{FF2B5EF4-FFF2-40B4-BE49-F238E27FC236}">
                  <a16:creationId xmlns:a16="http://schemas.microsoft.com/office/drawing/2014/main" id="{42714FD7-C375-7474-EC25-6EE81DE75B45}"/>
                </a:ext>
              </a:extLst>
            </p:cNvPr>
            <p:cNvSpPr/>
            <p:nvPr/>
          </p:nvSpPr>
          <p:spPr>
            <a:xfrm>
              <a:off x="10636915" y="702156"/>
              <a:ext cx="1024132" cy="1024132"/>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Parcialmente soleado con relleno sólido">
              <a:extLst>
                <a:ext uri="{FF2B5EF4-FFF2-40B4-BE49-F238E27FC236}">
                  <a16:creationId xmlns:a16="http://schemas.microsoft.com/office/drawing/2014/main" id="{6006163B-EFD4-8EF8-072D-12086DEFB2CE}"/>
                </a:ext>
              </a:extLst>
            </p:cNvPr>
            <p:cNvSpPr/>
            <p:nvPr/>
          </p:nvSpPr>
          <p:spPr>
            <a:xfrm>
              <a:off x="10764550" y="815861"/>
              <a:ext cx="750861" cy="750861"/>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190347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5. MODELO SARIMA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p:txBody>
              <a:bodyPr>
                <a:normAutofit/>
              </a:bodyPr>
              <a:lstStyle/>
              <a:p>
                <a:pPr marL="0" indent="0">
                  <a:buNone/>
                </a:pPr>
                <a:r>
                  <a:rPr lang="es-ES" sz="2200" dirty="0">
                    <a:solidFill>
                      <a:schemeClr val="tx1"/>
                    </a:solidFill>
                  </a:rPr>
                  <a:t>Al igual que con ARIMA, manipulando la ecuación y absorbiendo constantes en polinomios, obtenemos una expresión más resumida:</a:t>
                </a:r>
              </a:p>
              <a:p>
                <a:pPr marL="0" indent="0">
                  <a:buNone/>
                </a:pPr>
                <a:endParaRPr lang="es-ES" sz="2400" dirty="0"/>
              </a:p>
              <a:p>
                <a:pPr marL="0" indent="0" algn="ctr">
                  <a:buNone/>
                </a:pPr>
                <a14:m>
                  <m:oMathPara xmlns:m="http://schemas.openxmlformats.org/officeDocument/2006/math">
                    <m:oMathParaPr>
                      <m:jc m:val="centerGroup"/>
                    </m:oMathParaPr>
                    <m:oMath xmlns:m="http://schemas.openxmlformats.org/officeDocument/2006/math">
                      <m:r>
                        <m:rPr>
                          <m:sty m:val="p"/>
                        </m:rPr>
                        <a:rPr lang="es-ES" sz="3200">
                          <a:solidFill>
                            <a:schemeClr val="tx1"/>
                          </a:solidFill>
                          <a:latin typeface="Cambria Math" panose="02040503050406030204" pitchFamily="18" charset="0"/>
                        </a:rPr>
                        <m:t>θ</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sSup>
                                <m:sSupPr>
                                  <m:ctrlPr>
                                    <a:rPr lang="es-ES" sz="3200" i="1">
                                      <a:solidFill>
                                        <a:schemeClr val="tx1"/>
                                      </a:solidFill>
                                      <a:latin typeface="Cambria Math" panose="02040503050406030204" pitchFamily="18" charset="0"/>
                                    </a:rPr>
                                  </m:ctrlPr>
                                </m:sSupPr>
                                <m:e>
                                  <m:r>
                                    <a:rPr lang="es-ES" sz="3200" i="1">
                                      <a:solidFill>
                                        <a:schemeClr val="tx1"/>
                                      </a:solidFill>
                                      <a:latin typeface="Cambria Math" panose="02040503050406030204" pitchFamily="18" charset="0"/>
                                    </a:rPr>
                                    <m:t>𝐿</m:t>
                                  </m:r>
                                </m:e>
                                <m:sup>
                                  <m:r>
                                    <a:rPr lang="es-ES" sz="3200" i="1">
                                      <a:solidFill>
                                        <a:schemeClr val="tx1"/>
                                      </a:solidFill>
                                      <a:latin typeface="Cambria Math" panose="02040503050406030204" pitchFamily="18" charset="0"/>
                                    </a:rPr>
                                    <m:t>𝑠</m:t>
                                  </m:r>
                                </m:sup>
                              </m:sSup>
                            </m:e>
                          </m:d>
                        </m:e>
                        <m:sup>
                          <m:r>
                            <a:rPr lang="es-ES" sz="3200" i="1">
                              <a:solidFill>
                                <a:schemeClr val="tx1"/>
                              </a:solidFill>
                              <a:latin typeface="Cambria Math" panose="02040503050406030204" pitchFamily="18" charset="0"/>
                            </a:rPr>
                            <m:t>𝑃</m:t>
                          </m:r>
                        </m:sup>
                      </m:sSup>
                      <m:sSubSup>
                        <m:sSubSupPr>
                          <m:ctrlPr>
                            <a:rPr lang="es-ES" sz="3200" i="1">
                              <a:solidFill>
                                <a:schemeClr val="tx1"/>
                              </a:solidFill>
                              <a:latin typeface="Cambria Math" panose="02040503050406030204" pitchFamily="18" charset="0"/>
                            </a:rPr>
                          </m:ctrlPr>
                        </m:sSubSupPr>
                        <m:e>
                          <m:r>
                            <a:rPr lang="es-ES" sz="3200">
                              <a:solidFill>
                                <a:schemeClr val="tx1"/>
                              </a:solidFill>
                              <a:latin typeface="Cambria Math" panose="02040503050406030204" pitchFamily="18" charset="0"/>
                            </a:rPr>
                            <m:t>∆</m:t>
                          </m:r>
                        </m:e>
                        <m:sub>
                          <m:r>
                            <a:rPr lang="es-ES" sz="3200" i="1">
                              <a:solidFill>
                                <a:schemeClr val="tx1"/>
                              </a:solidFill>
                              <a:latin typeface="Cambria Math" panose="02040503050406030204" pitchFamily="18" charset="0"/>
                            </a:rPr>
                            <m:t>𝑠</m:t>
                          </m:r>
                        </m:sub>
                        <m:sup>
                          <m:r>
                            <a:rPr lang="es-ES" sz="3200" i="1">
                              <a:solidFill>
                                <a:schemeClr val="tx1"/>
                              </a:solidFill>
                              <a:latin typeface="Cambria Math" panose="02040503050406030204" pitchFamily="18" charset="0"/>
                            </a:rPr>
                            <m:t>𝐷</m:t>
                          </m:r>
                        </m:sup>
                      </m:sSub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b="0" i="0" smtClean="0">
                          <a:solidFill>
                            <a:schemeClr val="tx1"/>
                          </a:solidFill>
                          <a:latin typeface="Cambria Math" panose="02040503050406030204" pitchFamily="18" charset="0"/>
                        </a:rPr>
                        <m:t>=</m:t>
                      </m:r>
                      <m:r>
                        <m:rPr>
                          <m:sty m:val="p"/>
                        </m:rPr>
                        <a:rPr lang="es-ES" sz="3200">
                          <a:solidFill>
                            <a:schemeClr val="tx1"/>
                          </a:solidFill>
                          <a:latin typeface="Cambria Math" panose="02040503050406030204" pitchFamily="18" charset="0"/>
                        </a:rPr>
                        <m:t>ϕ</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sSup>
                                <m:sSupPr>
                                  <m:ctrlPr>
                                    <a:rPr lang="es-ES" sz="3200" i="1">
                                      <a:solidFill>
                                        <a:schemeClr val="tx1"/>
                                      </a:solidFill>
                                      <a:latin typeface="Cambria Math" panose="02040503050406030204" pitchFamily="18" charset="0"/>
                                    </a:rPr>
                                  </m:ctrlPr>
                                </m:sSupPr>
                                <m:e>
                                  <m:r>
                                    <a:rPr lang="es-ES" sz="3200" i="1">
                                      <a:solidFill>
                                        <a:schemeClr val="tx1"/>
                                      </a:solidFill>
                                      <a:latin typeface="Cambria Math" panose="02040503050406030204" pitchFamily="18" charset="0"/>
                                    </a:rPr>
                                    <m:t>𝐿</m:t>
                                  </m:r>
                                </m:e>
                                <m:sup>
                                  <m:r>
                                    <a:rPr lang="es-ES" sz="3200" i="1">
                                      <a:solidFill>
                                        <a:schemeClr val="tx1"/>
                                      </a:solidFill>
                                      <a:latin typeface="Cambria Math" panose="02040503050406030204" pitchFamily="18" charset="0"/>
                                    </a:rPr>
                                    <m:t>𝑠</m:t>
                                  </m:r>
                                </m:sup>
                              </m:sSup>
                            </m:e>
                          </m:d>
                        </m:e>
                        <m:sup>
                          <m:r>
                            <a:rPr lang="es-ES" sz="3200" i="1">
                              <a:solidFill>
                                <a:schemeClr val="tx1"/>
                              </a:solidFill>
                              <a:latin typeface="Cambria Math" panose="02040503050406030204" pitchFamily="18" charset="0"/>
                            </a:rPr>
                            <m:t>𝑄</m:t>
                          </m:r>
                        </m:sup>
                      </m:sSup>
                      <m:sSubSup>
                        <m:sSubSupPr>
                          <m:ctrlPr>
                            <a:rPr lang="es-ES" sz="3200" i="1">
                              <a:solidFill>
                                <a:schemeClr val="tx1"/>
                              </a:solidFill>
                              <a:latin typeface="Cambria Math" panose="02040503050406030204" pitchFamily="18" charset="0"/>
                            </a:rPr>
                          </m:ctrlPr>
                        </m:sSubSupPr>
                        <m:e>
                          <m:r>
                            <a:rPr lang="es-ES" sz="3200">
                              <a:solidFill>
                                <a:schemeClr val="tx1"/>
                              </a:solidFill>
                              <a:latin typeface="Cambria Math" panose="02040503050406030204" pitchFamily="18" charset="0"/>
                            </a:rPr>
                            <m:t>∆</m:t>
                          </m:r>
                        </m:e>
                        <m:sub>
                          <m:r>
                            <a:rPr lang="es-ES" sz="3200" i="1">
                              <a:solidFill>
                                <a:schemeClr val="tx1"/>
                              </a:solidFill>
                              <a:latin typeface="Cambria Math" panose="02040503050406030204" pitchFamily="18" charset="0"/>
                            </a:rPr>
                            <m:t>𝑠</m:t>
                          </m:r>
                        </m:sub>
                        <m:sup>
                          <m:r>
                            <a:rPr lang="es-ES" sz="3200" i="1">
                              <a:solidFill>
                                <a:schemeClr val="tx1"/>
                              </a:solidFill>
                              <a:latin typeface="Cambria Math" panose="02040503050406030204" pitchFamily="18" charset="0"/>
                            </a:rPr>
                            <m:t>𝐷</m:t>
                          </m:r>
                        </m:sup>
                      </m:sSub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𝜖</m:t>
                          </m:r>
                        </m:e>
                        <m:sub>
                          <m:r>
                            <a:rPr lang="es-ES" sz="3200" i="1">
                              <a:solidFill>
                                <a:schemeClr val="tx1"/>
                              </a:solidFill>
                              <a:latin typeface="Cambria Math" panose="02040503050406030204" pitchFamily="18" charset="0"/>
                            </a:rPr>
                            <m:t>𝑡</m:t>
                          </m:r>
                        </m:sub>
                      </m:sSub>
                    </m:oMath>
                  </m:oMathPara>
                </a14:m>
                <a:endParaRPr lang="es-ES" sz="2400" dirty="0"/>
              </a:p>
              <a:p>
                <a:endParaRPr lang="es-ES" sz="2000" dirty="0"/>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blipFill>
                <a:blip r:embed="rId2"/>
                <a:stretch>
                  <a:fillRect l="-718"/>
                </a:stretch>
              </a:blipFill>
            </p:spPr>
            <p:txBody>
              <a:bodyPr/>
              <a:lstStyle/>
              <a:p>
                <a:r>
                  <a:rPr lang="es-ES">
                    <a:noFill/>
                  </a:rPr>
                  <a:t> </a:t>
                </a:r>
              </a:p>
            </p:txBody>
          </p:sp>
        </mc:Fallback>
      </mc:AlternateContent>
      <p:grpSp>
        <p:nvGrpSpPr>
          <p:cNvPr id="4" name="Grupo 3">
            <a:extLst>
              <a:ext uri="{FF2B5EF4-FFF2-40B4-BE49-F238E27FC236}">
                <a16:creationId xmlns:a16="http://schemas.microsoft.com/office/drawing/2014/main" id="{0283B583-4B8C-F393-2D0C-85545D5C13C3}"/>
              </a:ext>
            </a:extLst>
          </p:cNvPr>
          <p:cNvGrpSpPr/>
          <p:nvPr/>
        </p:nvGrpSpPr>
        <p:grpSpPr>
          <a:xfrm>
            <a:off x="10636915" y="702156"/>
            <a:ext cx="1024132" cy="1024132"/>
            <a:chOff x="10636915" y="702156"/>
            <a:chExt cx="1024132" cy="1024132"/>
          </a:xfrm>
        </p:grpSpPr>
        <p:sp>
          <p:nvSpPr>
            <p:cNvPr id="5" name="Elipse 4">
              <a:extLst>
                <a:ext uri="{FF2B5EF4-FFF2-40B4-BE49-F238E27FC236}">
                  <a16:creationId xmlns:a16="http://schemas.microsoft.com/office/drawing/2014/main" id="{253E6FA3-A579-E613-EBC1-30C6E0A33992}"/>
                </a:ext>
              </a:extLst>
            </p:cNvPr>
            <p:cNvSpPr/>
            <p:nvPr/>
          </p:nvSpPr>
          <p:spPr>
            <a:xfrm>
              <a:off x="10636915" y="702156"/>
              <a:ext cx="1024132" cy="1024132"/>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Parcialmente soleado con relleno sólido">
              <a:extLst>
                <a:ext uri="{FF2B5EF4-FFF2-40B4-BE49-F238E27FC236}">
                  <a16:creationId xmlns:a16="http://schemas.microsoft.com/office/drawing/2014/main" id="{16D88694-6091-51BB-29FA-A78E69A002BD}"/>
                </a:ext>
              </a:extLst>
            </p:cNvPr>
            <p:cNvSpPr/>
            <p:nvPr/>
          </p:nvSpPr>
          <p:spPr>
            <a:xfrm>
              <a:off x="10764550" y="815861"/>
              <a:ext cx="750861" cy="750861"/>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225049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r>
              <a:rPr lang="es-ES" dirty="0"/>
              <a:t>5. MODELO SARIMA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F674B8B-3C03-D8D6-532C-4F68CC368AFA}"/>
                  </a:ext>
                </a:extLst>
              </p:cNvPr>
              <p:cNvSpPr>
                <a:spLocks noGrp="1"/>
              </p:cNvSpPr>
              <p:nvPr>
                <p:ph idx="1"/>
              </p:nvPr>
            </p:nvSpPr>
            <p:spPr/>
            <p:txBody>
              <a:bodyPr>
                <a:normAutofit/>
              </a:bodyPr>
              <a:lstStyle/>
              <a:p>
                <a:pPr marL="0" indent="0">
                  <a:buNone/>
                </a:pPr>
                <a:r>
                  <a:rPr lang="es-ES" sz="2200" dirty="0">
                    <a:solidFill>
                      <a:schemeClr val="tx1"/>
                    </a:solidFill>
                  </a:rPr>
                  <a:t>Con cualquier estacionalidad ahora eliminada, podemos aplicar otro modelo </a:t>
                </a:r>
                <a14:m>
                  <m:oMath xmlns:m="http://schemas.openxmlformats.org/officeDocument/2006/math">
                    <m:r>
                      <m:rPr>
                        <m:sty m:val="p"/>
                      </m:rPr>
                      <a:rPr lang="es-ES" sz="2200" b="0" i="0" smtClean="0">
                        <a:solidFill>
                          <a:schemeClr val="tx1"/>
                        </a:solidFill>
                        <a:latin typeface="Cambria Math" panose="02040503050406030204" pitchFamily="18" charset="0"/>
                      </a:rPr>
                      <m:t>ARI</m:t>
                    </m:r>
                    <m:r>
                      <m:rPr>
                        <m:sty m:val="p"/>
                      </m:rPr>
                      <a:rPr lang="es-ES" sz="2200">
                        <a:solidFill>
                          <a:schemeClr val="tx1"/>
                        </a:solidFill>
                        <a:latin typeface="Cambria Math" panose="02040503050406030204" pitchFamily="18" charset="0"/>
                      </a:rPr>
                      <m:t>MA</m:t>
                    </m:r>
                    <m:d>
                      <m:dPr>
                        <m:ctrlPr>
                          <a:rPr lang="es-ES" sz="2200" i="1">
                            <a:solidFill>
                              <a:schemeClr val="tx1"/>
                            </a:solidFill>
                            <a:latin typeface="Cambria Math" panose="02040503050406030204" pitchFamily="18" charset="0"/>
                          </a:rPr>
                        </m:ctrlPr>
                      </m:dPr>
                      <m:e>
                        <m:r>
                          <a:rPr lang="es-ES" sz="2200" b="0" i="1" smtClean="0">
                            <a:solidFill>
                              <a:schemeClr val="tx1"/>
                            </a:solidFill>
                            <a:latin typeface="Cambria Math" panose="02040503050406030204" pitchFamily="18" charset="0"/>
                          </a:rPr>
                          <m:t>𝑝</m:t>
                        </m:r>
                        <m:r>
                          <a:rPr lang="es-ES" sz="2200" b="0" i="1" smtClean="0">
                            <a:solidFill>
                              <a:schemeClr val="tx1"/>
                            </a:solidFill>
                            <a:latin typeface="Cambria Math" panose="02040503050406030204" pitchFamily="18" charset="0"/>
                          </a:rPr>
                          <m:t>,</m:t>
                        </m:r>
                        <m:r>
                          <a:rPr lang="es-ES" sz="2200" b="0" i="1" smtClean="0">
                            <a:solidFill>
                              <a:schemeClr val="tx1"/>
                            </a:solidFill>
                            <a:latin typeface="Cambria Math" panose="02040503050406030204" pitchFamily="18" charset="0"/>
                          </a:rPr>
                          <m:t>𝑑</m:t>
                        </m:r>
                        <m:r>
                          <a:rPr lang="es-ES" sz="2200" b="0" i="1" smtClean="0">
                            <a:solidFill>
                              <a:schemeClr val="tx1"/>
                            </a:solidFill>
                            <a:latin typeface="Cambria Math" panose="02040503050406030204" pitchFamily="18" charset="0"/>
                          </a:rPr>
                          <m:t>,</m:t>
                        </m:r>
                        <m:r>
                          <a:rPr lang="es-ES" sz="2200" i="1">
                            <a:solidFill>
                              <a:schemeClr val="tx1"/>
                            </a:solidFill>
                            <a:latin typeface="Cambria Math" panose="02040503050406030204" pitchFamily="18" charset="0"/>
                          </a:rPr>
                          <m:t>𝑞</m:t>
                        </m:r>
                      </m:e>
                    </m:d>
                  </m:oMath>
                </a14:m>
                <a:r>
                  <a:rPr lang="es-ES" sz="2200" dirty="0">
                    <a:solidFill>
                      <a:schemeClr val="tx1"/>
                    </a:solidFill>
                  </a:rPr>
                  <a:t> a </a:t>
                </a:r>
                <a14:m>
                  <m:oMath xmlns:m="http://schemas.openxmlformats.org/officeDocument/2006/math">
                    <m:sSubSup>
                      <m:sSubSupPr>
                        <m:ctrlPr>
                          <a:rPr lang="es-ES" sz="2400" i="1">
                            <a:solidFill>
                              <a:schemeClr val="tx1"/>
                            </a:solidFill>
                            <a:latin typeface="Cambria Math" panose="02040503050406030204" pitchFamily="18" charset="0"/>
                          </a:rPr>
                        </m:ctrlPr>
                      </m:sSubSupPr>
                      <m:e>
                        <m:r>
                          <a:rPr lang="es-ES" sz="2400">
                            <a:solidFill>
                              <a:schemeClr val="tx1"/>
                            </a:solidFill>
                            <a:latin typeface="Cambria Math" panose="02040503050406030204" pitchFamily="18" charset="0"/>
                          </a:rPr>
                          <m:t>∆</m:t>
                        </m:r>
                      </m:e>
                      <m:sub>
                        <m:r>
                          <a:rPr lang="es-ES" sz="2400" i="1">
                            <a:solidFill>
                              <a:schemeClr val="tx1"/>
                            </a:solidFill>
                            <a:latin typeface="Cambria Math" panose="02040503050406030204" pitchFamily="18" charset="0"/>
                          </a:rPr>
                          <m:t>𝑠</m:t>
                        </m:r>
                      </m:sub>
                      <m:sup>
                        <m:r>
                          <a:rPr lang="es-ES" sz="2400" i="1">
                            <a:solidFill>
                              <a:schemeClr val="tx1"/>
                            </a:solidFill>
                            <a:latin typeface="Cambria Math" panose="02040503050406030204" pitchFamily="18" charset="0"/>
                          </a:rPr>
                          <m:t>𝐷</m:t>
                        </m:r>
                      </m:sup>
                    </m:sSubSup>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𝑦</m:t>
                        </m:r>
                      </m:e>
                      <m:sub>
                        <m:r>
                          <a:rPr lang="es-ES" sz="2400" i="1">
                            <a:solidFill>
                              <a:schemeClr val="tx1"/>
                            </a:solidFill>
                            <a:latin typeface="Cambria Math" panose="02040503050406030204" pitchFamily="18" charset="0"/>
                          </a:rPr>
                          <m:t>𝑡</m:t>
                        </m:r>
                      </m:sub>
                    </m:sSub>
                  </m:oMath>
                </a14:m>
                <a:r>
                  <a:rPr lang="es-ES" sz="2200" dirty="0">
                    <a:solidFill>
                      <a:schemeClr val="tx1"/>
                    </a:solidFill>
                  </a:rPr>
                  <a:t> multiplicando el modelo estacional por el nuevo modelo ARIMA.</a:t>
                </a:r>
              </a:p>
              <a:p>
                <a:pPr marL="0" indent="0">
                  <a:buNone/>
                </a:pPr>
                <a:endParaRPr lang="es-ES" sz="2400" dirty="0"/>
              </a:p>
              <a:p>
                <a:pPr marL="0" indent="0" algn="ctr">
                  <a:buNone/>
                </a:pPr>
                <a14:m>
                  <m:oMathPara xmlns:m="http://schemas.openxmlformats.org/officeDocument/2006/math">
                    <m:oMathParaPr>
                      <m:jc m:val="centerGroup"/>
                    </m:oMathParaPr>
                    <m:oMath xmlns:m="http://schemas.openxmlformats.org/officeDocument/2006/math">
                      <m:r>
                        <m:rPr>
                          <m:sty m:val="p"/>
                        </m:rPr>
                        <a:rPr lang="es-ES" sz="3200" i="1">
                          <a:solidFill>
                            <a:schemeClr val="tx1"/>
                          </a:solidFill>
                          <a:latin typeface="Cambria Math" panose="02040503050406030204" pitchFamily="18" charset="0"/>
                        </a:rPr>
                        <m:t>Θ</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r>
                                <a:rPr lang="es-ES" sz="3200" i="1">
                                  <a:solidFill>
                                    <a:schemeClr val="tx1"/>
                                  </a:solidFill>
                                  <a:latin typeface="Cambria Math" panose="02040503050406030204" pitchFamily="18" charset="0"/>
                                </a:rPr>
                                <m:t>𝐿</m:t>
                              </m:r>
                            </m:e>
                          </m:d>
                        </m:e>
                        <m:sup>
                          <m:r>
                            <a:rPr lang="es-MX" sz="3200" i="1">
                              <a:solidFill>
                                <a:schemeClr val="tx1"/>
                              </a:solidFill>
                              <a:latin typeface="Cambria Math" panose="02040503050406030204" pitchFamily="18" charset="0"/>
                            </a:rPr>
                            <m:t>𝑝</m:t>
                          </m:r>
                        </m:sup>
                      </m:sSup>
                      <m:r>
                        <m:rPr>
                          <m:sty m:val="p"/>
                        </m:rPr>
                        <a:rPr lang="es-ES" sz="3200" i="1">
                          <a:solidFill>
                            <a:schemeClr val="tx1"/>
                          </a:solidFill>
                          <a:latin typeface="Cambria Math" panose="02040503050406030204" pitchFamily="18" charset="0"/>
                        </a:rPr>
                        <m:t>θ</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sSup>
                                <m:sSupPr>
                                  <m:ctrlPr>
                                    <a:rPr lang="es-ES" sz="3200" i="1">
                                      <a:solidFill>
                                        <a:schemeClr val="tx1"/>
                                      </a:solidFill>
                                      <a:latin typeface="Cambria Math" panose="02040503050406030204" pitchFamily="18" charset="0"/>
                                    </a:rPr>
                                  </m:ctrlPr>
                                </m:sSupPr>
                                <m:e>
                                  <m:r>
                                    <a:rPr lang="es-ES" sz="3200" i="1">
                                      <a:solidFill>
                                        <a:schemeClr val="tx1"/>
                                      </a:solidFill>
                                      <a:latin typeface="Cambria Math" panose="02040503050406030204" pitchFamily="18" charset="0"/>
                                    </a:rPr>
                                    <m:t>𝐿</m:t>
                                  </m:r>
                                </m:e>
                                <m:sup>
                                  <m:r>
                                    <a:rPr lang="es-ES" sz="3200" i="1">
                                      <a:solidFill>
                                        <a:schemeClr val="tx1"/>
                                      </a:solidFill>
                                      <a:latin typeface="Cambria Math" panose="02040503050406030204" pitchFamily="18" charset="0"/>
                                    </a:rPr>
                                    <m:t>𝑠</m:t>
                                  </m:r>
                                </m:sup>
                              </m:sSup>
                            </m:e>
                          </m:d>
                        </m:e>
                        <m:sup>
                          <m:r>
                            <a:rPr lang="es-ES" sz="3200" i="1">
                              <a:solidFill>
                                <a:schemeClr val="tx1"/>
                              </a:solidFill>
                              <a:latin typeface="Cambria Math" panose="02040503050406030204" pitchFamily="18" charset="0"/>
                            </a:rPr>
                            <m:t>𝑃</m:t>
                          </m:r>
                        </m:sup>
                      </m:sSup>
                      <m:sSup>
                        <m:sSupPr>
                          <m:ctrlPr>
                            <a:rPr lang="es-ES" sz="3200" i="1">
                              <a:solidFill>
                                <a:schemeClr val="tx1"/>
                              </a:solidFill>
                              <a:latin typeface="Cambria Math" panose="02040503050406030204" pitchFamily="18" charset="0"/>
                            </a:rPr>
                          </m:ctrlPr>
                        </m:sSupPr>
                        <m:e>
                          <m:r>
                            <a:rPr lang="es-ES" sz="3200" i="1">
                              <a:solidFill>
                                <a:schemeClr val="tx1"/>
                              </a:solidFill>
                              <a:latin typeface="Cambria Math" panose="02040503050406030204" pitchFamily="18" charset="0"/>
                            </a:rPr>
                            <m:t>∆</m:t>
                          </m:r>
                        </m:e>
                        <m:sup>
                          <m:r>
                            <a:rPr lang="es-ES" sz="3200" i="1">
                              <a:solidFill>
                                <a:schemeClr val="tx1"/>
                              </a:solidFill>
                              <a:latin typeface="Cambria Math" panose="02040503050406030204" pitchFamily="18" charset="0"/>
                            </a:rPr>
                            <m:t>𝑑</m:t>
                          </m:r>
                        </m:sup>
                      </m:sSup>
                      <m:sSubSup>
                        <m:sSubSupPr>
                          <m:ctrlPr>
                            <a:rPr lang="es-ES" sz="3200" i="1">
                              <a:solidFill>
                                <a:schemeClr val="tx1"/>
                              </a:solidFill>
                              <a:latin typeface="Cambria Math" panose="02040503050406030204" pitchFamily="18" charset="0"/>
                            </a:rPr>
                          </m:ctrlPr>
                        </m:sSubSupPr>
                        <m:e>
                          <m:r>
                            <a:rPr lang="es-ES" sz="3200" i="1">
                              <a:solidFill>
                                <a:schemeClr val="tx1"/>
                              </a:solidFill>
                              <a:latin typeface="Cambria Math" panose="02040503050406030204" pitchFamily="18" charset="0"/>
                            </a:rPr>
                            <m:t>∆</m:t>
                          </m:r>
                        </m:e>
                        <m:sub>
                          <m:r>
                            <a:rPr lang="es-ES" sz="3200" i="1">
                              <a:solidFill>
                                <a:schemeClr val="tx1"/>
                              </a:solidFill>
                              <a:latin typeface="Cambria Math" panose="02040503050406030204" pitchFamily="18" charset="0"/>
                            </a:rPr>
                            <m:t>𝑠</m:t>
                          </m:r>
                        </m:sub>
                        <m:sup>
                          <m:r>
                            <a:rPr lang="es-ES" sz="3200" i="1">
                              <a:solidFill>
                                <a:schemeClr val="tx1"/>
                              </a:solidFill>
                              <a:latin typeface="Cambria Math" panose="02040503050406030204" pitchFamily="18" charset="0"/>
                            </a:rPr>
                            <m:t>𝐷</m:t>
                          </m:r>
                        </m:sup>
                      </m:sSub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i="1">
                          <a:solidFill>
                            <a:schemeClr val="tx1"/>
                          </a:solidFill>
                          <a:latin typeface="Cambria Math" panose="02040503050406030204" pitchFamily="18" charset="0"/>
                        </a:rPr>
                        <m:t>=</m:t>
                      </m:r>
                      <m:r>
                        <m:rPr>
                          <m:sty m:val="p"/>
                        </m:rPr>
                        <a:rPr lang="es-ES" sz="3200" i="1">
                          <a:solidFill>
                            <a:schemeClr val="tx1"/>
                          </a:solidFill>
                          <a:latin typeface="Cambria Math" panose="02040503050406030204" pitchFamily="18" charset="0"/>
                        </a:rPr>
                        <m:t>Φ</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r>
                                <a:rPr lang="es-ES" sz="3200" i="1">
                                  <a:solidFill>
                                    <a:schemeClr val="tx1"/>
                                  </a:solidFill>
                                  <a:latin typeface="Cambria Math" panose="02040503050406030204" pitchFamily="18" charset="0"/>
                                </a:rPr>
                                <m:t>𝐿</m:t>
                              </m:r>
                            </m:e>
                          </m:d>
                        </m:e>
                        <m:sup>
                          <m:r>
                            <a:rPr lang="es-ES" sz="3200" i="1">
                              <a:solidFill>
                                <a:schemeClr val="tx1"/>
                              </a:solidFill>
                              <a:latin typeface="Cambria Math" panose="02040503050406030204" pitchFamily="18" charset="0"/>
                            </a:rPr>
                            <m:t>𝑞</m:t>
                          </m:r>
                        </m:sup>
                      </m:sSup>
                      <m:r>
                        <m:rPr>
                          <m:sty m:val="p"/>
                        </m:rPr>
                        <a:rPr lang="es-ES" sz="3200" i="1">
                          <a:solidFill>
                            <a:schemeClr val="tx1"/>
                          </a:solidFill>
                          <a:latin typeface="Cambria Math" panose="02040503050406030204" pitchFamily="18" charset="0"/>
                        </a:rPr>
                        <m:t>ϕ</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sSup>
                                <m:sSupPr>
                                  <m:ctrlPr>
                                    <a:rPr lang="es-ES" sz="3200" i="1">
                                      <a:solidFill>
                                        <a:schemeClr val="tx1"/>
                                      </a:solidFill>
                                      <a:latin typeface="Cambria Math" panose="02040503050406030204" pitchFamily="18" charset="0"/>
                                    </a:rPr>
                                  </m:ctrlPr>
                                </m:sSupPr>
                                <m:e>
                                  <m:r>
                                    <a:rPr lang="es-ES" sz="3200" i="1">
                                      <a:solidFill>
                                        <a:schemeClr val="tx1"/>
                                      </a:solidFill>
                                      <a:latin typeface="Cambria Math" panose="02040503050406030204" pitchFamily="18" charset="0"/>
                                    </a:rPr>
                                    <m:t>𝐿</m:t>
                                  </m:r>
                                </m:e>
                                <m:sup>
                                  <m:r>
                                    <a:rPr lang="es-ES" sz="3200" i="1">
                                      <a:solidFill>
                                        <a:schemeClr val="tx1"/>
                                      </a:solidFill>
                                      <a:latin typeface="Cambria Math" panose="02040503050406030204" pitchFamily="18" charset="0"/>
                                    </a:rPr>
                                    <m:t>𝑠</m:t>
                                  </m:r>
                                </m:sup>
                              </m:sSup>
                            </m:e>
                          </m:d>
                        </m:e>
                        <m:sup>
                          <m:r>
                            <a:rPr lang="es-ES" sz="3200" i="1">
                              <a:solidFill>
                                <a:schemeClr val="tx1"/>
                              </a:solidFill>
                              <a:latin typeface="Cambria Math" panose="02040503050406030204" pitchFamily="18" charset="0"/>
                            </a:rPr>
                            <m:t>𝑄</m:t>
                          </m:r>
                        </m:sup>
                      </m:sSup>
                      <m:sSup>
                        <m:sSupPr>
                          <m:ctrlPr>
                            <a:rPr lang="es-ES" sz="3200" i="1">
                              <a:solidFill>
                                <a:schemeClr val="tx1"/>
                              </a:solidFill>
                              <a:latin typeface="Cambria Math" panose="02040503050406030204" pitchFamily="18" charset="0"/>
                            </a:rPr>
                          </m:ctrlPr>
                        </m:sSupPr>
                        <m:e>
                          <m:r>
                            <a:rPr lang="es-ES" sz="3200" i="1">
                              <a:solidFill>
                                <a:schemeClr val="tx1"/>
                              </a:solidFill>
                              <a:latin typeface="Cambria Math" panose="02040503050406030204" pitchFamily="18" charset="0"/>
                            </a:rPr>
                            <m:t>∆</m:t>
                          </m:r>
                        </m:e>
                        <m:sup>
                          <m:r>
                            <a:rPr lang="es-ES" sz="3200" i="1">
                              <a:solidFill>
                                <a:schemeClr val="tx1"/>
                              </a:solidFill>
                              <a:latin typeface="Cambria Math" panose="02040503050406030204" pitchFamily="18" charset="0"/>
                            </a:rPr>
                            <m:t>𝑑</m:t>
                          </m:r>
                        </m:sup>
                      </m:sSup>
                      <m:sSubSup>
                        <m:sSubSupPr>
                          <m:ctrlPr>
                            <a:rPr lang="es-ES" sz="3200" i="1">
                              <a:solidFill>
                                <a:schemeClr val="tx1"/>
                              </a:solidFill>
                              <a:latin typeface="Cambria Math" panose="02040503050406030204" pitchFamily="18" charset="0"/>
                            </a:rPr>
                          </m:ctrlPr>
                        </m:sSubSupPr>
                        <m:e>
                          <m:r>
                            <a:rPr lang="es-ES" sz="3200" i="1">
                              <a:solidFill>
                                <a:schemeClr val="tx1"/>
                              </a:solidFill>
                              <a:latin typeface="Cambria Math" panose="02040503050406030204" pitchFamily="18" charset="0"/>
                            </a:rPr>
                            <m:t>∆</m:t>
                          </m:r>
                        </m:e>
                        <m:sub>
                          <m:r>
                            <a:rPr lang="es-ES" sz="3200" i="1">
                              <a:solidFill>
                                <a:schemeClr val="tx1"/>
                              </a:solidFill>
                              <a:latin typeface="Cambria Math" panose="02040503050406030204" pitchFamily="18" charset="0"/>
                            </a:rPr>
                            <m:t>𝑠</m:t>
                          </m:r>
                        </m:sub>
                        <m:sup>
                          <m:r>
                            <a:rPr lang="es-ES" sz="3200" i="1">
                              <a:solidFill>
                                <a:schemeClr val="tx1"/>
                              </a:solidFill>
                              <a:latin typeface="Cambria Math" panose="02040503050406030204" pitchFamily="18" charset="0"/>
                            </a:rPr>
                            <m:t>𝐷</m:t>
                          </m:r>
                        </m:sup>
                      </m:sSub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𝜖</m:t>
                          </m:r>
                        </m:e>
                        <m:sub>
                          <m:r>
                            <a:rPr lang="es-ES" sz="3200" i="1">
                              <a:solidFill>
                                <a:schemeClr val="tx1"/>
                              </a:solidFill>
                              <a:latin typeface="Cambria Math" panose="02040503050406030204" pitchFamily="18" charset="0"/>
                            </a:rPr>
                            <m:t>𝑡</m:t>
                          </m:r>
                        </m:sub>
                      </m:sSub>
                    </m:oMath>
                  </m:oMathPara>
                </a14:m>
                <a:endParaRPr lang="es-ES" sz="3200" i="1" dirty="0">
                  <a:solidFill>
                    <a:schemeClr val="tx1"/>
                  </a:solidFill>
                  <a:latin typeface="Cambria Math" panose="02040503050406030204" pitchFamily="18" charset="0"/>
                </a:endParaRPr>
              </a:p>
              <a:p>
                <a:pPr marL="0" indent="0" algn="ctr">
                  <a:buNone/>
                </a:pPr>
                <a:endParaRPr lang="es-ES" sz="2400" dirty="0"/>
              </a:p>
              <a:p>
                <a:pPr marL="0" indent="0">
                  <a:buNone/>
                </a:pPr>
                <a:r>
                  <a:rPr lang="es-ES" sz="2200" dirty="0">
                    <a:solidFill>
                      <a:schemeClr val="tx1"/>
                    </a:solidFill>
                  </a:rPr>
                  <a:t>Esta es la forma general de un modelo </a:t>
                </a:r>
                <a14:m>
                  <m:oMath xmlns:m="http://schemas.openxmlformats.org/officeDocument/2006/math">
                    <m:r>
                      <m:rPr>
                        <m:sty m:val="p"/>
                      </m:rPr>
                      <a:rPr lang="es-ES" sz="2400" b="0" i="0" smtClean="0">
                        <a:solidFill>
                          <a:schemeClr val="tx1"/>
                        </a:solidFill>
                        <a:latin typeface="Cambria Math" panose="02040503050406030204" pitchFamily="18" charset="0"/>
                      </a:rPr>
                      <m:t>SARIMA</m:t>
                    </m:r>
                    <m:r>
                      <a:rPr lang="es-ES" sz="2400" i="1">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𝑝</m:t>
                    </m:r>
                    <m:r>
                      <a:rPr lang="es-ES"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𝑑</m:t>
                    </m:r>
                    <m:r>
                      <a:rPr lang="es-ES" sz="2400" b="0" i="1" smtClean="0">
                        <a:solidFill>
                          <a:schemeClr val="tx1"/>
                        </a:solidFill>
                        <a:latin typeface="Cambria Math" panose="02040503050406030204" pitchFamily="18" charset="0"/>
                      </a:rPr>
                      <m:t>,</m:t>
                    </m:r>
                    <m:r>
                      <a:rPr lang="es-ES" sz="2400" i="1">
                        <a:solidFill>
                          <a:schemeClr val="tx1"/>
                        </a:solidFill>
                        <a:latin typeface="Cambria Math" panose="02040503050406030204" pitchFamily="18" charset="0"/>
                      </a:rPr>
                      <m:t>𝑞</m:t>
                    </m:r>
                    <m:r>
                      <a:rPr lang="es-ES" sz="2400" i="1">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𝑃</m:t>
                    </m:r>
                    <m:r>
                      <a:rPr lang="es-ES"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𝐷</m:t>
                    </m:r>
                    <m:r>
                      <a:rPr lang="es-ES"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𝑄</m:t>
                    </m:r>
                    <m:r>
                      <a:rPr lang="es-ES" sz="2400" b="0" i="1" smtClean="0">
                        <a:solidFill>
                          <a:schemeClr val="tx1"/>
                        </a:solidFill>
                        <a:latin typeface="Cambria Math" panose="02040503050406030204" pitchFamily="18" charset="0"/>
                      </a:rPr>
                      <m:t>,</m:t>
                    </m:r>
                    <m:r>
                      <a:rPr lang="es-ES" sz="2400" b="0" i="1" smtClean="0">
                        <a:solidFill>
                          <a:schemeClr val="tx1"/>
                        </a:solidFill>
                        <a:latin typeface="Cambria Math" panose="02040503050406030204" pitchFamily="18" charset="0"/>
                      </a:rPr>
                      <m:t>𝑠</m:t>
                    </m:r>
                    <m:r>
                      <a:rPr lang="es-ES" sz="2400" b="0" i="1" smtClean="0">
                        <a:solidFill>
                          <a:schemeClr val="tx1"/>
                        </a:solidFill>
                        <a:latin typeface="Cambria Math" panose="02040503050406030204" pitchFamily="18" charset="0"/>
                      </a:rPr>
                      <m:t>)</m:t>
                    </m:r>
                  </m:oMath>
                </a14:m>
                <a:endParaRPr lang="es-ES" sz="2400" dirty="0"/>
              </a:p>
            </p:txBody>
          </p:sp>
        </mc:Choice>
        <mc:Fallback xmlns="">
          <p:sp>
            <p:nvSpPr>
              <p:cNvPr id="3" name="Marcador de contenido 2">
                <a:extLst>
                  <a:ext uri="{FF2B5EF4-FFF2-40B4-BE49-F238E27FC236}">
                    <a16:creationId xmlns:a16="http://schemas.microsoft.com/office/drawing/2014/main" id="{5F674B8B-3C03-D8D6-532C-4F68CC368AFA}"/>
                  </a:ext>
                </a:extLst>
              </p:cNvPr>
              <p:cNvSpPr>
                <a:spLocks noGrp="1" noRot="1" noChangeAspect="1" noMove="1" noResize="1" noEditPoints="1" noAdjustHandles="1" noChangeArrowheads="1" noChangeShapeType="1" noTextEdit="1"/>
              </p:cNvSpPr>
              <p:nvPr>
                <p:ph idx="1"/>
              </p:nvPr>
            </p:nvSpPr>
            <p:spPr>
              <a:blipFill>
                <a:blip r:embed="rId2"/>
                <a:stretch>
                  <a:fillRect l="-718"/>
                </a:stretch>
              </a:blipFill>
            </p:spPr>
            <p:txBody>
              <a:bodyPr/>
              <a:lstStyle/>
              <a:p>
                <a:r>
                  <a:rPr lang="es-CL">
                    <a:noFill/>
                  </a:rPr>
                  <a:t> </a:t>
                </a:r>
              </a:p>
            </p:txBody>
          </p:sp>
        </mc:Fallback>
      </mc:AlternateContent>
      <p:grpSp>
        <p:nvGrpSpPr>
          <p:cNvPr id="4" name="Grupo 3">
            <a:extLst>
              <a:ext uri="{FF2B5EF4-FFF2-40B4-BE49-F238E27FC236}">
                <a16:creationId xmlns:a16="http://schemas.microsoft.com/office/drawing/2014/main" id="{BD7746CA-7D15-EE14-BF25-D5DE5C9D16D6}"/>
              </a:ext>
            </a:extLst>
          </p:cNvPr>
          <p:cNvGrpSpPr/>
          <p:nvPr/>
        </p:nvGrpSpPr>
        <p:grpSpPr>
          <a:xfrm>
            <a:off x="10636915" y="702156"/>
            <a:ext cx="1024132" cy="1024132"/>
            <a:chOff x="10636915" y="702156"/>
            <a:chExt cx="1024132" cy="1024132"/>
          </a:xfrm>
        </p:grpSpPr>
        <p:sp>
          <p:nvSpPr>
            <p:cNvPr id="5" name="Elipse 4">
              <a:extLst>
                <a:ext uri="{FF2B5EF4-FFF2-40B4-BE49-F238E27FC236}">
                  <a16:creationId xmlns:a16="http://schemas.microsoft.com/office/drawing/2014/main" id="{01A416A2-3143-FC13-77FC-B5A44EB26ABC}"/>
                </a:ext>
              </a:extLst>
            </p:cNvPr>
            <p:cNvSpPr/>
            <p:nvPr/>
          </p:nvSpPr>
          <p:spPr>
            <a:xfrm>
              <a:off x="10636915" y="702156"/>
              <a:ext cx="1024132" cy="1024132"/>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Parcialmente soleado con relleno sólido">
              <a:extLst>
                <a:ext uri="{FF2B5EF4-FFF2-40B4-BE49-F238E27FC236}">
                  <a16:creationId xmlns:a16="http://schemas.microsoft.com/office/drawing/2014/main" id="{38495FFC-879B-187B-1DE4-A686BFE532DD}"/>
                </a:ext>
              </a:extLst>
            </p:cNvPr>
            <p:cNvSpPr/>
            <p:nvPr/>
          </p:nvSpPr>
          <p:spPr>
            <a:xfrm>
              <a:off x="10764550" y="815861"/>
              <a:ext cx="750861" cy="750861"/>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1084809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0137D0F-C84F-0ABE-7270-AC2A8C0C779F}"/>
              </a:ext>
            </a:extLst>
          </p:cNvPr>
          <p:cNvSpPr>
            <a:spLocks noGrp="1"/>
          </p:cNvSpPr>
          <p:nvPr>
            <p:ph type="title"/>
          </p:nvPr>
        </p:nvSpPr>
        <p:spPr/>
        <p:txBody>
          <a:bodyPr/>
          <a:lstStyle/>
          <a:p>
            <a:r>
              <a:rPr lang="es-ES" dirty="0"/>
              <a:t>5. MODELO SARIMA</a:t>
            </a:r>
          </a:p>
        </p:txBody>
      </p:sp>
      <mc:AlternateContent xmlns:mc="http://schemas.openxmlformats.org/markup-compatibility/2006" xmlns:a14="http://schemas.microsoft.com/office/drawing/2010/main">
        <mc:Choice Requires="a14">
          <p:sp>
            <p:nvSpPr>
              <p:cNvPr id="10" name="Marcador de contenido 2">
                <a:extLst>
                  <a:ext uri="{FF2B5EF4-FFF2-40B4-BE49-F238E27FC236}">
                    <a16:creationId xmlns:a16="http://schemas.microsoft.com/office/drawing/2014/main" id="{B50216AA-75BD-E7BF-9829-9C00E1B83F47}"/>
                  </a:ext>
                </a:extLst>
              </p:cNvPr>
              <p:cNvSpPr txBox="1">
                <a:spLocks/>
              </p:cNvSpPr>
              <p:nvPr/>
            </p:nvSpPr>
            <p:spPr>
              <a:xfrm>
                <a:off x="438539" y="2135372"/>
                <a:ext cx="11319739" cy="3904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m:rPr>
                          <m:sty m:val="p"/>
                        </m:rPr>
                        <a:rPr lang="es-ES" sz="2000" b="0" i="0" smtClean="0">
                          <a:solidFill>
                            <a:schemeClr val="tx1"/>
                          </a:solidFill>
                          <a:latin typeface="Cambria Math" panose="02040503050406030204" pitchFamily="18" charset="0"/>
                        </a:rPr>
                        <m:t>SARIMA</m:t>
                      </m:r>
                      <m:r>
                        <a:rPr lang="es-ES" sz="2000" i="1">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𝑝</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𝑑</m:t>
                      </m:r>
                      <m:r>
                        <a:rPr lang="es-ES" sz="2000" b="0" i="1" smtClean="0">
                          <a:solidFill>
                            <a:schemeClr val="tx1"/>
                          </a:solidFill>
                          <a:latin typeface="Cambria Math" panose="02040503050406030204" pitchFamily="18" charset="0"/>
                        </a:rPr>
                        <m:t>,</m:t>
                      </m:r>
                      <m:r>
                        <a:rPr lang="es-ES" sz="2000" i="1">
                          <a:solidFill>
                            <a:schemeClr val="tx1"/>
                          </a:solidFill>
                          <a:latin typeface="Cambria Math" panose="02040503050406030204" pitchFamily="18" charset="0"/>
                        </a:rPr>
                        <m:t>𝑞</m:t>
                      </m:r>
                      <m:r>
                        <a:rPr lang="es-ES" sz="2000" i="1">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𝑃</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𝐷</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𝑄</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𝑠</m:t>
                      </m:r>
                      <m:r>
                        <a:rPr lang="es-ES" sz="2000" b="0" i="1" smtClean="0">
                          <a:solidFill>
                            <a:schemeClr val="tx1"/>
                          </a:solidFill>
                          <a:latin typeface="Cambria Math" panose="02040503050406030204" pitchFamily="18" charset="0"/>
                        </a:rPr>
                        <m:t>)</m:t>
                      </m:r>
                    </m:oMath>
                  </m:oMathPara>
                </a14:m>
                <a:endParaRPr lang="es-ES" dirty="0"/>
              </a:p>
            </p:txBody>
          </p:sp>
        </mc:Choice>
        <mc:Fallback xmlns="">
          <p:sp>
            <p:nvSpPr>
              <p:cNvPr id="10" name="Marcador de contenido 2">
                <a:extLst>
                  <a:ext uri="{FF2B5EF4-FFF2-40B4-BE49-F238E27FC236}">
                    <a16:creationId xmlns:a16="http://schemas.microsoft.com/office/drawing/2014/main" id="{B50216AA-75BD-E7BF-9829-9C00E1B83F47}"/>
                  </a:ext>
                </a:extLst>
              </p:cNvPr>
              <p:cNvSpPr txBox="1">
                <a:spLocks noRot="1" noChangeAspect="1" noMove="1" noResize="1" noEditPoints="1" noAdjustHandles="1" noChangeArrowheads="1" noChangeShapeType="1" noTextEdit="1"/>
              </p:cNvSpPr>
              <p:nvPr/>
            </p:nvSpPr>
            <p:spPr>
              <a:xfrm>
                <a:off x="438539" y="2135372"/>
                <a:ext cx="11319739" cy="390418"/>
              </a:xfrm>
              <a:prstGeom prst="rect">
                <a:avLst/>
              </a:prstGeom>
              <a:blipFill>
                <a:blip r:embed="rId2"/>
                <a:stretch>
                  <a:fillRect b="-12500"/>
                </a:stretch>
              </a:blipFill>
            </p:spPr>
            <p:txBody>
              <a:bodyPr/>
              <a:lstStyle/>
              <a:p>
                <a:r>
                  <a:rPr lang="es-ES">
                    <a:noFill/>
                  </a:rPr>
                  <a:t> </a:t>
                </a:r>
              </a:p>
            </p:txBody>
          </p:sp>
        </mc:Fallback>
      </mc:AlternateContent>
      <p:grpSp>
        <p:nvGrpSpPr>
          <p:cNvPr id="9" name="Grupo 8">
            <a:extLst>
              <a:ext uri="{FF2B5EF4-FFF2-40B4-BE49-F238E27FC236}">
                <a16:creationId xmlns:a16="http://schemas.microsoft.com/office/drawing/2014/main" id="{578E74DE-9B53-1A81-F97D-2A061037D436}"/>
              </a:ext>
            </a:extLst>
          </p:cNvPr>
          <p:cNvGrpSpPr/>
          <p:nvPr/>
        </p:nvGrpSpPr>
        <p:grpSpPr>
          <a:xfrm>
            <a:off x="0" y="2702744"/>
            <a:ext cx="12192000" cy="1126575"/>
            <a:chOff x="0" y="1607902"/>
            <a:chExt cx="12192000" cy="1126575"/>
          </a:xfrm>
        </p:grpSpPr>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DD9FE003-AEF0-5143-AC83-96893F334C2A}"/>
                    </a:ext>
                  </a:extLst>
                </p:cNvPr>
                <p:cNvSpPr txBox="1"/>
                <p:nvPr/>
              </p:nvSpPr>
              <p:spPr>
                <a:xfrm>
                  <a:off x="0" y="1607902"/>
                  <a:ext cx="12192000" cy="5936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s-ES" sz="3200" smtClean="0">
                            <a:solidFill>
                              <a:schemeClr val="tx1"/>
                            </a:solidFill>
                            <a:latin typeface="Cambria Math" panose="02040503050406030204" pitchFamily="18" charset="0"/>
                          </a:rPr>
                          <m:t>Θ</m:t>
                        </m:r>
                        <m:sSup>
                          <m:sSupPr>
                            <m:ctrlPr>
                              <a:rPr lang="es-ES" sz="3200" i="1">
                                <a:latin typeface="Cambria Math" panose="02040503050406030204" pitchFamily="18" charset="0"/>
                              </a:rPr>
                            </m:ctrlPr>
                          </m:sSupPr>
                          <m:e>
                            <m:d>
                              <m:dPr>
                                <m:ctrlPr>
                                  <a:rPr lang="es-ES" sz="3200" i="1">
                                    <a:latin typeface="Cambria Math" panose="02040503050406030204" pitchFamily="18" charset="0"/>
                                  </a:rPr>
                                </m:ctrlPr>
                              </m:dPr>
                              <m:e>
                                <m:r>
                                  <a:rPr lang="es-ES" sz="3200" i="1">
                                    <a:latin typeface="Cambria Math" panose="02040503050406030204" pitchFamily="18" charset="0"/>
                                  </a:rPr>
                                  <m:t>𝐿</m:t>
                                </m:r>
                              </m:e>
                            </m:d>
                          </m:e>
                          <m:sup>
                            <m:r>
                              <a:rPr lang="es-MX" sz="3200" b="0" i="1" smtClean="0">
                                <a:latin typeface="Cambria Math" panose="02040503050406030204" pitchFamily="18" charset="0"/>
                              </a:rPr>
                              <m:t>𝑝</m:t>
                            </m:r>
                          </m:sup>
                        </m:sSup>
                        <m:r>
                          <m:rPr>
                            <m:sty m:val="p"/>
                          </m:rPr>
                          <a:rPr lang="es-ES" sz="3200" i="0">
                            <a:solidFill>
                              <a:schemeClr val="tx1"/>
                            </a:solidFill>
                            <a:latin typeface="Cambria Math" panose="02040503050406030204" pitchFamily="18" charset="0"/>
                          </a:rPr>
                          <m:t>θ</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sSup>
                                  <m:sSupPr>
                                    <m:ctrlPr>
                                      <a:rPr lang="es-ES" sz="3200" i="1">
                                        <a:solidFill>
                                          <a:schemeClr val="tx1"/>
                                        </a:solidFill>
                                        <a:latin typeface="Cambria Math" panose="02040503050406030204" pitchFamily="18" charset="0"/>
                                      </a:rPr>
                                    </m:ctrlPr>
                                  </m:sSupPr>
                                  <m:e>
                                    <m:r>
                                      <a:rPr lang="es-ES" sz="3200" i="1">
                                        <a:solidFill>
                                          <a:schemeClr val="tx1"/>
                                        </a:solidFill>
                                        <a:latin typeface="Cambria Math" panose="02040503050406030204" pitchFamily="18" charset="0"/>
                                      </a:rPr>
                                      <m:t>𝐿</m:t>
                                    </m:r>
                                  </m:e>
                                  <m:sup>
                                    <m:r>
                                      <a:rPr lang="es-ES" sz="3200" i="1">
                                        <a:solidFill>
                                          <a:schemeClr val="tx1"/>
                                        </a:solidFill>
                                        <a:latin typeface="Cambria Math" panose="02040503050406030204" pitchFamily="18" charset="0"/>
                                      </a:rPr>
                                      <m:t>𝑠</m:t>
                                    </m:r>
                                  </m:sup>
                                </m:sSup>
                              </m:e>
                            </m:d>
                          </m:e>
                          <m:sup>
                            <m:r>
                              <a:rPr lang="es-ES" sz="3200" i="1">
                                <a:solidFill>
                                  <a:schemeClr val="tx1"/>
                                </a:solidFill>
                                <a:latin typeface="Cambria Math" panose="02040503050406030204" pitchFamily="18" charset="0"/>
                              </a:rPr>
                              <m:t>𝑃</m:t>
                            </m:r>
                          </m:sup>
                        </m:sSup>
                        <m:sSup>
                          <m:sSupPr>
                            <m:ctrlPr>
                              <a:rPr lang="es-ES" sz="3200" i="1">
                                <a:solidFill>
                                  <a:schemeClr val="tx1"/>
                                </a:solidFill>
                                <a:latin typeface="Cambria Math" panose="02040503050406030204" pitchFamily="18" charset="0"/>
                              </a:rPr>
                            </m:ctrlPr>
                          </m:sSupPr>
                          <m:e>
                            <m:r>
                              <a:rPr lang="es-ES" sz="3200" i="0">
                                <a:solidFill>
                                  <a:schemeClr val="tx1"/>
                                </a:solidFill>
                                <a:latin typeface="Cambria Math" panose="02040503050406030204" pitchFamily="18" charset="0"/>
                              </a:rPr>
                              <m:t>∆</m:t>
                            </m:r>
                          </m:e>
                          <m:sup>
                            <m:r>
                              <a:rPr lang="es-ES" sz="3200" i="1">
                                <a:solidFill>
                                  <a:schemeClr val="tx1"/>
                                </a:solidFill>
                                <a:latin typeface="Cambria Math" panose="02040503050406030204" pitchFamily="18" charset="0"/>
                              </a:rPr>
                              <m:t>𝑑</m:t>
                            </m:r>
                          </m:sup>
                        </m:sSup>
                        <m:sSubSup>
                          <m:sSubSupPr>
                            <m:ctrlPr>
                              <a:rPr lang="es-ES" sz="3200" i="1">
                                <a:solidFill>
                                  <a:schemeClr val="tx1"/>
                                </a:solidFill>
                                <a:latin typeface="Cambria Math" panose="02040503050406030204" pitchFamily="18" charset="0"/>
                              </a:rPr>
                            </m:ctrlPr>
                          </m:sSubSupPr>
                          <m:e>
                            <m:r>
                              <a:rPr lang="es-ES" sz="3200" i="0">
                                <a:solidFill>
                                  <a:schemeClr val="tx1"/>
                                </a:solidFill>
                                <a:latin typeface="Cambria Math" panose="02040503050406030204" pitchFamily="18" charset="0"/>
                              </a:rPr>
                              <m:t>∆</m:t>
                            </m:r>
                          </m:e>
                          <m:sub>
                            <m:r>
                              <a:rPr lang="es-ES" sz="3200" i="1">
                                <a:solidFill>
                                  <a:schemeClr val="tx1"/>
                                </a:solidFill>
                                <a:latin typeface="Cambria Math" panose="02040503050406030204" pitchFamily="18" charset="0"/>
                              </a:rPr>
                              <m:t>𝑠</m:t>
                            </m:r>
                          </m:sub>
                          <m:sup>
                            <m:r>
                              <a:rPr lang="es-ES" sz="3200" i="1">
                                <a:solidFill>
                                  <a:schemeClr val="tx1"/>
                                </a:solidFill>
                                <a:latin typeface="Cambria Math" panose="02040503050406030204" pitchFamily="18" charset="0"/>
                              </a:rPr>
                              <m:t>𝐷</m:t>
                            </m:r>
                          </m:sup>
                        </m:sSub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𝑦</m:t>
                            </m:r>
                          </m:e>
                          <m:sub>
                            <m:r>
                              <a:rPr lang="es-ES" sz="3200" i="1">
                                <a:solidFill>
                                  <a:schemeClr val="tx1"/>
                                </a:solidFill>
                                <a:latin typeface="Cambria Math" panose="02040503050406030204" pitchFamily="18" charset="0"/>
                              </a:rPr>
                              <m:t>𝑡</m:t>
                            </m:r>
                          </m:sub>
                        </m:sSub>
                        <m:r>
                          <a:rPr lang="es-ES" sz="3200" i="0">
                            <a:solidFill>
                              <a:schemeClr val="tx1"/>
                            </a:solidFill>
                            <a:latin typeface="Cambria Math" panose="02040503050406030204" pitchFamily="18" charset="0"/>
                          </a:rPr>
                          <m:t>=</m:t>
                        </m:r>
                        <m:r>
                          <m:rPr>
                            <m:sty m:val="p"/>
                          </m:rPr>
                          <a:rPr lang="es-ES" sz="3200" i="0">
                            <a:solidFill>
                              <a:schemeClr val="tx1"/>
                            </a:solidFill>
                            <a:latin typeface="Cambria Math" panose="02040503050406030204" pitchFamily="18" charset="0"/>
                          </a:rPr>
                          <m:t>Φ</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r>
                                  <a:rPr lang="es-ES" sz="3200" i="1">
                                    <a:solidFill>
                                      <a:schemeClr val="tx1"/>
                                    </a:solidFill>
                                    <a:latin typeface="Cambria Math" panose="02040503050406030204" pitchFamily="18" charset="0"/>
                                  </a:rPr>
                                  <m:t>𝐿</m:t>
                                </m:r>
                              </m:e>
                            </m:d>
                          </m:e>
                          <m:sup>
                            <m:r>
                              <a:rPr lang="es-ES" sz="3200" i="1">
                                <a:solidFill>
                                  <a:schemeClr val="tx1"/>
                                </a:solidFill>
                                <a:latin typeface="Cambria Math" panose="02040503050406030204" pitchFamily="18" charset="0"/>
                              </a:rPr>
                              <m:t>𝑞</m:t>
                            </m:r>
                          </m:sup>
                        </m:sSup>
                        <m:r>
                          <m:rPr>
                            <m:sty m:val="p"/>
                          </m:rPr>
                          <a:rPr lang="es-ES" sz="3200" i="0">
                            <a:solidFill>
                              <a:schemeClr val="tx1"/>
                            </a:solidFill>
                            <a:latin typeface="Cambria Math" panose="02040503050406030204" pitchFamily="18" charset="0"/>
                          </a:rPr>
                          <m:t>ϕ</m:t>
                        </m:r>
                        <m:sSup>
                          <m:sSupPr>
                            <m:ctrlPr>
                              <a:rPr lang="es-ES" sz="3200" i="1">
                                <a:solidFill>
                                  <a:schemeClr val="tx1"/>
                                </a:solidFill>
                                <a:latin typeface="Cambria Math" panose="02040503050406030204" pitchFamily="18" charset="0"/>
                              </a:rPr>
                            </m:ctrlPr>
                          </m:sSupPr>
                          <m:e>
                            <m:d>
                              <m:dPr>
                                <m:ctrlPr>
                                  <a:rPr lang="es-ES" sz="3200" i="1">
                                    <a:solidFill>
                                      <a:schemeClr val="tx1"/>
                                    </a:solidFill>
                                    <a:latin typeface="Cambria Math" panose="02040503050406030204" pitchFamily="18" charset="0"/>
                                  </a:rPr>
                                </m:ctrlPr>
                              </m:dPr>
                              <m:e>
                                <m:sSup>
                                  <m:sSupPr>
                                    <m:ctrlPr>
                                      <a:rPr lang="es-ES" sz="3200" i="1">
                                        <a:solidFill>
                                          <a:schemeClr val="tx1"/>
                                        </a:solidFill>
                                        <a:latin typeface="Cambria Math" panose="02040503050406030204" pitchFamily="18" charset="0"/>
                                      </a:rPr>
                                    </m:ctrlPr>
                                  </m:sSupPr>
                                  <m:e>
                                    <m:r>
                                      <a:rPr lang="es-ES" sz="3200" i="1">
                                        <a:solidFill>
                                          <a:schemeClr val="tx1"/>
                                        </a:solidFill>
                                        <a:latin typeface="Cambria Math" panose="02040503050406030204" pitchFamily="18" charset="0"/>
                                      </a:rPr>
                                      <m:t>𝐿</m:t>
                                    </m:r>
                                  </m:e>
                                  <m:sup>
                                    <m:r>
                                      <a:rPr lang="es-ES" sz="3200" i="1">
                                        <a:solidFill>
                                          <a:schemeClr val="tx1"/>
                                        </a:solidFill>
                                        <a:latin typeface="Cambria Math" panose="02040503050406030204" pitchFamily="18" charset="0"/>
                                      </a:rPr>
                                      <m:t>𝑠</m:t>
                                    </m:r>
                                  </m:sup>
                                </m:sSup>
                              </m:e>
                            </m:d>
                          </m:e>
                          <m:sup>
                            <m:r>
                              <a:rPr lang="es-ES" sz="3200" i="1">
                                <a:solidFill>
                                  <a:schemeClr val="tx1"/>
                                </a:solidFill>
                                <a:latin typeface="Cambria Math" panose="02040503050406030204" pitchFamily="18" charset="0"/>
                              </a:rPr>
                              <m:t>𝑄</m:t>
                            </m:r>
                          </m:sup>
                        </m:sSup>
                        <m:sSup>
                          <m:sSupPr>
                            <m:ctrlPr>
                              <a:rPr lang="es-ES" sz="3200" i="1">
                                <a:solidFill>
                                  <a:schemeClr val="tx1"/>
                                </a:solidFill>
                                <a:latin typeface="Cambria Math" panose="02040503050406030204" pitchFamily="18" charset="0"/>
                              </a:rPr>
                            </m:ctrlPr>
                          </m:sSupPr>
                          <m:e>
                            <m:r>
                              <a:rPr lang="es-ES" sz="3200" i="0">
                                <a:solidFill>
                                  <a:schemeClr val="tx1"/>
                                </a:solidFill>
                                <a:latin typeface="Cambria Math" panose="02040503050406030204" pitchFamily="18" charset="0"/>
                              </a:rPr>
                              <m:t>∆</m:t>
                            </m:r>
                          </m:e>
                          <m:sup>
                            <m:r>
                              <a:rPr lang="es-ES" sz="3200" i="1">
                                <a:solidFill>
                                  <a:schemeClr val="tx1"/>
                                </a:solidFill>
                                <a:latin typeface="Cambria Math" panose="02040503050406030204" pitchFamily="18" charset="0"/>
                              </a:rPr>
                              <m:t>𝑑</m:t>
                            </m:r>
                          </m:sup>
                        </m:sSup>
                        <m:sSubSup>
                          <m:sSubSupPr>
                            <m:ctrlPr>
                              <a:rPr lang="es-ES" sz="3200" i="1">
                                <a:solidFill>
                                  <a:schemeClr val="tx1"/>
                                </a:solidFill>
                                <a:latin typeface="Cambria Math" panose="02040503050406030204" pitchFamily="18" charset="0"/>
                              </a:rPr>
                            </m:ctrlPr>
                          </m:sSubSupPr>
                          <m:e>
                            <m:r>
                              <a:rPr lang="es-ES" sz="3200" i="0">
                                <a:solidFill>
                                  <a:schemeClr val="tx1"/>
                                </a:solidFill>
                                <a:latin typeface="Cambria Math" panose="02040503050406030204" pitchFamily="18" charset="0"/>
                              </a:rPr>
                              <m:t>∆</m:t>
                            </m:r>
                          </m:e>
                          <m:sub>
                            <m:r>
                              <a:rPr lang="es-ES" sz="3200" i="1">
                                <a:solidFill>
                                  <a:schemeClr val="tx1"/>
                                </a:solidFill>
                                <a:latin typeface="Cambria Math" panose="02040503050406030204" pitchFamily="18" charset="0"/>
                              </a:rPr>
                              <m:t>𝑠</m:t>
                            </m:r>
                          </m:sub>
                          <m:sup>
                            <m:r>
                              <a:rPr lang="es-ES" sz="3200" i="1">
                                <a:solidFill>
                                  <a:schemeClr val="tx1"/>
                                </a:solidFill>
                                <a:latin typeface="Cambria Math" panose="02040503050406030204" pitchFamily="18" charset="0"/>
                              </a:rPr>
                              <m:t>𝐷</m:t>
                            </m:r>
                          </m:sup>
                        </m:sSubSup>
                        <m:sSub>
                          <m:sSubPr>
                            <m:ctrlPr>
                              <a:rPr lang="es-ES" sz="3200" i="1">
                                <a:solidFill>
                                  <a:schemeClr val="tx1"/>
                                </a:solidFill>
                                <a:latin typeface="Cambria Math" panose="02040503050406030204" pitchFamily="18" charset="0"/>
                              </a:rPr>
                            </m:ctrlPr>
                          </m:sSubPr>
                          <m:e>
                            <m:r>
                              <a:rPr lang="es-ES" sz="3200" i="1">
                                <a:solidFill>
                                  <a:schemeClr val="tx1"/>
                                </a:solidFill>
                                <a:latin typeface="Cambria Math" panose="02040503050406030204" pitchFamily="18" charset="0"/>
                              </a:rPr>
                              <m:t>𝜖</m:t>
                            </m:r>
                          </m:e>
                          <m:sub>
                            <m:r>
                              <a:rPr lang="es-ES" sz="3200" i="1">
                                <a:solidFill>
                                  <a:schemeClr val="tx1"/>
                                </a:solidFill>
                                <a:latin typeface="Cambria Math" panose="02040503050406030204" pitchFamily="18" charset="0"/>
                              </a:rPr>
                              <m:t>𝑡</m:t>
                            </m:r>
                          </m:sub>
                        </m:sSub>
                      </m:oMath>
                    </m:oMathPara>
                  </a14:m>
                  <a:endParaRPr lang="es-ES" sz="3200" dirty="0">
                    <a:solidFill>
                      <a:schemeClr val="tx1"/>
                    </a:solidFill>
                  </a:endParaRPr>
                </a:p>
              </p:txBody>
            </p:sp>
          </mc:Choice>
          <mc:Fallback xmlns="">
            <p:sp>
              <p:nvSpPr>
                <p:cNvPr id="6" name="CuadroTexto 5">
                  <a:extLst>
                    <a:ext uri="{FF2B5EF4-FFF2-40B4-BE49-F238E27FC236}">
                      <a16:creationId xmlns:a16="http://schemas.microsoft.com/office/drawing/2014/main" id="{DD9FE003-AEF0-5143-AC83-96893F334C2A}"/>
                    </a:ext>
                  </a:extLst>
                </p:cNvPr>
                <p:cNvSpPr txBox="1">
                  <a:spLocks noRot="1" noChangeAspect="1" noMove="1" noResize="1" noEditPoints="1" noAdjustHandles="1" noChangeArrowheads="1" noChangeShapeType="1" noTextEdit="1"/>
                </p:cNvSpPr>
                <p:nvPr/>
              </p:nvSpPr>
              <p:spPr>
                <a:xfrm>
                  <a:off x="0" y="1607902"/>
                  <a:ext cx="12192000" cy="593624"/>
                </a:xfrm>
                <a:prstGeom prst="rect">
                  <a:avLst/>
                </a:prstGeom>
                <a:blipFill>
                  <a:blip r:embed="rId3"/>
                  <a:stretch>
                    <a:fillRect/>
                  </a:stretch>
                </a:blipFill>
              </p:spPr>
              <p:txBody>
                <a:bodyPr/>
                <a:lstStyle/>
                <a:p>
                  <a:r>
                    <a:rPr lang="es-CL">
                      <a:noFill/>
                    </a:rPr>
                    <a:t> </a:t>
                  </a:r>
                </a:p>
              </p:txBody>
            </p:sp>
          </mc:Fallback>
        </mc:AlternateContent>
        <p:sp>
          <p:nvSpPr>
            <p:cNvPr id="13" name="CuadroTexto 12">
              <a:extLst>
                <a:ext uri="{FF2B5EF4-FFF2-40B4-BE49-F238E27FC236}">
                  <a16:creationId xmlns:a16="http://schemas.microsoft.com/office/drawing/2014/main" id="{0F4E7868-2984-551C-F521-26226258F596}"/>
                </a:ext>
              </a:extLst>
            </p:cNvPr>
            <p:cNvSpPr txBox="1"/>
            <p:nvPr/>
          </p:nvSpPr>
          <p:spPr>
            <a:xfrm>
              <a:off x="2658359" y="2365145"/>
              <a:ext cx="3141385" cy="369332"/>
            </a:xfrm>
            <a:prstGeom prst="rect">
              <a:avLst/>
            </a:prstGeom>
            <a:noFill/>
          </p:spPr>
          <p:txBody>
            <a:bodyPr wrap="square" rtlCol="0">
              <a:spAutoFit/>
            </a:bodyPr>
            <a:lstStyle/>
            <a:p>
              <a:pPr algn="ctr"/>
              <a:r>
                <a:rPr lang="es-ES" dirty="0"/>
                <a:t>Componente AR</a:t>
              </a:r>
            </a:p>
          </p:txBody>
        </p:sp>
        <p:sp>
          <p:nvSpPr>
            <p:cNvPr id="14" name="CuadroTexto 13">
              <a:extLst>
                <a:ext uri="{FF2B5EF4-FFF2-40B4-BE49-F238E27FC236}">
                  <a16:creationId xmlns:a16="http://schemas.microsoft.com/office/drawing/2014/main" id="{6A6C336C-FFFC-0012-6C42-DB87ABC3B172}"/>
                </a:ext>
              </a:extLst>
            </p:cNvPr>
            <p:cNvSpPr txBox="1"/>
            <p:nvPr/>
          </p:nvSpPr>
          <p:spPr>
            <a:xfrm>
              <a:off x="6709592" y="2365145"/>
              <a:ext cx="3141385" cy="369332"/>
            </a:xfrm>
            <a:prstGeom prst="rect">
              <a:avLst/>
            </a:prstGeom>
            <a:noFill/>
          </p:spPr>
          <p:txBody>
            <a:bodyPr wrap="square" rtlCol="0">
              <a:spAutoFit/>
            </a:bodyPr>
            <a:lstStyle/>
            <a:p>
              <a:pPr algn="ctr"/>
              <a:r>
                <a:rPr lang="es-ES" dirty="0"/>
                <a:t>Componente MA</a:t>
              </a:r>
            </a:p>
          </p:txBody>
        </p:sp>
        <p:grpSp>
          <p:nvGrpSpPr>
            <p:cNvPr id="8" name="Grupo 7">
              <a:extLst>
                <a:ext uri="{FF2B5EF4-FFF2-40B4-BE49-F238E27FC236}">
                  <a16:creationId xmlns:a16="http://schemas.microsoft.com/office/drawing/2014/main" id="{7837F865-BC11-7D27-4D74-4B2D08287E61}"/>
                </a:ext>
              </a:extLst>
            </p:cNvPr>
            <p:cNvGrpSpPr/>
            <p:nvPr/>
          </p:nvGrpSpPr>
          <p:grpSpPr>
            <a:xfrm>
              <a:off x="2337880" y="2126208"/>
              <a:ext cx="7603787" cy="260228"/>
              <a:chOff x="2337880" y="2126208"/>
              <a:chExt cx="7603787" cy="260228"/>
            </a:xfrm>
          </p:grpSpPr>
          <p:sp>
            <p:nvSpPr>
              <p:cNvPr id="11" name="Cerrar llave 10">
                <a:extLst>
                  <a:ext uri="{FF2B5EF4-FFF2-40B4-BE49-F238E27FC236}">
                    <a16:creationId xmlns:a16="http://schemas.microsoft.com/office/drawing/2014/main" id="{6A13D619-6708-F146-3B74-5303E6F08F28}"/>
                  </a:ext>
                </a:extLst>
              </p:cNvPr>
              <p:cNvSpPr/>
              <p:nvPr/>
            </p:nvSpPr>
            <p:spPr>
              <a:xfrm rot="5400000">
                <a:off x="8028210" y="451688"/>
                <a:ext cx="238590" cy="3588324"/>
              </a:xfrm>
              <a:prstGeom prst="rightBrace">
                <a:avLst>
                  <a:gd name="adj1" fmla="val 0"/>
                  <a:gd name="adj2" fmla="val 46024"/>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ES"/>
              </a:p>
            </p:txBody>
          </p:sp>
          <p:sp>
            <p:nvSpPr>
              <p:cNvPr id="12" name="Cerrar llave 11">
                <a:extLst>
                  <a:ext uri="{FF2B5EF4-FFF2-40B4-BE49-F238E27FC236}">
                    <a16:creationId xmlns:a16="http://schemas.microsoft.com/office/drawing/2014/main" id="{B47577C1-8F37-20E7-B378-362795F9C9D2}"/>
                  </a:ext>
                </a:extLst>
              </p:cNvPr>
              <p:cNvSpPr/>
              <p:nvPr/>
            </p:nvSpPr>
            <p:spPr>
              <a:xfrm rot="5400000">
                <a:off x="3938698" y="525390"/>
                <a:ext cx="260228" cy="3461863"/>
              </a:xfrm>
              <a:prstGeom prst="rightBrace">
                <a:avLst>
                  <a:gd name="adj1" fmla="val 8333"/>
                  <a:gd name="adj2" fmla="val 46024"/>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s-ES"/>
              </a:p>
            </p:txBody>
          </p:sp>
        </p:grpSp>
      </p:gr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5EE30D75-8774-DB31-00D9-7A1FFF027FEF}"/>
                  </a:ext>
                </a:extLst>
              </p:cNvPr>
              <p:cNvSpPr txBox="1"/>
              <p:nvPr/>
            </p:nvSpPr>
            <p:spPr>
              <a:xfrm>
                <a:off x="838198" y="4297019"/>
                <a:ext cx="4648201" cy="2466637"/>
              </a:xfrm>
              <a:prstGeom prst="rect">
                <a:avLst/>
              </a:prstGeom>
              <a:noFill/>
            </p:spPr>
            <p:txBody>
              <a:bodyPr wrap="square">
                <a:spAutoFit/>
              </a:bodyPr>
              <a:lstStyle/>
              <a:p>
                <a:pPr algn="just">
                  <a:spcAft>
                    <a:spcPts val="800"/>
                  </a:spcAft>
                </a:pPr>
                <a:r>
                  <a:rPr lang="es-CL" sz="1600" dirty="0">
                    <a:effectLst/>
                    <a:latin typeface="Arial" panose="020B0604020202020204" pitchFamily="34" charset="0"/>
                    <a:ea typeface="Calibri" panose="020F0502020204030204" pitchFamily="34" charset="0"/>
                  </a:rPr>
                  <a:t>Donde:</a:t>
                </a:r>
                <a:endParaRPr lang="es-ES" sz="1600" dirty="0">
                  <a:effectLst/>
                  <a:latin typeface="Arial" panose="020B0604020202020204" pitchFamily="34" charset="0"/>
                  <a:ea typeface="Calibri" panose="020F0502020204030204" pitchFamily="34" charset="0"/>
                </a:endParaRPr>
              </a:p>
              <a:p>
                <a:pPr algn="just">
                  <a:spcAft>
                    <a:spcPts val="800"/>
                  </a:spcAft>
                </a:pPr>
                <a14:m>
                  <m:oMath xmlns:m="http://schemas.openxmlformats.org/officeDocument/2006/math">
                    <m:sSub>
                      <m:sSubPr>
                        <m:ctrlPr>
                          <a:rPr lang="es-ES" sz="1600" i="1">
                            <a:effectLst/>
                            <a:latin typeface="Cambria Math" panose="02040503050406030204" pitchFamily="18" charset="0"/>
                            <a:ea typeface="Calibri" panose="020F0502020204030204" pitchFamily="34" charset="0"/>
                          </a:rPr>
                        </m:ctrlPr>
                      </m:sSubPr>
                      <m:e>
                        <m:r>
                          <a:rPr lang="es-CL" sz="1600" i="1">
                            <a:effectLst/>
                            <a:latin typeface="Cambria Math" panose="02040503050406030204" pitchFamily="18" charset="0"/>
                            <a:ea typeface="Calibri" panose="020F0502020204030204" pitchFamily="34" charset="0"/>
                          </a:rPr>
                          <m:t>𝑦</m:t>
                        </m:r>
                      </m:e>
                      <m:sub>
                        <m:r>
                          <a:rPr lang="es-CL" sz="1600" i="1">
                            <a:effectLst/>
                            <a:latin typeface="Cambria Math" panose="02040503050406030204" pitchFamily="18" charset="0"/>
                            <a:ea typeface="Calibri" panose="020F0502020204030204" pitchFamily="34" charset="0"/>
                          </a:rPr>
                          <m:t>𝑡</m:t>
                        </m:r>
                      </m:sub>
                    </m:sSub>
                  </m:oMath>
                </a14:m>
                <a:r>
                  <a:rPr lang="es-CL" sz="1600" dirty="0">
                    <a:effectLst/>
                    <a:latin typeface="Arial" panose="020B0604020202020204" pitchFamily="34" charset="0"/>
                    <a:ea typeface="Times New Roman" panose="02020603050405020304" pitchFamily="18" charset="0"/>
                  </a:rPr>
                  <a:t> </a:t>
                </a:r>
                <a:r>
                  <a:rPr lang="es-CL" sz="1600" dirty="0">
                    <a:effectLst/>
                    <a:latin typeface="Arial" panose="020B0604020202020204" pitchFamily="34" charset="0"/>
                    <a:ea typeface="Calibri" panose="020F0502020204030204" pitchFamily="34" charset="0"/>
                  </a:rPr>
                  <a:t>es la serie de tiempo modelada en el tiempo t</a:t>
                </a:r>
              </a:p>
              <a:p>
                <a:pPr algn="just">
                  <a:spcAft>
                    <a:spcPts val="800"/>
                  </a:spcAft>
                </a:pPr>
                <a:r>
                  <a:rPr lang="es-CL" sz="1600" i="1" dirty="0">
                    <a:effectLst/>
                    <a:latin typeface="Times New Roman" panose="02020603050405020304" pitchFamily="18" charset="0"/>
                    <a:ea typeface="Calibri" panose="020F0502020204030204" pitchFamily="34" charset="0"/>
                  </a:rPr>
                  <a:t>L</a:t>
                </a:r>
                <a:r>
                  <a:rPr lang="es-CL" sz="1600" dirty="0">
                    <a:effectLst/>
                    <a:latin typeface="Arial" panose="020B0604020202020204" pitchFamily="34" charset="0"/>
                    <a:ea typeface="Calibri" panose="020F0502020204030204" pitchFamily="34" charset="0"/>
                  </a:rPr>
                  <a:t> es el operador de rezago de la serie de tiempo</a:t>
                </a:r>
                <a:endParaRPr lang="es-CL" sz="1600" dirty="0">
                  <a:latin typeface="Arial" panose="020B0604020202020204" pitchFamily="34" charset="0"/>
                  <a:ea typeface="Calibri" panose="020F0502020204030204" pitchFamily="34" charset="0"/>
                </a:endParaRPr>
              </a:p>
              <a:p>
                <a:pPr algn="just">
                  <a:spcAft>
                    <a:spcPts val="800"/>
                  </a:spcAft>
                </a:pPr>
                <a:r>
                  <a:rPr lang="es-CL" sz="1600" i="1" dirty="0">
                    <a:effectLst/>
                    <a:latin typeface="Times New Roman" panose="02020603050405020304" pitchFamily="18" charset="0"/>
                    <a:ea typeface="Calibri" panose="020F0502020204030204" pitchFamily="34" charset="0"/>
                  </a:rPr>
                  <a:t>S</a:t>
                </a:r>
                <a:r>
                  <a:rPr lang="es-CL" sz="1600" i="1" dirty="0">
                    <a:effectLst/>
                    <a:latin typeface="Arial" panose="020B0604020202020204" pitchFamily="34" charset="0"/>
                    <a:ea typeface="Calibri" panose="020F0502020204030204" pitchFamily="34" charset="0"/>
                  </a:rPr>
                  <a:t> </a:t>
                </a:r>
                <a:r>
                  <a:rPr lang="es-CL" sz="1600" dirty="0">
                    <a:effectLst/>
                    <a:latin typeface="Arial" panose="020B0604020202020204" pitchFamily="34" charset="0"/>
                    <a:ea typeface="Calibri" panose="020F0502020204030204" pitchFamily="34" charset="0"/>
                  </a:rPr>
                  <a:t>es la duración de la estacionalidad</a:t>
                </a:r>
                <a:endParaRPr lang="es-CL" sz="1600" dirty="0">
                  <a:latin typeface="Arial" panose="020B0604020202020204" pitchFamily="34" charset="0"/>
                  <a:ea typeface="Calibri" panose="020F0502020204030204" pitchFamily="34" charset="0"/>
                </a:endParaRPr>
              </a:p>
              <a:p>
                <a:pPr algn="just">
                  <a:spcAft>
                    <a:spcPts val="800"/>
                  </a:spcAft>
                </a:pPr>
                <a14:m>
                  <m:oMath xmlns:m="http://schemas.openxmlformats.org/officeDocument/2006/math">
                    <m:sSub>
                      <m:sSubPr>
                        <m:ctrlPr>
                          <a:rPr lang="es-ES" i="1" smtClean="0">
                            <a:effectLst/>
                            <a:latin typeface="Cambria Math" panose="02040503050406030204" pitchFamily="18" charset="0"/>
                            <a:ea typeface="Calibri" panose="020F0502020204030204" pitchFamily="34" charset="0"/>
                            <a:cs typeface="Cambria Math" panose="02040503050406030204" pitchFamily="18" charset="0"/>
                          </a:rPr>
                        </m:ctrlPr>
                      </m:sSubPr>
                      <m:e>
                        <m:r>
                          <m:rPr>
                            <m:sty m:val="p"/>
                          </m:rPr>
                          <a:rPr lang="es-CL">
                            <a:effectLst/>
                            <a:latin typeface="Cambria Math" panose="02040503050406030204" pitchFamily="18" charset="0"/>
                            <a:ea typeface="Calibri" panose="020F0502020204030204" pitchFamily="34" charset="0"/>
                            <a:cs typeface="Cambria Math" panose="02040503050406030204" pitchFamily="18" charset="0"/>
                          </a:rPr>
                          <m:t>ϵ</m:t>
                        </m:r>
                      </m:e>
                      <m:sub>
                        <m:r>
                          <a:rPr lang="es-CL" i="1">
                            <a:effectLst/>
                            <a:latin typeface="Cambria Math" panose="02040503050406030204" pitchFamily="18" charset="0"/>
                            <a:ea typeface="Calibri" panose="020F0502020204030204" pitchFamily="34" charset="0"/>
                            <a:cs typeface="Cambria Math" panose="02040503050406030204" pitchFamily="18" charset="0"/>
                          </a:rPr>
                          <m:t>𝑡</m:t>
                        </m:r>
                      </m:sub>
                    </m:sSub>
                  </m:oMath>
                </a14:m>
                <a:r>
                  <a:rPr lang="es-CL" dirty="0">
                    <a:effectLst/>
                    <a:latin typeface="Arial" panose="020B0604020202020204" pitchFamily="34" charset="0"/>
                    <a:ea typeface="Times New Roman" panose="02020603050405020304" pitchFamily="18" charset="0"/>
                  </a:rPr>
                  <a:t> </a:t>
                </a:r>
                <a:r>
                  <a:rPr lang="es-CL" sz="1600" dirty="0">
                    <a:effectLst/>
                    <a:latin typeface="Arial" panose="020B0604020202020204" pitchFamily="34" charset="0"/>
                    <a:ea typeface="Calibri" panose="020F0502020204030204" pitchFamily="34" charset="0"/>
                  </a:rPr>
                  <a:t>es el error en el tiempo t</a:t>
                </a:r>
              </a:p>
              <a:p>
                <a:pPr algn="just">
                  <a:spcAft>
                    <a:spcPts val="800"/>
                  </a:spcAft>
                </a:pPr>
                <a14:m>
                  <m:oMath xmlns:m="http://schemas.openxmlformats.org/officeDocument/2006/math">
                    <m:sSup>
                      <m:sSupPr>
                        <m:ctrlPr>
                          <a:rPr lang="es-ES" sz="1600" i="1" smtClean="0">
                            <a:effectLst/>
                            <a:latin typeface="Cambria Math" panose="02040503050406030204" pitchFamily="18" charset="0"/>
                            <a:ea typeface="Calibri" panose="020F0502020204030204" pitchFamily="34" charset="0"/>
                          </a:rPr>
                        </m:ctrlPr>
                      </m:sSupPr>
                      <m:e>
                        <m:r>
                          <a:rPr lang="es-CL" sz="1600" i="1">
                            <a:effectLst/>
                            <a:latin typeface="Cambria Math" panose="02040503050406030204" pitchFamily="18" charset="0"/>
                            <a:ea typeface="Calibri" panose="020F0502020204030204" pitchFamily="34" charset="0"/>
                          </a:rPr>
                          <m:t>∆</m:t>
                        </m:r>
                      </m:e>
                      <m:sup>
                        <m:r>
                          <a:rPr lang="es-CL" sz="1600" i="1">
                            <a:effectLst/>
                            <a:latin typeface="Cambria Math" panose="02040503050406030204" pitchFamily="18" charset="0"/>
                            <a:ea typeface="Calibri" panose="020F0502020204030204" pitchFamily="34" charset="0"/>
                          </a:rPr>
                          <m:t>𝑑</m:t>
                        </m:r>
                      </m:sup>
                    </m:sSup>
                  </m:oMath>
                </a14:m>
                <a:r>
                  <a:rPr lang="es-CL" sz="1600" dirty="0">
                    <a:effectLst/>
                    <a:latin typeface="Arial" panose="020B0604020202020204" pitchFamily="34" charset="0"/>
                    <a:ea typeface="Times New Roman" panose="02020603050405020304" pitchFamily="18" charset="0"/>
                  </a:rPr>
                  <a:t> </a:t>
                </a:r>
                <a:r>
                  <a:rPr lang="es-CL" sz="1600" dirty="0">
                    <a:effectLst/>
                    <a:latin typeface="Arial" panose="020B0604020202020204" pitchFamily="34" charset="0"/>
                    <a:ea typeface="Calibri" panose="020F0502020204030204" pitchFamily="34" charset="0"/>
                  </a:rPr>
                  <a:t>es el operador de integración</a:t>
                </a:r>
                <a14:m>
                  <m:oMath xmlns:m="http://schemas.openxmlformats.org/officeDocument/2006/math">
                    <m:r>
                      <a:rPr lang="es-ES" sz="1600" b="0" i="0" smtClean="0">
                        <a:effectLst/>
                        <a:latin typeface="Cambria Math" panose="02040503050406030204" pitchFamily="18" charset="0"/>
                        <a:ea typeface="Calibri" panose="020F0502020204030204" pitchFamily="34" charset="0"/>
                      </a:rPr>
                      <m:t> </m:t>
                    </m:r>
                  </m:oMath>
                </a14:m>
                <a:endParaRPr lang="es-ES" sz="1600" b="0" i="0" dirty="0">
                  <a:effectLst/>
                  <a:latin typeface="Cambria Math" panose="02040503050406030204" pitchFamily="18" charset="0"/>
                  <a:ea typeface="Calibri" panose="020F0502020204030204" pitchFamily="34" charset="0"/>
                </a:endParaRPr>
              </a:p>
              <a:p>
                <a:pPr algn="just">
                  <a:spcAft>
                    <a:spcPts val="800"/>
                  </a:spcAft>
                </a:pPr>
                <a:endParaRPr lang="es-ES" sz="1600" dirty="0">
                  <a:effectLst/>
                  <a:latin typeface="Arial" panose="020B0604020202020204" pitchFamily="34" charset="0"/>
                  <a:ea typeface="Calibri" panose="020F0502020204030204" pitchFamily="34" charset="0"/>
                </a:endParaRPr>
              </a:p>
            </p:txBody>
          </p:sp>
        </mc:Choice>
        <mc:Fallback xmlns="">
          <p:sp>
            <p:nvSpPr>
              <p:cNvPr id="15" name="CuadroTexto 14">
                <a:extLst>
                  <a:ext uri="{FF2B5EF4-FFF2-40B4-BE49-F238E27FC236}">
                    <a16:creationId xmlns:a16="http://schemas.microsoft.com/office/drawing/2014/main" id="{5EE30D75-8774-DB31-00D9-7A1FFF027FEF}"/>
                  </a:ext>
                </a:extLst>
              </p:cNvPr>
              <p:cNvSpPr txBox="1">
                <a:spLocks noRot="1" noChangeAspect="1" noMove="1" noResize="1" noEditPoints="1" noAdjustHandles="1" noChangeArrowheads="1" noChangeShapeType="1" noTextEdit="1"/>
              </p:cNvSpPr>
              <p:nvPr/>
            </p:nvSpPr>
            <p:spPr>
              <a:xfrm>
                <a:off x="838198" y="4297019"/>
                <a:ext cx="4648201" cy="2466637"/>
              </a:xfrm>
              <a:prstGeom prst="rect">
                <a:avLst/>
              </a:prstGeom>
              <a:blipFill>
                <a:blip r:embed="rId4"/>
                <a:stretch>
                  <a:fillRect l="-655" t="-74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78D0C0D2-AD76-B239-740B-79AA1810CAD2}"/>
                  </a:ext>
                </a:extLst>
              </p:cNvPr>
              <p:cNvSpPr txBox="1"/>
              <p:nvPr/>
            </p:nvSpPr>
            <p:spPr>
              <a:xfrm>
                <a:off x="6705603" y="4635391"/>
                <a:ext cx="5106177" cy="1528624"/>
              </a:xfrm>
              <a:prstGeom prst="rect">
                <a:avLst/>
              </a:prstGeom>
              <a:noFill/>
            </p:spPr>
            <p:txBody>
              <a:bodyPr wrap="square">
                <a:spAutoFit/>
              </a:bodyPr>
              <a:lstStyle/>
              <a:p>
                <a:pPr algn="just">
                  <a:spcAft>
                    <a:spcPts val="800"/>
                  </a:spcAft>
                </a:pPr>
                <a14:m>
                  <m:oMath xmlns:m="http://schemas.openxmlformats.org/officeDocument/2006/math">
                    <m:sSubSup>
                      <m:sSubSupPr>
                        <m:ctrlPr>
                          <a:rPr lang="es-ES" sz="1600" i="1">
                            <a:effectLst/>
                            <a:latin typeface="Cambria Math" panose="02040503050406030204" pitchFamily="18" charset="0"/>
                            <a:ea typeface="Calibri" panose="020F0502020204030204" pitchFamily="34" charset="0"/>
                          </a:rPr>
                        </m:ctrlPr>
                      </m:sSubSupPr>
                      <m:e>
                        <m:r>
                          <a:rPr lang="es-CL" sz="1600" i="1">
                            <a:effectLst/>
                            <a:latin typeface="Cambria Math" panose="02040503050406030204" pitchFamily="18" charset="0"/>
                            <a:ea typeface="Calibri" panose="020F0502020204030204" pitchFamily="34" charset="0"/>
                          </a:rPr>
                          <m:t>∆</m:t>
                        </m:r>
                      </m:e>
                      <m:sub>
                        <m:r>
                          <a:rPr lang="es-CL" sz="1600" i="1">
                            <a:effectLst/>
                            <a:latin typeface="Cambria Math" panose="02040503050406030204" pitchFamily="18" charset="0"/>
                            <a:ea typeface="Calibri" panose="020F0502020204030204" pitchFamily="34" charset="0"/>
                          </a:rPr>
                          <m:t>𝑠</m:t>
                        </m:r>
                      </m:sub>
                      <m:sup>
                        <m:r>
                          <a:rPr lang="es-CL" sz="1600" i="1">
                            <a:effectLst/>
                            <a:latin typeface="Cambria Math" panose="02040503050406030204" pitchFamily="18" charset="0"/>
                            <a:ea typeface="Calibri" panose="020F0502020204030204" pitchFamily="34" charset="0"/>
                          </a:rPr>
                          <m:t>𝐷</m:t>
                        </m:r>
                      </m:sup>
                    </m:sSubSup>
                  </m:oMath>
                </a14:m>
                <a:r>
                  <a:rPr lang="es-CL" sz="1600" dirty="0">
                    <a:effectLst/>
                    <a:latin typeface="Arial" panose="020B0604020202020204" pitchFamily="34" charset="0"/>
                    <a:ea typeface="Times New Roman" panose="02020603050405020304" pitchFamily="18" charset="0"/>
                  </a:rPr>
                  <a:t> </a:t>
                </a:r>
                <a:r>
                  <a:rPr lang="es-CL" sz="1600" dirty="0">
                    <a:effectLst/>
                    <a:latin typeface="Arial" panose="020B0604020202020204" pitchFamily="34" charset="0"/>
                    <a:ea typeface="Calibri" panose="020F0502020204030204" pitchFamily="34" charset="0"/>
                  </a:rPr>
                  <a:t>es el operador de integración estacional</a:t>
                </a:r>
              </a:p>
              <a:p>
                <a:pPr algn="just">
                  <a:spcAft>
                    <a:spcPts val="800"/>
                  </a:spcAft>
                </a:pPr>
                <a14:m>
                  <m:oMath xmlns:m="http://schemas.openxmlformats.org/officeDocument/2006/math">
                    <m:r>
                      <m:rPr>
                        <m:sty m:val="p"/>
                      </m:rPr>
                      <a:rPr lang="es-CL" sz="1600">
                        <a:effectLst/>
                        <a:latin typeface="Cambria Math" panose="02040503050406030204" pitchFamily="18" charset="0"/>
                        <a:ea typeface="Calibri" panose="020F0502020204030204" pitchFamily="34" charset="0"/>
                        <a:cs typeface="Cambria Math" panose="02040503050406030204" pitchFamily="18" charset="0"/>
                      </a:rPr>
                      <m:t>θ</m:t>
                    </m:r>
                  </m:oMath>
                </a14:m>
                <a:r>
                  <a:rPr lang="es-CL" sz="1600" dirty="0">
                    <a:effectLst/>
                    <a:latin typeface="Arial" panose="020B0604020202020204" pitchFamily="34" charset="0"/>
                    <a:ea typeface="Times New Roman" panose="02020603050405020304" pitchFamily="18" charset="0"/>
                  </a:rPr>
                  <a:t> </a:t>
                </a:r>
                <a:r>
                  <a:rPr lang="es-CL" sz="1600" dirty="0">
                    <a:effectLst/>
                    <a:latin typeface="Arial" panose="020B0604020202020204" pitchFamily="34" charset="0"/>
                    <a:ea typeface="Calibri" panose="020F0502020204030204" pitchFamily="34" charset="0"/>
                  </a:rPr>
                  <a:t>y</a:t>
                </a:r>
                <a:r>
                  <a:rPr lang="es-CL" sz="1600" dirty="0">
                    <a:effectLst/>
                    <a:latin typeface="Arial" panose="020B0604020202020204" pitchFamily="34" charset="0"/>
                    <a:ea typeface="Times New Roman" panose="02020603050405020304" pitchFamily="18" charset="0"/>
                  </a:rPr>
                  <a:t> </a:t>
                </a:r>
                <a14:m>
                  <m:oMath xmlns:m="http://schemas.openxmlformats.org/officeDocument/2006/math">
                    <m:r>
                      <m:rPr>
                        <m:sty m:val="p"/>
                      </m:rPr>
                      <a:rPr lang="es-CL" sz="1600">
                        <a:effectLst/>
                        <a:latin typeface="Cambria Math" panose="02040503050406030204" pitchFamily="18" charset="0"/>
                        <a:ea typeface="Calibri" panose="020F0502020204030204" pitchFamily="34" charset="0"/>
                      </a:rPr>
                      <m:t>Θ</m:t>
                    </m:r>
                  </m:oMath>
                </a14:m>
                <a:r>
                  <a:rPr lang="es-CL" sz="1600" dirty="0">
                    <a:effectLst/>
                    <a:latin typeface="Arial" panose="020B0604020202020204" pitchFamily="34" charset="0"/>
                    <a:ea typeface="Times New Roman" panose="02020603050405020304" pitchFamily="18" charset="0"/>
                  </a:rPr>
                  <a:t> </a:t>
                </a:r>
                <a:r>
                  <a:rPr lang="es-CL" sz="1600" dirty="0">
                    <a:effectLst/>
                    <a:latin typeface="Arial" panose="020B0604020202020204" pitchFamily="34" charset="0"/>
                    <a:ea typeface="Calibri" panose="020F0502020204030204" pitchFamily="34" charset="0"/>
                  </a:rPr>
                  <a:t>son polinomios que contienen las constantes del proceso AR</a:t>
                </a:r>
                <a:endParaRPr lang="es-ES" sz="1600" b="0" i="0" dirty="0">
                  <a:effectLst/>
                  <a:latin typeface="Cambria Math" panose="02040503050406030204" pitchFamily="18" charset="0"/>
                  <a:ea typeface="Calibri" panose="020F0502020204030204" pitchFamily="34" charset="0"/>
                  <a:cs typeface="Cambria Math" panose="02040503050406030204" pitchFamily="18" charset="0"/>
                </a:endParaRPr>
              </a:p>
              <a:p>
                <a:pPr algn="just">
                  <a:spcAft>
                    <a:spcPts val="800"/>
                  </a:spcAft>
                </a:pPr>
                <a14:m>
                  <m:oMath xmlns:m="http://schemas.openxmlformats.org/officeDocument/2006/math">
                    <m:r>
                      <m:rPr>
                        <m:sty m:val="p"/>
                      </m:rPr>
                      <a:rPr lang="es-CL" sz="1600">
                        <a:effectLst/>
                        <a:latin typeface="Cambria Math" panose="02040503050406030204" pitchFamily="18" charset="0"/>
                        <a:ea typeface="Calibri" panose="020F0502020204030204" pitchFamily="34" charset="0"/>
                        <a:cs typeface="Cambria Math" panose="02040503050406030204" pitchFamily="18" charset="0"/>
                      </a:rPr>
                      <m:t>ϕ</m:t>
                    </m:r>
                  </m:oMath>
                </a14:m>
                <a:r>
                  <a:rPr lang="es-CL" sz="1600" dirty="0">
                    <a:effectLst/>
                    <a:latin typeface="Arial" panose="020B0604020202020204" pitchFamily="34" charset="0"/>
                    <a:ea typeface="Times New Roman" panose="02020603050405020304" pitchFamily="18" charset="0"/>
                  </a:rPr>
                  <a:t> </a:t>
                </a:r>
                <a:r>
                  <a:rPr lang="es-CL" sz="1600" dirty="0">
                    <a:effectLst/>
                    <a:latin typeface="Arial" panose="020B0604020202020204" pitchFamily="34" charset="0"/>
                    <a:ea typeface="Calibri" panose="020F0502020204030204" pitchFamily="34" charset="0"/>
                  </a:rPr>
                  <a:t>y </a:t>
                </a:r>
                <a14:m>
                  <m:oMath xmlns:m="http://schemas.openxmlformats.org/officeDocument/2006/math">
                    <m:r>
                      <m:rPr>
                        <m:sty m:val="p"/>
                      </m:rPr>
                      <a:rPr lang="es-CL" sz="1600">
                        <a:effectLst/>
                        <a:latin typeface="Cambria Math" panose="02040503050406030204" pitchFamily="18" charset="0"/>
                        <a:ea typeface="Calibri" panose="020F0502020204030204" pitchFamily="34" charset="0"/>
                      </a:rPr>
                      <m:t>Φ</m:t>
                    </m:r>
                  </m:oMath>
                </a14:m>
                <a:r>
                  <a:rPr lang="es-CL" sz="1600" dirty="0">
                    <a:effectLst/>
                    <a:latin typeface="Arial" panose="020B0604020202020204" pitchFamily="34" charset="0"/>
                    <a:ea typeface="Times New Roman" panose="02020603050405020304" pitchFamily="18" charset="0"/>
                  </a:rPr>
                  <a:t> </a:t>
                </a:r>
                <a:r>
                  <a:rPr lang="es-CL" sz="1600" dirty="0">
                    <a:effectLst/>
                    <a:latin typeface="Arial" panose="020B0604020202020204" pitchFamily="34" charset="0"/>
                    <a:ea typeface="Calibri" panose="020F0502020204030204" pitchFamily="34" charset="0"/>
                  </a:rPr>
                  <a:t>son polinomios que contienen las constantes del proceso MA</a:t>
                </a:r>
              </a:p>
            </p:txBody>
          </p:sp>
        </mc:Choice>
        <mc:Fallback xmlns="">
          <p:sp>
            <p:nvSpPr>
              <p:cNvPr id="3" name="CuadroTexto 2">
                <a:extLst>
                  <a:ext uri="{FF2B5EF4-FFF2-40B4-BE49-F238E27FC236}">
                    <a16:creationId xmlns:a16="http://schemas.microsoft.com/office/drawing/2014/main" id="{78D0C0D2-AD76-B239-740B-79AA1810CAD2}"/>
                  </a:ext>
                </a:extLst>
              </p:cNvPr>
              <p:cNvSpPr txBox="1">
                <a:spLocks noRot="1" noChangeAspect="1" noMove="1" noResize="1" noEditPoints="1" noAdjustHandles="1" noChangeArrowheads="1" noChangeShapeType="1" noTextEdit="1"/>
              </p:cNvSpPr>
              <p:nvPr/>
            </p:nvSpPr>
            <p:spPr>
              <a:xfrm>
                <a:off x="6705603" y="4635391"/>
                <a:ext cx="5106177" cy="1528624"/>
              </a:xfrm>
              <a:prstGeom prst="rect">
                <a:avLst/>
              </a:prstGeom>
              <a:blipFill>
                <a:blip r:embed="rId5"/>
                <a:stretch>
                  <a:fillRect l="-597" t="-1195" r="-597" b="-4382"/>
                </a:stretch>
              </a:blipFill>
            </p:spPr>
            <p:txBody>
              <a:bodyPr/>
              <a:lstStyle/>
              <a:p>
                <a:r>
                  <a:rPr lang="es-ES">
                    <a:noFill/>
                  </a:rPr>
                  <a:t> </a:t>
                </a:r>
              </a:p>
            </p:txBody>
          </p:sp>
        </mc:Fallback>
      </mc:AlternateContent>
      <p:grpSp>
        <p:nvGrpSpPr>
          <p:cNvPr id="2" name="Grupo 1">
            <a:extLst>
              <a:ext uri="{FF2B5EF4-FFF2-40B4-BE49-F238E27FC236}">
                <a16:creationId xmlns:a16="http://schemas.microsoft.com/office/drawing/2014/main" id="{3208C49F-6C83-BF3D-CA1F-2A3DE3A5C84D}"/>
              </a:ext>
            </a:extLst>
          </p:cNvPr>
          <p:cNvGrpSpPr/>
          <p:nvPr/>
        </p:nvGrpSpPr>
        <p:grpSpPr>
          <a:xfrm>
            <a:off x="10636915" y="702156"/>
            <a:ext cx="1024132" cy="1024132"/>
            <a:chOff x="10636915" y="702156"/>
            <a:chExt cx="1024132" cy="1024132"/>
          </a:xfrm>
        </p:grpSpPr>
        <p:sp>
          <p:nvSpPr>
            <p:cNvPr id="4" name="Elipse 3">
              <a:extLst>
                <a:ext uri="{FF2B5EF4-FFF2-40B4-BE49-F238E27FC236}">
                  <a16:creationId xmlns:a16="http://schemas.microsoft.com/office/drawing/2014/main" id="{F6B81A07-ABC8-DE19-2D3A-8BD348E36C35}"/>
                </a:ext>
              </a:extLst>
            </p:cNvPr>
            <p:cNvSpPr/>
            <p:nvPr/>
          </p:nvSpPr>
          <p:spPr>
            <a:xfrm>
              <a:off x="10636915" y="702156"/>
              <a:ext cx="1024132" cy="1024132"/>
            </a:xfrm>
            <a:prstGeom prst="ellipse">
              <a:avLst/>
            </a:prstGeom>
            <a:solidFill>
              <a:schemeClr val="accent4"/>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Parcialmente soleado con relleno sólido">
              <a:extLst>
                <a:ext uri="{FF2B5EF4-FFF2-40B4-BE49-F238E27FC236}">
                  <a16:creationId xmlns:a16="http://schemas.microsoft.com/office/drawing/2014/main" id="{FA02F0DB-6169-4DA9-E04C-7F5C957A57BC}"/>
                </a:ext>
              </a:extLst>
            </p:cNvPr>
            <p:cNvSpPr/>
            <p:nvPr/>
          </p:nvSpPr>
          <p:spPr>
            <a:xfrm>
              <a:off x="10764550" y="815861"/>
              <a:ext cx="750861" cy="750861"/>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86384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descr="Números digital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aphicFrame>
        <p:nvGraphicFramePr>
          <p:cNvPr id="2" name="Marcador de contenido 2">
            <a:extLst>
              <a:ext uri="{FF2B5EF4-FFF2-40B4-BE49-F238E27FC236}">
                <a16:creationId xmlns:a16="http://schemas.microsoft.com/office/drawing/2014/main" id="{A8B4F719-80BD-4E9F-F374-DE12182AAD71}"/>
              </a:ext>
            </a:extLst>
          </p:cNvPr>
          <p:cNvGraphicFramePr>
            <a:graphicFrameLocks/>
          </p:cNvGraphicFramePr>
          <p:nvPr/>
        </p:nvGraphicFramePr>
        <p:xfrm>
          <a:off x="731235" y="140677"/>
          <a:ext cx="6917327" cy="6469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29373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s-ES" dirty="0"/>
              <a:t>variables exógenas</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rcRect/>
          <a:stretch/>
        </p:blipFill>
        <p:spPr>
          <a:xfrm>
            <a:off x="581025" y="2231480"/>
            <a:ext cx="5422900" cy="3625353"/>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2"/>
          </p:nvPr>
        </p:nvSpPr>
        <p:spPr>
          <a:xfrm>
            <a:off x="6576290" y="2471128"/>
            <a:ext cx="4868264" cy="3385705"/>
          </a:xfrm>
        </p:spPr>
        <p:txBody>
          <a:bodyPr>
            <a:normAutofit fontScale="92500" lnSpcReduction="10000"/>
          </a:bodyPr>
          <a:lstStyle/>
          <a:p>
            <a:pPr marL="0" indent="0" algn="ctr">
              <a:buNone/>
            </a:pPr>
            <a:r>
              <a:rPr lang="es-ES" sz="2400" i="1" dirty="0"/>
              <a:t>“A diferencia de las variables endógenas, que son aquellas que están dentro del sistema que se está modelando y son explicadas por el modelo mismo, las variables exógenas son aquellas que provienen de fuera del sistema y pueden afectar la variable dependiente pero no son afectadas por ella. Existen modelos que capturan la influencia de variables externas o independientes en la variable dependiente de interés. ”</a:t>
            </a:r>
            <a:endParaRPr lang="es-ES" sz="2000" dirty="0"/>
          </a:p>
        </p:txBody>
      </p:sp>
      <p:grpSp>
        <p:nvGrpSpPr>
          <p:cNvPr id="7" name="Grupo 6">
            <a:extLst>
              <a:ext uri="{FF2B5EF4-FFF2-40B4-BE49-F238E27FC236}">
                <a16:creationId xmlns:a16="http://schemas.microsoft.com/office/drawing/2014/main" id="{0B852BB6-28AE-04F7-BDE9-9407BB95F049}"/>
              </a:ext>
            </a:extLst>
          </p:cNvPr>
          <p:cNvGrpSpPr/>
          <p:nvPr/>
        </p:nvGrpSpPr>
        <p:grpSpPr>
          <a:xfrm>
            <a:off x="10580248" y="665895"/>
            <a:ext cx="1088209" cy="1072191"/>
            <a:chOff x="10560152" y="696039"/>
            <a:chExt cx="1088209" cy="1072191"/>
          </a:xfrm>
        </p:grpSpPr>
        <p:sp>
          <p:nvSpPr>
            <p:cNvPr id="8" name="Elipse 7">
              <a:extLst>
                <a:ext uri="{FF2B5EF4-FFF2-40B4-BE49-F238E27FC236}">
                  <a16:creationId xmlns:a16="http://schemas.microsoft.com/office/drawing/2014/main" id="{C79EFA66-C4EF-84C4-FB60-5A5B7C2B461D}"/>
                </a:ext>
              </a:extLst>
            </p:cNvPr>
            <p:cNvSpPr/>
            <p:nvPr/>
          </p:nvSpPr>
          <p:spPr>
            <a:xfrm>
              <a:off x="10560152" y="696039"/>
              <a:ext cx="1088209" cy="1072191"/>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9" name="Rectángulo 8" descr="Saturno con relleno sólido">
              <a:extLst>
                <a:ext uri="{FF2B5EF4-FFF2-40B4-BE49-F238E27FC236}">
                  <a16:creationId xmlns:a16="http://schemas.microsoft.com/office/drawing/2014/main" id="{F87A7BB7-FB79-5CDC-0F73-8975442BA786}"/>
                </a:ext>
              </a:extLst>
            </p:cNvPr>
            <p:cNvSpPr/>
            <p:nvPr/>
          </p:nvSpPr>
          <p:spPr>
            <a:xfrm>
              <a:off x="10741685" y="864250"/>
              <a:ext cx="745098" cy="73413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151031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lstStyle/>
          <a:p>
            <a:r>
              <a:rPr lang="es-ES" dirty="0"/>
              <a:t>VARIABLES EXÓGENAS</a:t>
            </a:r>
          </a:p>
        </p:txBody>
      </p:sp>
      <p:grpSp>
        <p:nvGrpSpPr>
          <p:cNvPr id="2" name="Grupo 1">
            <a:extLst>
              <a:ext uri="{FF2B5EF4-FFF2-40B4-BE49-F238E27FC236}">
                <a16:creationId xmlns:a16="http://schemas.microsoft.com/office/drawing/2014/main" id="{5B5E92EC-7C01-B368-46AE-A41EED1CFE6D}"/>
              </a:ext>
            </a:extLst>
          </p:cNvPr>
          <p:cNvGrpSpPr/>
          <p:nvPr/>
        </p:nvGrpSpPr>
        <p:grpSpPr>
          <a:xfrm>
            <a:off x="10580248" y="665895"/>
            <a:ext cx="1088209" cy="1072191"/>
            <a:chOff x="10560152" y="696039"/>
            <a:chExt cx="1088209" cy="1072191"/>
          </a:xfrm>
        </p:grpSpPr>
        <p:sp>
          <p:nvSpPr>
            <p:cNvPr id="3" name="Elipse 2">
              <a:extLst>
                <a:ext uri="{FF2B5EF4-FFF2-40B4-BE49-F238E27FC236}">
                  <a16:creationId xmlns:a16="http://schemas.microsoft.com/office/drawing/2014/main" id="{7E371318-9E9C-7A25-3486-67D005308019}"/>
                </a:ext>
              </a:extLst>
            </p:cNvPr>
            <p:cNvSpPr/>
            <p:nvPr/>
          </p:nvSpPr>
          <p:spPr>
            <a:xfrm>
              <a:off x="10560152" y="696039"/>
              <a:ext cx="1088209" cy="1072191"/>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4" name="Rectángulo 3" descr="Saturno con relleno sólido">
              <a:extLst>
                <a:ext uri="{FF2B5EF4-FFF2-40B4-BE49-F238E27FC236}">
                  <a16:creationId xmlns:a16="http://schemas.microsoft.com/office/drawing/2014/main" id="{6D601A88-E17A-B091-69F2-11AAE49461CC}"/>
                </a:ext>
              </a:extLst>
            </p:cNvPr>
            <p:cNvSpPr/>
            <p:nvPr/>
          </p:nvSpPr>
          <p:spPr>
            <a:xfrm>
              <a:off x="10741685" y="864250"/>
              <a:ext cx="745098" cy="7341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9" name="Marcador de contenido 5">
            <a:extLst>
              <a:ext uri="{FF2B5EF4-FFF2-40B4-BE49-F238E27FC236}">
                <a16:creationId xmlns:a16="http://schemas.microsoft.com/office/drawing/2014/main" id="{BCC693BE-34AA-2711-E897-2B56172F090D}"/>
              </a:ext>
            </a:extLst>
          </p:cNvPr>
          <p:cNvGraphicFramePr/>
          <p:nvPr/>
        </p:nvGraphicFramePr>
        <p:xfrm>
          <a:off x="523543" y="1987305"/>
          <a:ext cx="11292840" cy="42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33183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lstStyle/>
          <a:p>
            <a:r>
              <a:rPr lang="es-ES" dirty="0"/>
              <a:t>6. MODELO ARIMAX</a:t>
            </a:r>
          </a:p>
        </p:txBody>
      </p:sp>
      <p:grpSp>
        <p:nvGrpSpPr>
          <p:cNvPr id="2" name="Grupo 1">
            <a:extLst>
              <a:ext uri="{FF2B5EF4-FFF2-40B4-BE49-F238E27FC236}">
                <a16:creationId xmlns:a16="http://schemas.microsoft.com/office/drawing/2014/main" id="{A641031E-9D92-6556-9A7F-7C53C3E1E0E7}"/>
              </a:ext>
            </a:extLst>
          </p:cNvPr>
          <p:cNvGrpSpPr/>
          <p:nvPr/>
        </p:nvGrpSpPr>
        <p:grpSpPr>
          <a:xfrm>
            <a:off x="10580248" y="665895"/>
            <a:ext cx="1088209" cy="1072191"/>
            <a:chOff x="10560152" y="696039"/>
            <a:chExt cx="1088209" cy="1072191"/>
          </a:xfrm>
        </p:grpSpPr>
        <p:sp>
          <p:nvSpPr>
            <p:cNvPr id="3" name="Elipse 2">
              <a:extLst>
                <a:ext uri="{FF2B5EF4-FFF2-40B4-BE49-F238E27FC236}">
                  <a16:creationId xmlns:a16="http://schemas.microsoft.com/office/drawing/2014/main" id="{2DC19C1C-2995-FB42-18EC-CA8EA596AD1A}"/>
                </a:ext>
              </a:extLst>
            </p:cNvPr>
            <p:cNvSpPr/>
            <p:nvPr/>
          </p:nvSpPr>
          <p:spPr>
            <a:xfrm>
              <a:off x="10560152" y="696039"/>
              <a:ext cx="1088209" cy="1072191"/>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4" name="Rectángulo 3" descr="Saturno con relleno sólido">
              <a:extLst>
                <a:ext uri="{FF2B5EF4-FFF2-40B4-BE49-F238E27FC236}">
                  <a16:creationId xmlns:a16="http://schemas.microsoft.com/office/drawing/2014/main" id="{FCD93332-21E7-EDF1-F7E4-5E8F8824394F}"/>
                </a:ext>
              </a:extLst>
            </p:cNvPr>
            <p:cNvSpPr/>
            <p:nvPr/>
          </p:nvSpPr>
          <p:spPr>
            <a:xfrm>
              <a:off x="10741685" y="864250"/>
              <a:ext cx="745098" cy="7341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1" name="Marcador de contenido 7">
            <a:extLst>
              <a:ext uri="{FF2B5EF4-FFF2-40B4-BE49-F238E27FC236}">
                <a16:creationId xmlns:a16="http://schemas.microsoft.com/office/drawing/2014/main" id="{61628A52-C01D-B968-7973-884F3D16212A}"/>
              </a:ext>
            </a:extLst>
          </p:cNvPr>
          <p:cNvGraphicFramePr/>
          <p:nvPr/>
        </p:nvGraphicFramePr>
        <p:xfrm>
          <a:off x="581192" y="2180496"/>
          <a:ext cx="11029615" cy="42404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2300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lstStyle/>
          <a:p>
            <a:r>
              <a:rPr lang="es-ES" dirty="0"/>
              <a:t>6. MODELO ARIMAX</a:t>
            </a:r>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F4B2587A-4F5B-2D5B-3F18-6771C43D8EEA}"/>
                  </a:ext>
                </a:extLst>
              </p:cNvPr>
              <p:cNvSpPr>
                <a:spLocks noGrp="1"/>
              </p:cNvSpPr>
              <p:nvPr>
                <p:ph idx="1"/>
              </p:nvPr>
            </p:nvSpPr>
            <p:spPr/>
            <p:txBody>
              <a:bodyPr>
                <a:normAutofit/>
              </a:bodyPr>
              <a:lstStyle/>
              <a:p>
                <a:pPr marL="0" indent="0">
                  <a:buNone/>
                </a:pPr>
                <a:r>
                  <a:rPr lang="es-CL" sz="2000" dirty="0">
                    <a:solidFill>
                      <a:schemeClr val="tx1"/>
                    </a:solidFill>
                    <a:effectLst/>
                    <a:ea typeface="Calibri" panose="020F0502020204030204" pitchFamily="34" charset="0"/>
                  </a:rPr>
                  <a:t>Para</a:t>
                </a:r>
                <a:r>
                  <a:rPr lang="es-CL" sz="2000" dirty="0">
                    <a:solidFill>
                      <a:schemeClr val="tx1"/>
                    </a:solidFill>
                    <a:effectLst/>
                    <a:latin typeface="Arial" panose="020B0604020202020204" pitchFamily="34" charset="0"/>
                    <a:ea typeface="Calibri" panose="020F0502020204030204" pitchFamily="34" charset="0"/>
                  </a:rPr>
                  <a:t> </a:t>
                </a:r>
                <a:r>
                  <a:rPr lang="es-CL" sz="2400" i="1" dirty="0">
                    <a:solidFill>
                      <a:schemeClr val="tx1"/>
                    </a:solidFill>
                    <a:effectLst/>
                    <a:latin typeface="Times New Roman" panose="02020603050405020304" pitchFamily="18" charset="0"/>
                    <a:ea typeface="Calibri" panose="020F0502020204030204" pitchFamily="34" charset="0"/>
                  </a:rPr>
                  <a:t>n</a:t>
                </a:r>
                <a:r>
                  <a:rPr lang="es-CL" sz="2000" dirty="0">
                    <a:solidFill>
                      <a:schemeClr val="tx1"/>
                    </a:solidFill>
                    <a:effectLst/>
                    <a:latin typeface="Arial" panose="020B0604020202020204" pitchFamily="34" charset="0"/>
                    <a:ea typeface="Calibri" panose="020F0502020204030204" pitchFamily="34" charset="0"/>
                  </a:rPr>
                  <a:t> </a:t>
                </a:r>
                <a:r>
                  <a:rPr lang="es-CL" sz="2000" dirty="0">
                    <a:solidFill>
                      <a:schemeClr val="tx1"/>
                    </a:solidFill>
                    <a:effectLst/>
                    <a:ea typeface="Calibri" panose="020F0502020204030204" pitchFamily="34" charset="0"/>
                  </a:rPr>
                  <a:t>variables exógenas definidas en cada periodo de tiempo </a:t>
                </a:r>
                <a:r>
                  <a:rPr lang="es-CL" sz="2400" i="1" dirty="0">
                    <a:solidFill>
                      <a:schemeClr val="tx1"/>
                    </a:solidFill>
                    <a:effectLst/>
                    <a:latin typeface="Times New Roman" panose="02020603050405020304" pitchFamily="18" charset="0"/>
                    <a:ea typeface="Calibri" panose="020F0502020204030204" pitchFamily="34" charset="0"/>
                  </a:rPr>
                  <a:t>t</a:t>
                </a:r>
                <a:r>
                  <a:rPr lang="es-CL" sz="2000" dirty="0">
                    <a:solidFill>
                      <a:schemeClr val="tx1"/>
                    </a:solidFill>
                    <a:effectLst/>
                    <a:latin typeface="Arial" panose="020B0604020202020204" pitchFamily="34" charset="0"/>
                    <a:ea typeface="Calibri" panose="020F0502020204030204" pitchFamily="34" charset="0"/>
                  </a:rPr>
                  <a:t>, </a:t>
                </a:r>
                <a:r>
                  <a:rPr lang="es-CL" sz="2000" dirty="0">
                    <a:solidFill>
                      <a:schemeClr val="tx1"/>
                    </a:solidFill>
                    <a:effectLst/>
                    <a:ea typeface="Calibri" panose="020F0502020204030204" pitchFamily="34" charset="0"/>
                  </a:rPr>
                  <a:t>denotado como </a:t>
                </a:r>
                <a14:m>
                  <m:oMath xmlns:m="http://schemas.openxmlformats.org/officeDocument/2006/math">
                    <m:sSubSup>
                      <m:sSubSupPr>
                        <m:ctrlPr>
                          <a:rPr lang="es-ES" sz="2400" i="1">
                            <a:solidFill>
                              <a:schemeClr val="tx1"/>
                            </a:solidFill>
                            <a:effectLst/>
                            <a:latin typeface="Cambria Math" panose="02040503050406030204" pitchFamily="18" charset="0"/>
                          </a:rPr>
                        </m:ctrlPr>
                      </m:sSubSupPr>
                      <m:e>
                        <m:r>
                          <a:rPr lang="es-CL" sz="24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𝑥</m:t>
                        </m:r>
                      </m:e>
                      <m:sub>
                        <m:r>
                          <a:rPr lang="es-CL" sz="24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𝑡</m:t>
                        </m:r>
                      </m:sub>
                      <m:sup>
                        <m:r>
                          <a:rPr lang="es-CL" sz="24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𝑖</m:t>
                        </m:r>
                      </m:sup>
                    </m:sSubSup>
                  </m:oMath>
                </a14:m>
                <a:r>
                  <a:rPr lang="es-CL" sz="2400" dirty="0">
                    <a:solidFill>
                      <a:schemeClr val="tx1"/>
                    </a:solidFill>
                    <a:effectLst/>
                    <a:latin typeface="Arial" panose="020B0604020202020204" pitchFamily="34" charset="0"/>
                    <a:ea typeface="Times New Roman" panose="02020603050405020304" pitchFamily="18" charset="0"/>
                  </a:rPr>
                  <a:t> </a:t>
                </a:r>
                <a:r>
                  <a:rPr lang="es-CL" sz="2000" dirty="0">
                    <a:solidFill>
                      <a:schemeClr val="tx1"/>
                    </a:solidFill>
                    <a:effectLst/>
                    <a:ea typeface="Calibri" panose="020F0502020204030204" pitchFamily="34" charset="0"/>
                  </a:rPr>
                  <a:t>para</a:t>
                </a:r>
                <a:r>
                  <a:rPr lang="es-CL" sz="2000" dirty="0">
                    <a:solidFill>
                      <a:schemeClr val="tx1"/>
                    </a:solidFill>
                    <a:effectLst/>
                    <a:latin typeface="Arial" panose="020B0604020202020204" pitchFamily="34" charset="0"/>
                    <a:ea typeface="Calibri" panose="020F0502020204030204" pitchFamily="34" charset="0"/>
                  </a:rPr>
                  <a:t> </a:t>
                </a:r>
                <a14:m>
                  <m:oMath xmlns:m="http://schemas.openxmlformats.org/officeDocument/2006/math">
                    <m:r>
                      <a:rPr lang="es-CL" sz="24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𝑖</m:t>
                    </m:r>
                    <m:r>
                      <a:rPr lang="es-CL" sz="24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m:t>
                    </m:r>
                    <m:r>
                      <a:rPr lang="es-CL" sz="24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𝑛</m:t>
                    </m:r>
                  </m:oMath>
                </a14:m>
                <a:r>
                  <a:rPr lang="es-CL" sz="2400" dirty="0">
                    <a:solidFill>
                      <a:schemeClr val="tx1"/>
                    </a:solidFill>
                    <a:effectLst/>
                    <a:ea typeface="Times New Roman" panose="02020603050405020304" pitchFamily="18" charset="0"/>
                  </a:rPr>
                  <a:t>,</a:t>
                </a:r>
                <a:r>
                  <a:rPr lang="es-CL" sz="2000" dirty="0">
                    <a:solidFill>
                      <a:schemeClr val="tx1"/>
                    </a:solidFill>
                    <a:effectLst/>
                    <a:ea typeface="Times New Roman" panose="02020603050405020304" pitchFamily="18" charset="0"/>
                  </a:rPr>
                  <a:t> con coeficiente</a:t>
                </a:r>
                <a:r>
                  <a:rPr lang="es-CL" sz="2000" dirty="0">
                    <a:solidFill>
                      <a:schemeClr val="tx1"/>
                    </a:solidFill>
                    <a:effectLst/>
                    <a:latin typeface="Arial" panose="020B0604020202020204" pitchFamily="34" charset="0"/>
                    <a:ea typeface="Times New Roman" panose="02020603050405020304" pitchFamily="18" charset="0"/>
                  </a:rPr>
                  <a:t> </a:t>
                </a:r>
                <a14:m>
                  <m:oMath xmlns:m="http://schemas.openxmlformats.org/officeDocument/2006/math">
                    <m:sSub>
                      <m:sSubPr>
                        <m:ctrlPr>
                          <a:rPr lang="es-ES" sz="2400" i="1">
                            <a:solidFill>
                              <a:schemeClr val="tx1"/>
                            </a:solidFill>
                            <a:effectLst/>
                            <a:latin typeface="Cambria Math" panose="02040503050406030204" pitchFamily="18" charset="0"/>
                            <a:ea typeface="Times New Roman" panose="02020603050405020304" pitchFamily="18" charset="0"/>
                          </a:rPr>
                        </m:ctrlPr>
                      </m:sSubPr>
                      <m:e>
                        <m:r>
                          <a:rPr lang="es-CL" sz="24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𝛽</m:t>
                        </m:r>
                      </m:e>
                      <m:sub>
                        <m:r>
                          <a:rPr lang="es-CL" sz="2400" i="1">
                            <a:solidFill>
                              <a:schemeClr val="tx1"/>
                            </a:solidFill>
                            <a:effectLst/>
                            <a:latin typeface="Cambria Math" panose="02040503050406030204" pitchFamily="18" charset="0"/>
                            <a:ea typeface="Times New Roman" panose="02020603050405020304" pitchFamily="18" charset="0"/>
                            <a:cs typeface="Arial" panose="020B0604020202020204" pitchFamily="34" charset="0"/>
                          </a:rPr>
                          <m:t>𝑖</m:t>
                        </m:r>
                      </m:sub>
                    </m:sSub>
                  </m:oMath>
                </a14:m>
                <a:r>
                  <a:rPr lang="es-ES" sz="2000" dirty="0">
                    <a:solidFill>
                      <a:schemeClr val="tx1"/>
                    </a:solidFill>
                  </a:rPr>
                  <a:t>, el modelo </a:t>
                </a:r>
                <a14:m>
                  <m:oMath xmlns:m="http://schemas.openxmlformats.org/officeDocument/2006/math">
                    <m:r>
                      <m:rPr>
                        <m:sty m:val="p"/>
                      </m:rPr>
                      <a:rPr lang="es-ES" sz="2000">
                        <a:solidFill>
                          <a:schemeClr val="tx1"/>
                        </a:solidFill>
                        <a:latin typeface="Cambria Math" panose="02040503050406030204" pitchFamily="18" charset="0"/>
                      </a:rPr>
                      <m:t>ARIMA</m:t>
                    </m:r>
                    <m:r>
                      <m:rPr>
                        <m:sty m:val="p"/>
                      </m:rPr>
                      <a:rPr lang="es-ES" sz="2000" b="0" i="0" smtClean="0">
                        <a:solidFill>
                          <a:schemeClr val="tx1"/>
                        </a:solidFill>
                        <a:latin typeface="Cambria Math" panose="02040503050406030204" pitchFamily="18" charset="0"/>
                      </a:rPr>
                      <m:t>X</m:t>
                    </m:r>
                    <m:d>
                      <m:dPr>
                        <m:ctrlPr>
                          <a:rPr lang="es-ES" sz="2000" i="1">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𝑝</m:t>
                        </m:r>
                        <m:r>
                          <a:rPr lang="es-ES" sz="2000" i="1">
                            <a:solidFill>
                              <a:schemeClr val="tx1"/>
                            </a:solidFill>
                            <a:latin typeface="Cambria Math" panose="02040503050406030204" pitchFamily="18" charset="0"/>
                          </a:rPr>
                          <m:t>,</m:t>
                        </m:r>
                        <m:r>
                          <a:rPr lang="es-ES" sz="2000" i="1">
                            <a:solidFill>
                              <a:schemeClr val="tx1"/>
                            </a:solidFill>
                            <a:latin typeface="Cambria Math" panose="02040503050406030204" pitchFamily="18" charset="0"/>
                          </a:rPr>
                          <m:t>𝑑</m:t>
                        </m:r>
                        <m:r>
                          <a:rPr lang="es-ES" sz="2000" i="1">
                            <a:solidFill>
                              <a:schemeClr val="tx1"/>
                            </a:solidFill>
                            <a:latin typeface="Cambria Math" panose="02040503050406030204" pitchFamily="18" charset="0"/>
                          </a:rPr>
                          <m:t>,</m:t>
                        </m:r>
                        <m:r>
                          <a:rPr lang="es-ES" sz="2000" i="1">
                            <a:solidFill>
                              <a:schemeClr val="tx1"/>
                            </a:solidFill>
                            <a:latin typeface="Cambria Math" panose="02040503050406030204" pitchFamily="18" charset="0"/>
                          </a:rPr>
                          <m:t>𝑞</m:t>
                        </m:r>
                      </m:e>
                    </m:d>
                    <m:r>
                      <a:rPr lang="es-ES" sz="2000" i="1">
                        <a:solidFill>
                          <a:schemeClr val="tx1"/>
                        </a:solidFill>
                        <a:latin typeface="Cambria Math" panose="02040503050406030204" pitchFamily="18" charset="0"/>
                      </a:rPr>
                      <m:t> </m:t>
                    </m:r>
                  </m:oMath>
                </a14:m>
                <a:r>
                  <a:rPr lang="es-ES" sz="2000" dirty="0">
                    <a:solidFill>
                      <a:schemeClr val="tx1"/>
                    </a:solidFill>
                  </a:rPr>
                  <a:t>se define como:</a:t>
                </a:r>
              </a:p>
              <a:p>
                <a:pPr marL="0" indent="0">
                  <a:buNone/>
                </a:pPr>
                <a:endParaRPr lang="es-ES" sz="2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m:rPr>
                          <m:sty m:val="p"/>
                        </m:rPr>
                        <a:rPr lang="es-CL" sz="2800" smtClean="0">
                          <a:solidFill>
                            <a:schemeClr val="tx1"/>
                          </a:solidFill>
                          <a:latin typeface="Cambria Math" panose="02040503050406030204" pitchFamily="18" charset="0"/>
                        </a:rPr>
                        <m:t>Θ</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CL" sz="2800" i="1">
                                  <a:solidFill>
                                    <a:schemeClr val="tx1"/>
                                  </a:solidFill>
                                  <a:latin typeface="Cambria Math" panose="02040503050406030204" pitchFamily="18" charset="0"/>
                                </a:rPr>
                                <m:t>𝐿</m:t>
                              </m:r>
                            </m:e>
                          </m:d>
                        </m:e>
                        <m:sup>
                          <m:r>
                            <a:rPr lang="es-ES" sz="2800" b="0" i="1" smtClean="0">
                              <a:solidFill>
                                <a:schemeClr val="tx1"/>
                              </a:solidFill>
                              <a:latin typeface="Cambria Math" panose="02040503050406030204" pitchFamily="18" charset="0"/>
                            </a:rPr>
                            <m:t>𝑝</m:t>
                          </m:r>
                        </m:sup>
                      </m:sSup>
                      <m:sSup>
                        <m:sSupPr>
                          <m:ctrlPr>
                            <a:rPr lang="es-ES" sz="2800" i="1">
                              <a:solidFill>
                                <a:schemeClr val="tx1"/>
                              </a:solidFill>
                              <a:latin typeface="Cambria Math" panose="02040503050406030204" pitchFamily="18" charset="0"/>
                            </a:rPr>
                          </m:ctrlPr>
                        </m:sSupPr>
                        <m:e>
                          <m:r>
                            <a:rPr lang="es-CL" sz="2800" i="1">
                              <a:solidFill>
                                <a:schemeClr val="tx1"/>
                              </a:solidFill>
                              <a:latin typeface="Cambria Math" panose="02040503050406030204" pitchFamily="18" charset="0"/>
                            </a:rPr>
                            <m:t>∆</m:t>
                          </m:r>
                        </m:e>
                        <m:sup>
                          <m:r>
                            <a:rPr lang="es-CL" sz="2800" i="1">
                              <a:solidFill>
                                <a:schemeClr val="tx1"/>
                              </a:solidFill>
                              <a:latin typeface="Cambria Math" panose="02040503050406030204" pitchFamily="18" charset="0"/>
                            </a:rPr>
                            <m:t>𝑑</m:t>
                          </m:r>
                        </m:sup>
                      </m:sSup>
                      <m:sSub>
                        <m:sSubPr>
                          <m:ctrlPr>
                            <a:rPr lang="es-ES" sz="2800" i="1">
                              <a:solidFill>
                                <a:schemeClr val="tx1"/>
                              </a:solidFill>
                              <a:latin typeface="Cambria Math" panose="02040503050406030204" pitchFamily="18" charset="0"/>
                            </a:rPr>
                          </m:ctrlPr>
                        </m:sSubPr>
                        <m:e>
                          <m:r>
                            <a:rPr lang="es-CL" sz="2800" i="1">
                              <a:solidFill>
                                <a:schemeClr val="tx1"/>
                              </a:solidFill>
                              <a:latin typeface="Cambria Math" panose="02040503050406030204" pitchFamily="18" charset="0"/>
                            </a:rPr>
                            <m:t>𝑦</m:t>
                          </m:r>
                        </m:e>
                        <m:sub>
                          <m:r>
                            <a:rPr lang="es-CL" sz="2800" i="1">
                              <a:solidFill>
                                <a:schemeClr val="tx1"/>
                              </a:solidFill>
                              <a:latin typeface="Cambria Math" panose="02040503050406030204" pitchFamily="18" charset="0"/>
                            </a:rPr>
                            <m:t>𝑡</m:t>
                          </m:r>
                        </m:sub>
                      </m:sSub>
                      <m:r>
                        <a:rPr lang="es-CL" sz="2800" i="1">
                          <a:solidFill>
                            <a:schemeClr val="tx1"/>
                          </a:solidFill>
                          <a:latin typeface="Cambria Math" panose="02040503050406030204" pitchFamily="18" charset="0"/>
                        </a:rPr>
                        <m:t>=</m:t>
                      </m:r>
                      <m:r>
                        <m:rPr>
                          <m:sty m:val="p"/>
                        </m:rPr>
                        <a:rPr lang="es-CL" sz="2800">
                          <a:solidFill>
                            <a:schemeClr val="tx1"/>
                          </a:solidFill>
                          <a:latin typeface="Cambria Math" panose="02040503050406030204" pitchFamily="18" charset="0"/>
                        </a:rPr>
                        <m:t>Φ</m:t>
                      </m:r>
                      <m:sSup>
                        <m:sSupPr>
                          <m:ctrlPr>
                            <a:rPr lang="es-ES" sz="2800" i="1">
                              <a:solidFill>
                                <a:schemeClr val="tx1"/>
                              </a:solidFill>
                              <a:latin typeface="Cambria Math" panose="02040503050406030204" pitchFamily="18" charset="0"/>
                            </a:rPr>
                          </m:ctrlPr>
                        </m:sSupPr>
                        <m:e>
                          <m:d>
                            <m:dPr>
                              <m:ctrlPr>
                                <a:rPr lang="es-ES" sz="2800" i="1">
                                  <a:solidFill>
                                    <a:schemeClr val="tx1"/>
                                  </a:solidFill>
                                  <a:latin typeface="Cambria Math" panose="02040503050406030204" pitchFamily="18" charset="0"/>
                                </a:rPr>
                              </m:ctrlPr>
                            </m:dPr>
                            <m:e>
                              <m:r>
                                <a:rPr lang="es-CL" sz="2800" i="1">
                                  <a:solidFill>
                                    <a:schemeClr val="tx1"/>
                                  </a:solidFill>
                                  <a:latin typeface="Cambria Math" panose="02040503050406030204" pitchFamily="18" charset="0"/>
                                </a:rPr>
                                <m:t>𝐿</m:t>
                              </m:r>
                            </m:e>
                          </m:d>
                        </m:e>
                        <m:sup>
                          <m:r>
                            <a:rPr lang="es-CL" sz="2800" i="1">
                              <a:solidFill>
                                <a:schemeClr val="tx1"/>
                              </a:solidFill>
                              <a:latin typeface="Cambria Math" panose="02040503050406030204" pitchFamily="18" charset="0"/>
                            </a:rPr>
                            <m:t>𝑞</m:t>
                          </m:r>
                        </m:sup>
                      </m:sSup>
                      <m:sSup>
                        <m:sSupPr>
                          <m:ctrlPr>
                            <a:rPr lang="es-ES" sz="2800" i="1">
                              <a:solidFill>
                                <a:schemeClr val="tx1"/>
                              </a:solidFill>
                              <a:latin typeface="Cambria Math" panose="02040503050406030204" pitchFamily="18" charset="0"/>
                            </a:rPr>
                          </m:ctrlPr>
                        </m:sSupPr>
                        <m:e>
                          <m:r>
                            <a:rPr lang="es-CL" sz="2800" i="1">
                              <a:solidFill>
                                <a:schemeClr val="tx1"/>
                              </a:solidFill>
                              <a:latin typeface="Cambria Math" panose="02040503050406030204" pitchFamily="18" charset="0"/>
                            </a:rPr>
                            <m:t>∆</m:t>
                          </m:r>
                        </m:e>
                        <m:sup>
                          <m:r>
                            <a:rPr lang="es-CL" sz="2800" i="1">
                              <a:solidFill>
                                <a:schemeClr val="tx1"/>
                              </a:solidFill>
                              <a:latin typeface="Cambria Math" panose="02040503050406030204" pitchFamily="18" charset="0"/>
                            </a:rPr>
                            <m:t>𝑑</m:t>
                          </m:r>
                        </m:sup>
                      </m:sSup>
                      <m:sSub>
                        <m:sSubPr>
                          <m:ctrlPr>
                            <a:rPr lang="es-ES" sz="2800" i="1">
                              <a:solidFill>
                                <a:schemeClr val="tx1"/>
                              </a:solidFill>
                              <a:latin typeface="Cambria Math" panose="02040503050406030204" pitchFamily="18" charset="0"/>
                            </a:rPr>
                          </m:ctrlPr>
                        </m:sSubPr>
                        <m:e>
                          <m:r>
                            <a:rPr lang="es-CL" sz="2800" i="1">
                              <a:solidFill>
                                <a:schemeClr val="tx1"/>
                              </a:solidFill>
                              <a:latin typeface="Cambria Math" panose="02040503050406030204" pitchFamily="18" charset="0"/>
                            </a:rPr>
                            <m:t>𝜖</m:t>
                          </m:r>
                        </m:e>
                        <m:sub>
                          <m:r>
                            <a:rPr lang="es-CL" sz="2800" i="1">
                              <a:solidFill>
                                <a:schemeClr val="tx1"/>
                              </a:solidFill>
                              <a:latin typeface="Cambria Math" panose="02040503050406030204" pitchFamily="18" charset="0"/>
                            </a:rPr>
                            <m:t>𝑡</m:t>
                          </m:r>
                        </m:sub>
                      </m:sSub>
                      <m:r>
                        <a:rPr lang="es-CL" sz="2800" i="1">
                          <a:solidFill>
                            <a:schemeClr val="tx1"/>
                          </a:solidFill>
                          <a:latin typeface="Cambria Math" panose="02040503050406030204" pitchFamily="18" charset="0"/>
                        </a:rPr>
                        <m:t>+</m:t>
                      </m:r>
                      <m:nary>
                        <m:naryPr>
                          <m:chr m:val="∑"/>
                          <m:limLoc m:val="undOvr"/>
                          <m:ctrlPr>
                            <a:rPr lang="es-ES" sz="2800" i="1">
                              <a:solidFill>
                                <a:schemeClr val="tx1"/>
                              </a:solidFill>
                              <a:latin typeface="Cambria Math" panose="02040503050406030204" pitchFamily="18" charset="0"/>
                            </a:rPr>
                          </m:ctrlPr>
                        </m:naryPr>
                        <m:sub>
                          <m:r>
                            <a:rPr lang="es-CL" sz="2800" i="1">
                              <a:solidFill>
                                <a:schemeClr val="tx1"/>
                              </a:solidFill>
                              <a:latin typeface="Cambria Math" panose="02040503050406030204" pitchFamily="18" charset="0"/>
                            </a:rPr>
                            <m:t>𝑖</m:t>
                          </m:r>
                          <m:r>
                            <a:rPr lang="es-CL" sz="2800" i="1">
                              <a:solidFill>
                                <a:schemeClr val="tx1"/>
                              </a:solidFill>
                              <a:latin typeface="Cambria Math" panose="02040503050406030204" pitchFamily="18" charset="0"/>
                            </a:rPr>
                            <m:t>=1</m:t>
                          </m:r>
                        </m:sub>
                        <m:sup>
                          <m:r>
                            <a:rPr lang="es-CL" sz="2800" i="1">
                              <a:solidFill>
                                <a:schemeClr val="tx1"/>
                              </a:solidFill>
                              <a:latin typeface="Cambria Math" panose="02040503050406030204" pitchFamily="18" charset="0"/>
                            </a:rPr>
                            <m:t>𝑛</m:t>
                          </m:r>
                        </m:sup>
                        <m:e>
                          <m:sSub>
                            <m:sSubPr>
                              <m:ctrlPr>
                                <a:rPr lang="es-ES" sz="2800" i="1">
                                  <a:solidFill>
                                    <a:schemeClr val="tx1"/>
                                  </a:solidFill>
                                  <a:latin typeface="Cambria Math" panose="02040503050406030204" pitchFamily="18" charset="0"/>
                                </a:rPr>
                              </m:ctrlPr>
                            </m:sSubPr>
                            <m:e>
                              <m:r>
                                <a:rPr lang="es-CL" sz="2800" i="1">
                                  <a:solidFill>
                                    <a:schemeClr val="tx1"/>
                                  </a:solidFill>
                                  <a:latin typeface="Cambria Math" panose="02040503050406030204" pitchFamily="18" charset="0"/>
                                </a:rPr>
                                <m:t>𝛽</m:t>
                              </m:r>
                            </m:e>
                            <m:sub>
                              <m:r>
                                <a:rPr lang="es-CL" sz="2800" i="1">
                                  <a:solidFill>
                                    <a:schemeClr val="tx1"/>
                                  </a:solidFill>
                                  <a:latin typeface="Cambria Math" panose="02040503050406030204" pitchFamily="18" charset="0"/>
                                </a:rPr>
                                <m:t>𝑖</m:t>
                              </m:r>
                            </m:sub>
                          </m:sSub>
                          <m:sSubSup>
                            <m:sSubSupPr>
                              <m:ctrlPr>
                                <a:rPr lang="es-ES" sz="2800" i="1">
                                  <a:solidFill>
                                    <a:schemeClr val="tx1"/>
                                  </a:solidFill>
                                  <a:latin typeface="Cambria Math" panose="02040503050406030204" pitchFamily="18" charset="0"/>
                                </a:rPr>
                              </m:ctrlPr>
                            </m:sSubSupPr>
                            <m:e>
                              <m:r>
                                <a:rPr lang="es-CL" sz="2800" i="1">
                                  <a:solidFill>
                                    <a:schemeClr val="tx1"/>
                                  </a:solidFill>
                                  <a:latin typeface="Cambria Math" panose="02040503050406030204" pitchFamily="18" charset="0"/>
                                </a:rPr>
                                <m:t>𝑥</m:t>
                              </m:r>
                            </m:e>
                            <m:sub>
                              <m:r>
                                <a:rPr lang="es-CL" sz="2800" i="1">
                                  <a:solidFill>
                                    <a:schemeClr val="tx1"/>
                                  </a:solidFill>
                                  <a:latin typeface="Cambria Math" panose="02040503050406030204" pitchFamily="18" charset="0"/>
                                </a:rPr>
                                <m:t>𝑡</m:t>
                              </m:r>
                            </m:sub>
                            <m:sup>
                              <m:r>
                                <a:rPr lang="es-CL" sz="2800" i="1">
                                  <a:solidFill>
                                    <a:schemeClr val="tx1"/>
                                  </a:solidFill>
                                  <a:latin typeface="Cambria Math" panose="02040503050406030204" pitchFamily="18" charset="0"/>
                                </a:rPr>
                                <m:t>𝑖</m:t>
                              </m:r>
                            </m:sup>
                          </m:sSubSup>
                        </m:e>
                      </m:nary>
                    </m:oMath>
                  </m:oMathPara>
                </a14:m>
                <a:endParaRPr lang="es-ES" sz="3600" dirty="0"/>
              </a:p>
              <a:p>
                <a:pPr marL="0" indent="0">
                  <a:buNone/>
                </a:pPr>
                <a:endParaRPr lang="es-ES" sz="2000" dirty="0">
                  <a:solidFill>
                    <a:schemeClr val="tx1"/>
                  </a:solidFill>
                </a:endParaRPr>
              </a:p>
            </p:txBody>
          </p:sp>
        </mc:Choice>
        <mc:Fallback xmlns="">
          <p:sp>
            <p:nvSpPr>
              <p:cNvPr id="6" name="Marcador de contenido 5">
                <a:extLst>
                  <a:ext uri="{FF2B5EF4-FFF2-40B4-BE49-F238E27FC236}">
                    <a16:creationId xmlns:a16="http://schemas.microsoft.com/office/drawing/2014/main" id="{F4B2587A-4F5B-2D5B-3F18-6771C43D8EEA}"/>
                  </a:ext>
                </a:extLst>
              </p:cNvPr>
              <p:cNvSpPr>
                <a:spLocks noGrp="1" noRot="1" noChangeAspect="1" noMove="1" noResize="1" noEditPoints="1" noAdjustHandles="1" noChangeArrowheads="1" noChangeShapeType="1" noTextEdit="1"/>
              </p:cNvSpPr>
              <p:nvPr>
                <p:ph idx="1"/>
              </p:nvPr>
            </p:nvSpPr>
            <p:spPr>
              <a:blipFill>
                <a:blip r:embed="rId2"/>
                <a:stretch>
                  <a:fillRect l="-552"/>
                </a:stretch>
              </a:blipFill>
            </p:spPr>
            <p:txBody>
              <a:bodyPr/>
              <a:lstStyle/>
              <a:p>
                <a:r>
                  <a:rPr lang="es-ES">
                    <a:noFill/>
                  </a:rPr>
                  <a:t> </a:t>
                </a:r>
              </a:p>
            </p:txBody>
          </p:sp>
        </mc:Fallback>
      </mc:AlternateContent>
      <p:grpSp>
        <p:nvGrpSpPr>
          <p:cNvPr id="2" name="Grupo 1">
            <a:extLst>
              <a:ext uri="{FF2B5EF4-FFF2-40B4-BE49-F238E27FC236}">
                <a16:creationId xmlns:a16="http://schemas.microsoft.com/office/drawing/2014/main" id="{A641031E-9D92-6556-9A7F-7C53C3E1E0E7}"/>
              </a:ext>
            </a:extLst>
          </p:cNvPr>
          <p:cNvGrpSpPr/>
          <p:nvPr/>
        </p:nvGrpSpPr>
        <p:grpSpPr>
          <a:xfrm>
            <a:off x="10580248" y="665895"/>
            <a:ext cx="1088209" cy="1072191"/>
            <a:chOff x="10560152" y="696039"/>
            <a:chExt cx="1088209" cy="1072191"/>
          </a:xfrm>
        </p:grpSpPr>
        <p:sp>
          <p:nvSpPr>
            <p:cNvPr id="3" name="Elipse 2">
              <a:extLst>
                <a:ext uri="{FF2B5EF4-FFF2-40B4-BE49-F238E27FC236}">
                  <a16:creationId xmlns:a16="http://schemas.microsoft.com/office/drawing/2014/main" id="{2DC19C1C-2995-FB42-18EC-CA8EA596AD1A}"/>
                </a:ext>
              </a:extLst>
            </p:cNvPr>
            <p:cNvSpPr/>
            <p:nvPr/>
          </p:nvSpPr>
          <p:spPr>
            <a:xfrm>
              <a:off x="10560152" y="696039"/>
              <a:ext cx="1088209" cy="1072191"/>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4" name="Rectángulo 3" descr="Saturno con relleno sólido">
              <a:extLst>
                <a:ext uri="{FF2B5EF4-FFF2-40B4-BE49-F238E27FC236}">
                  <a16:creationId xmlns:a16="http://schemas.microsoft.com/office/drawing/2014/main" id="{FCD93332-21E7-EDF1-F7E4-5E8F8824394F}"/>
                </a:ext>
              </a:extLst>
            </p:cNvPr>
            <p:cNvSpPr/>
            <p:nvPr/>
          </p:nvSpPr>
          <p:spPr>
            <a:xfrm>
              <a:off x="10741685" y="864250"/>
              <a:ext cx="745098" cy="73413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1347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2A992-5DCC-5B65-8EFC-7D8BF57D5A32}"/>
              </a:ext>
            </a:extLst>
          </p:cNvPr>
          <p:cNvSpPr>
            <a:spLocks noGrp="1"/>
          </p:cNvSpPr>
          <p:nvPr>
            <p:ph type="title"/>
          </p:nvPr>
        </p:nvSpPr>
        <p:spPr/>
        <p:txBody>
          <a:bodyPr/>
          <a:lstStyle/>
          <a:p>
            <a:r>
              <a:rPr lang="es-ES" dirty="0"/>
              <a:t>PROCESOS ESTOCÁSTICOS</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D4C8218-555A-7B9D-9AD4-7520B4CE763E}"/>
                  </a:ext>
                </a:extLst>
              </p:cNvPr>
              <p:cNvSpPr>
                <a:spLocks noGrp="1"/>
              </p:cNvSpPr>
              <p:nvPr>
                <p:ph idx="1"/>
              </p:nvPr>
            </p:nvSpPr>
            <p:spPr/>
            <p:txBody>
              <a:bodyPr>
                <a:normAutofit/>
              </a:bodyPr>
              <a:lstStyle/>
              <a:p>
                <a:pPr marL="0" indent="0">
                  <a:buNone/>
                </a:pPr>
                <a:r>
                  <a:rPr lang="es-ES" sz="2000" dirty="0">
                    <a:solidFill>
                      <a:schemeClr val="tx1"/>
                    </a:solidFill>
                  </a:rPr>
                  <a:t>Un proceso estocástico puede representarse como:</a:t>
                </a:r>
              </a:p>
              <a:p>
                <a:pPr marL="0" indent="0">
                  <a:buNone/>
                </a:pPr>
                <a:endParaRPr lang="es-ES" sz="2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es-ES" sz="2800" i="1" smtClean="0">
                              <a:solidFill>
                                <a:schemeClr val="tx1"/>
                              </a:solidFill>
                              <a:latin typeface="Cambria Math" panose="02040503050406030204" pitchFamily="18" charset="0"/>
                            </a:rPr>
                          </m:ctrlPr>
                        </m:sSubPr>
                        <m:e>
                          <m:r>
                            <m:rPr>
                              <m:nor/>
                            </m:rPr>
                            <a:rPr lang="es-CL" sz="2800" dirty="0">
                              <a:solidFill>
                                <a:schemeClr val="tx1"/>
                              </a:solidFill>
                              <a:highlight>
                                <a:srgbClr val="FFFFFF"/>
                              </a:highlight>
                              <a:latin typeface="MJXc-TeX-main-Rw"/>
                              <a:ea typeface="Calibri" panose="020F0502020204030204" pitchFamily="34" charset="0"/>
                              <a:cs typeface="Helvetica" panose="020B0604020202020204" pitchFamily="34" charset="0"/>
                            </a:rPr>
                            <m:t>{</m:t>
                          </m:r>
                          <m:sSub>
                            <m:sSubPr>
                              <m:ctrlPr>
                                <a:rPr lang="es-ES" sz="2800" i="1">
                                  <a:solidFill>
                                    <a:schemeClr val="tx1"/>
                                  </a:solidFill>
                                  <a:latin typeface="Cambria Math" panose="02040503050406030204" pitchFamily="18" charset="0"/>
                                  <a:ea typeface="Calibri" panose="020F0502020204030204" pitchFamily="34" charset="0"/>
                                </a:rPr>
                              </m:ctrlPr>
                            </m:sSubPr>
                            <m:e>
                              <m:r>
                                <a:rPr lang="es-ES" sz="2800" i="1">
                                  <a:solidFill>
                                    <a:schemeClr val="tx1"/>
                                  </a:solidFill>
                                  <a:latin typeface="Cambria Math" panose="02040503050406030204" pitchFamily="18" charset="0"/>
                                  <a:ea typeface="Calibri" panose="020F0502020204030204" pitchFamily="34" charset="0"/>
                                </a:rPr>
                                <m:t>𝑥</m:t>
                              </m:r>
                            </m:e>
                            <m:sub>
                              <m:r>
                                <a:rPr lang="es-CL" sz="2800" i="1">
                                  <a:solidFill>
                                    <a:schemeClr val="tx1"/>
                                  </a:solidFill>
                                  <a:latin typeface="Cambria Math" panose="02040503050406030204" pitchFamily="18" charset="0"/>
                                  <a:ea typeface="Calibri" panose="020F0502020204030204" pitchFamily="34" charset="0"/>
                                </a:rPr>
                                <m:t>𝑡</m:t>
                              </m:r>
                            </m:sub>
                          </m:sSub>
                          <m:r>
                            <m:rPr>
                              <m:nor/>
                            </m:rPr>
                            <a:rPr lang="es-CL" sz="2800" dirty="0">
                              <a:solidFill>
                                <a:schemeClr val="tx1"/>
                              </a:solidFill>
                              <a:highlight>
                                <a:srgbClr val="FFFFFF"/>
                              </a:highlight>
                              <a:latin typeface="MJXc-TeX-main-Rw"/>
                              <a:ea typeface="Calibri" panose="020F0502020204030204" pitchFamily="34" charset="0"/>
                              <a:cs typeface="Helvetica" panose="020B0604020202020204" pitchFamily="34" charset="0"/>
                            </a:rPr>
                            <m:t>} </m:t>
                          </m:r>
                        </m:e>
                        <m:sub>
                          <m:r>
                            <a:rPr lang="es-ES" sz="2800" i="1">
                              <a:solidFill>
                                <a:schemeClr val="tx1"/>
                              </a:solidFill>
                              <a:latin typeface="Cambria Math" panose="02040503050406030204" pitchFamily="18" charset="0"/>
                            </a:rPr>
                            <m:t>𝑡</m:t>
                          </m:r>
                          <m:r>
                            <a:rPr lang="es-ES" sz="2800" i="1">
                              <a:solidFill>
                                <a:schemeClr val="tx1"/>
                              </a:solidFill>
                              <a:latin typeface="Cambria Math" panose="02040503050406030204" pitchFamily="18" charset="0"/>
                            </a:rPr>
                            <m:t>≥0 </m:t>
                          </m:r>
                        </m:sub>
                      </m:sSub>
                    </m:oMath>
                  </m:oMathPara>
                </a14:m>
                <a:endParaRPr lang="es-ES" sz="2000" dirty="0">
                  <a:solidFill>
                    <a:schemeClr val="tx1"/>
                  </a:solidFill>
                </a:endParaRPr>
              </a:p>
              <a:p>
                <a:pPr marL="0" indent="0">
                  <a:buNone/>
                </a:pPr>
                <a:endParaRPr lang="es-ES" sz="2000" dirty="0">
                  <a:solidFill>
                    <a:schemeClr val="tx1"/>
                  </a:solidFill>
                </a:endParaRPr>
              </a:p>
              <a:p>
                <a:pPr marL="0" indent="0">
                  <a:buNone/>
                </a:pPr>
                <a:r>
                  <a:rPr lang="es-ES" sz="2000" dirty="0">
                    <a:solidFill>
                      <a:schemeClr val="tx1"/>
                    </a:solidFill>
                  </a:rPr>
                  <a:t>Donde:</a:t>
                </a:r>
              </a:p>
              <a:p>
                <a:pPr marL="0" indent="0">
                  <a:buNone/>
                </a:pPr>
                <a:r>
                  <a:rPr lang="es-ES" sz="2000" dirty="0">
                    <a:solidFill>
                      <a:schemeClr val="tx1"/>
                    </a:solidFill>
                  </a:rPr>
                  <a:t>𝑥 es la variable aleatoria que representa el proceso estocástico.</a:t>
                </a:r>
              </a:p>
              <a:p>
                <a:pPr marL="0" indent="0">
                  <a:buNone/>
                </a:pPr>
                <a:r>
                  <a:rPr lang="es-ES" sz="2000" dirty="0">
                    <a:solidFill>
                      <a:schemeClr val="tx1"/>
                    </a:solidFill>
                  </a:rPr>
                  <a:t>𝑡 es el tiempo o el índice que indica el momento en el que se observa el proceso.</a:t>
                </a:r>
              </a:p>
            </p:txBody>
          </p:sp>
        </mc:Choice>
        <mc:Fallback xmlns="">
          <p:sp>
            <p:nvSpPr>
              <p:cNvPr id="3" name="Marcador de contenido 2">
                <a:extLst>
                  <a:ext uri="{FF2B5EF4-FFF2-40B4-BE49-F238E27FC236}">
                    <a16:creationId xmlns:a16="http://schemas.microsoft.com/office/drawing/2014/main" id="{3D4C8218-555A-7B9D-9AD4-7520B4CE763E}"/>
                  </a:ext>
                </a:extLst>
              </p:cNvPr>
              <p:cNvSpPr>
                <a:spLocks noGrp="1" noRot="1" noChangeAspect="1" noMove="1" noResize="1" noEditPoints="1" noAdjustHandles="1" noChangeArrowheads="1" noChangeShapeType="1" noTextEdit="1"/>
              </p:cNvSpPr>
              <p:nvPr>
                <p:ph idx="1"/>
              </p:nvPr>
            </p:nvSpPr>
            <p:spPr>
              <a:blipFill>
                <a:blip r:embed="rId2"/>
                <a:stretch>
                  <a:fillRect l="-552"/>
                </a:stretch>
              </a:blipFill>
            </p:spPr>
            <p:txBody>
              <a:bodyPr/>
              <a:lstStyle/>
              <a:p>
                <a:r>
                  <a:rPr lang="es-ES">
                    <a:noFill/>
                  </a:rPr>
                  <a:t> </a:t>
                </a:r>
              </a:p>
            </p:txBody>
          </p:sp>
        </mc:Fallback>
      </mc:AlternateContent>
      <p:grpSp>
        <p:nvGrpSpPr>
          <p:cNvPr id="4" name="Grupo 3">
            <a:extLst>
              <a:ext uri="{FF2B5EF4-FFF2-40B4-BE49-F238E27FC236}">
                <a16:creationId xmlns:a16="http://schemas.microsoft.com/office/drawing/2014/main" id="{BFDDC5D2-A17D-1DF8-DF3A-55D749DE3CB4}"/>
              </a:ext>
            </a:extLst>
          </p:cNvPr>
          <p:cNvGrpSpPr/>
          <p:nvPr/>
        </p:nvGrpSpPr>
        <p:grpSpPr>
          <a:xfrm>
            <a:off x="10615767" y="694886"/>
            <a:ext cx="1045279" cy="1013800"/>
            <a:chOff x="10615767" y="694886"/>
            <a:chExt cx="1045279" cy="1013800"/>
          </a:xfrm>
        </p:grpSpPr>
        <p:sp>
          <p:nvSpPr>
            <p:cNvPr id="5" name="Elipse 4">
              <a:extLst>
                <a:ext uri="{FF2B5EF4-FFF2-40B4-BE49-F238E27FC236}">
                  <a16:creationId xmlns:a16="http://schemas.microsoft.com/office/drawing/2014/main" id="{2CBA79B1-3BAF-8E3A-6171-D8222C4591DE}"/>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6" name="Rectángulo 5" descr="Dado con relleno sólido">
              <a:extLst>
                <a:ext uri="{FF2B5EF4-FFF2-40B4-BE49-F238E27FC236}">
                  <a16:creationId xmlns:a16="http://schemas.microsoft.com/office/drawing/2014/main" id="{F1F74642-3C32-33EC-D102-631A248EC3B0}"/>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404817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8B3B1A-BA15-A52D-18EE-4EAEFBD593BF}"/>
              </a:ext>
            </a:extLst>
          </p:cNvPr>
          <p:cNvSpPr>
            <a:spLocks noGrp="1"/>
          </p:cNvSpPr>
          <p:nvPr>
            <p:ph type="title"/>
          </p:nvPr>
        </p:nvSpPr>
        <p:spPr/>
        <p:txBody>
          <a:bodyPr/>
          <a:lstStyle/>
          <a:p>
            <a:r>
              <a:rPr lang="es-ES" dirty="0"/>
              <a:t>7. MODELO SARIMAX</a:t>
            </a:r>
          </a:p>
        </p:txBody>
      </p:sp>
      <p:grpSp>
        <p:nvGrpSpPr>
          <p:cNvPr id="4" name="Grupo 3">
            <a:extLst>
              <a:ext uri="{FF2B5EF4-FFF2-40B4-BE49-F238E27FC236}">
                <a16:creationId xmlns:a16="http://schemas.microsoft.com/office/drawing/2014/main" id="{E83AAF74-383F-66AB-861C-A8750DF2D5E0}"/>
              </a:ext>
            </a:extLst>
          </p:cNvPr>
          <p:cNvGrpSpPr/>
          <p:nvPr/>
        </p:nvGrpSpPr>
        <p:grpSpPr>
          <a:xfrm>
            <a:off x="10580248" y="665895"/>
            <a:ext cx="1088209" cy="1072191"/>
            <a:chOff x="10560152" y="696039"/>
            <a:chExt cx="1088209" cy="1072191"/>
          </a:xfrm>
        </p:grpSpPr>
        <p:sp>
          <p:nvSpPr>
            <p:cNvPr id="5" name="Elipse 4">
              <a:extLst>
                <a:ext uri="{FF2B5EF4-FFF2-40B4-BE49-F238E27FC236}">
                  <a16:creationId xmlns:a16="http://schemas.microsoft.com/office/drawing/2014/main" id="{FD3DD3DD-C1C0-4F15-DD53-6D9912DE2BEA}"/>
                </a:ext>
              </a:extLst>
            </p:cNvPr>
            <p:cNvSpPr/>
            <p:nvPr/>
          </p:nvSpPr>
          <p:spPr>
            <a:xfrm>
              <a:off x="10560152" y="696039"/>
              <a:ext cx="1088209" cy="1072191"/>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Saturno con relleno sólido">
              <a:extLst>
                <a:ext uri="{FF2B5EF4-FFF2-40B4-BE49-F238E27FC236}">
                  <a16:creationId xmlns:a16="http://schemas.microsoft.com/office/drawing/2014/main" id="{9C59E7C2-4414-EDDF-CAEC-B5D287B108D5}"/>
                </a:ext>
              </a:extLst>
            </p:cNvPr>
            <p:cNvSpPr/>
            <p:nvPr/>
          </p:nvSpPr>
          <p:spPr>
            <a:xfrm>
              <a:off x="10741685" y="864250"/>
              <a:ext cx="745098" cy="7341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graphicFrame>
        <p:nvGraphicFramePr>
          <p:cNvPr id="14" name="Marcador de contenido 10">
            <a:extLst>
              <a:ext uri="{FF2B5EF4-FFF2-40B4-BE49-F238E27FC236}">
                <a16:creationId xmlns:a16="http://schemas.microsoft.com/office/drawing/2014/main" id="{F340C4C0-042A-608C-3242-D5B26F36E885}"/>
              </a:ext>
            </a:extLst>
          </p:cNvPr>
          <p:cNvGraphicFramePr>
            <a:graphicFrameLocks noGrp="1"/>
          </p:cNvGraphicFramePr>
          <p:nvPr>
            <p:ph idx="1"/>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318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8B3B1A-BA15-A52D-18EE-4EAEFBD593BF}"/>
              </a:ext>
            </a:extLst>
          </p:cNvPr>
          <p:cNvSpPr>
            <a:spLocks noGrp="1"/>
          </p:cNvSpPr>
          <p:nvPr>
            <p:ph type="title"/>
          </p:nvPr>
        </p:nvSpPr>
        <p:spPr/>
        <p:txBody>
          <a:bodyPr/>
          <a:lstStyle/>
          <a:p>
            <a:r>
              <a:rPr lang="es-ES" dirty="0"/>
              <a:t>7. MODELO SARIMAX</a:t>
            </a:r>
          </a:p>
        </p:txBody>
      </p:sp>
      <mc:AlternateContent xmlns:mc="http://schemas.openxmlformats.org/markup-compatibility/2006" xmlns:a14="http://schemas.microsoft.com/office/drawing/2010/main">
        <mc:Choice Requires="a14">
          <p:sp>
            <p:nvSpPr>
              <p:cNvPr id="7" name="Marcador de contenido 2">
                <a:extLst>
                  <a:ext uri="{FF2B5EF4-FFF2-40B4-BE49-F238E27FC236}">
                    <a16:creationId xmlns:a16="http://schemas.microsoft.com/office/drawing/2014/main" id="{5FE4C8CA-3922-22E8-E3C9-470E6C5B4E44}"/>
                  </a:ext>
                </a:extLst>
              </p:cNvPr>
              <p:cNvSpPr txBox="1">
                <a:spLocks/>
              </p:cNvSpPr>
              <p:nvPr/>
            </p:nvSpPr>
            <p:spPr>
              <a:xfrm>
                <a:off x="410684" y="2230571"/>
                <a:ext cx="11335114" cy="3904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m:rPr>
                          <m:sty m:val="p"/>
                        </m:rPr>
                        <a:rPr lang="es-ES" sz="2000" b="0" i="0" smtClean="0">
                          <a:solidFill>
                            <a:schemeClr val="tx1"/>
                          </a:solidFill>
                          <a:latin typeface="Cambria Math" panose="02040503050406030204" pitchFamily="18" charset="0"/>
                        </a:rPr>
                        <m:t>SARIMAX</m:t>
                      </m:r>
                      <m:r>
                        <a:rPr lang="es-ES" sz="2000" i="1">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𝑝</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𝑑</m:t>
                      </m:r>
                      <m:r>
                        <a:rPr lang="es-ES" sz="2000" b="0" i="1" smtClean="0">
                          <a:solidFill>
                            <a:schemeClr val="tx1"/>
                          </a:solidFill>
                          <a:latin typeface="Cambria Math" panose="02040503050406030204" pitchFamily="18" charset="0"/>
                        </a:rPr>
                        <m:t>,</m:t>
                      </m:r>
                      <m:r>
                        <a:rPr lang="es-ES" sz="2000" i="1">
                          <a:solidFill>
                            <a:schemeClr val="tx1"/>
                          </a:solidFill>
                          <a:latin typeface="Cambria Math" panose="02040503050406030204" pitchFamily="18" charset="0"/>
                        </a:rPr>
                        <m:t>𝑞</m:t>
                      </m:r>
                      <m:r>
                        <a:rPr lang="es-ES" sz="2000" i="1">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𝑃</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𝐷</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𝑄</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𝑠</m:t>
                      </m:r>
                      <m:r>
                        <a:rPr lang="es-ES" sz="2000" b="0" i="1" smtClean="0">
                          <a:solidFill>
                            <a:schemeClr val="tx1"/>
                          </a:solidFill>
                          <a:latin typeface="Cambria Math" panose="02040503050406030204" pitchFamily="18" charset="0"/>
                        </a:rPr>
                        <m:t>)</m:t>
                      </m:r>
                    </m:oMath>
                  </m:oMathPara>
                </a14:m>
                <a:endParaRPr lang="es-ES" dirty="0"/>
              </a:p>
              <a:p>
                <a:endParaRPr lang="es-ES" dirty="0"/>
              </a:p>
            </p:txBody>
          </p:sp>
        </mc:Choice>
        <mc:Fallback xmlns="">
          <p:sp>
            <p:nvSpPr>
              <p:cNvPr id="7" name="Marcador de contenido 2">
                <a:extLst>
                  <a:ext uri="{FF2B5EF4-FFF2-40B4-BE49-F238E27FC236}">
                    <a16:creationId xmlns:a16="http://schemas.microsoft.com/office/drawing/2014/main" id="{5FE4C8CA-3922-22E8-E3C9-470E6C5B4E44}"/>
                  </a:ext>
                </a:extLst>
              </p:cNvPr>
              <p:cNvSpPr txBox="1">
                <a:spLocks noRot="1" noChangeAspect="1" noMove="1" noResize="1" noEditPoints="1" noAdjustHandles="1" noChangeArrowheads="1" noChangeShapeType="1" noTextEdit="1"/>
              </p:cNvSpPr>
              <p:nvPr/>
            </p:nvSpPr>
            <p:spPr>
              <a:xfrm>
                <a:off x="410684" y="2230571"/>
                <a:ext cx="11335114" cy="390418"/>
              </a:xfrm>
              <a:prstGeom prst="rect">
                <a:avLst/>
              </a:prstGeom>
              <a:blipFill>
                <a:blip r:embed="rId2"/>
                <a:stretch>
                  <a:fillRect b="-10938"/>
                </a:stretch>
              </a:blipFill>
            </p:spPr>
            <p:txBody>
              <a:bodyPr/>
              <a:lstStyle/>
              <a:p>
                <a:r>
                  <a:rPr lang="es-ES">
                    <a:noFill/>
                  </a:rPr>
                  <a:t> </a:t>
                </a:r>
              </a:p>
            </p:txBody>
          </p:sp>
        </mc:Fallback>
      </mc:AlternateContent>
      <p:grpSp>
        <p:nvGrpSpPr>
          <p:cNvPr id="3" name="Grupo 2">
            <a:extLst>
              <a:ext uri="{FF2B5EF4-FFF2-40B4-BE49-F238E27FC236}">
                <a16:creationId xmlns:a16="http://schemas.microsoft.com/office/drawing/2014/main" id="{8C837224-4B26-2114-CA22-2D262913DCC1}"/>
              </a:ext>
            </a:extLst>
          </p:cNvPr>
          <p:cNvGrpSpPr/>
          <p:nvPr/>
        </p:nvGrpSpPr>
        <p:grpSpPr>
          <a:xfrm>
            <a:off x="-32563" y="2880521"/>
            <a:ext cx="12192000" cy="3762443"/>
            <a:chOff x="-95947" y="1966121"/>
            <a:chExt cx="12192000" cy="3762443"/>
          </a:xfrm>
        </p:grpSpPr>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9DAB4DF7-95D9-2B1C-97E0-05E5F8D96F36}"/>
                    </a:ext>
                  </a:extLst>
                </p:cNvPr>
                <p:cNvSpPr txBox="1"/>
                <p:nvPr/>
              </p:nvSpPr>
              <p:spPr>
                <a:xfrm>
                  <a:off x="-95947" y="1966121"/>
                  <a:ext cx="12192000" cy="1268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s-CL" sz="2800">
                            <a:latin typeface="Cambria Math" panose="02040503050406030204" pitchFamily="18" charset="0"/>
                          </a:rPr>
                          <m:t>Θ</m:t>
                        </m:r>
                        <m:sSup>
                          <m:sSupPr>
                            <m:ctrlPr>
                              <a:rPr lang="es-ES" sz="2800" i="1">
                                <a:latin typeface="Cambria Math" panose="02040503050406030204" pitchFamily="18" charset="0"/>
                              </a:rPr>
                            </m:ctrlPr>
                          </m:sSupPr>
                          <m:e>
                            <m:d>
                              <m:dPr>
                                <m:ctrlPr>
                                  <a:rPr lang="es-ES" sz="2800" i="1">
                                    <a:latin typeface="Cambria Math" panose="02040503050406030204" pitchFamily="18" charset="0"/>
                                  </a:rPr>
                                </m:ctrlPr>
                              </m:dPr>
                              <m:e>
                                <m:r>
                                  <a:rPr lang="es-CL" sz="2800" i="1">
                                    <a:latin typeface="Cambria Math" panose="02040503050406030204" pitchFamily="18" charset="0"/>
                                  </a:rPr>
                                  <m:t>𝐿</m:t>
                                </m:r>
                              </m:e>
                            </m:d>
                          </m:e>
                          <m:sup>
                            <m:r>
                              <a:rPr lang="es-ES" sz="2800" i="1">
                                <a:latin typeface="Cambria Math" panose="02040503050406030204" pitchFamily="18" charset="0"/>
                              </a:rPr>
                              <m:t>𝑝</m:t>
                            </m:r>
                          </m:sup>
                        </m:sSup>
                        <m:r>
                          <m:rPr>
                            <m:sty m:val="p"/>
                          </m:rPr>
                          <a:rPr lang="es-CL" sz="2800">
                            <a:latin typeface="Cambria Math" panose="02040503050406030204" pitchFamily="18" charset="0"/>
                          </a:rPr>
                          <m:t>θ</m:t>
                        </m:r>
                        <m:sSup>
                          <m:sSupPr>
                            <m:ctrlPr>
                              <a:rPr lang="es-ES" sz="2800" i="1">
                                <a:latin typeface="Cambria Math" panose="02040503050406030204" pitchFamily="18" charset="0"/>
                              </a:rPr>
                            </m:ctrlPr>
                          </m:sSupPr>
                          <m:e>
                            <m:d>
                              <m:dPr>
                                <m:ctrlPr>
                                  <a:rPr lang="es-ES" sz="2800" i="1">
                                    <a:latin typeface="Cambria Math" panose="02040503050406030204" pitchFamily="18" charset="0"/>
                                  </a:rPr>
                                </m:ctrlPr>
                              </m:dPr>
                              <m:e>
                                <m:sSup>
                                  <m:sSupPr>
                                    <m:ctrlPr>
                                      <a:rPr lang="es-ES" sz="2800" i="1">
                                        <a:latin typeface="Cambria Math" panose="02040503050406030204" pitchFamily="18" charset="0"/>
                                      </a:rPr>
                                    </m:ctrlPr>
                                  </m:sSupPr>
                                  <m:e>
                                    <m:r>
                                      <a:rPr lang="es-CL" sz="2800" i="1">
                                        <a:latin typeface="Cambria Math" panose="02040503050406030204" pitchFamily="18" charset="0"/>
                                      </a:rPr>
                                      <m:t>𝐿</m:t>
                                    </m:r>
                                  </m:e>
                                  <m:sup>
                                    <m:r>
                                      <a:rPr lang="es-CL" sz="2800" i="1">
                                        <a:latin typeface="Cambria Math" panose="02040503050406030204" pitchFamily="18" charset="0"/>
                                      </a:rPr>
                                      <m:t>𝑠</m:t>
                                    </m:r>
                                  </m:sup>
                                </m:sSup>
                              </m:e>
                            </m:d>
                          </m:e>
                          <m:sup>
                            <m:r>
                              <a:rPr lang="es-CL" sz="2800" i="1">
                                <a:latin typeface="Cambria Math" panose="02040503050406030204" pitchFamily="18" charset="0"/>
                              </a:rPr>
                              <m:t>𝑃</m:t>
                            </m:r>
                          </m:sup>
                        </m:sSup>
                        <m:sSup>
                          <m:sSupPr>
                            <m:ctrlPr>
                              <a:rPr lang="es-ES" sz="2800" i="1">
                                <a:latin typeface="Cambria Math" panose="02040503050406030204" pitchFamily="18" charset="0"/>
                              </a:rPr>
                            </m:ctrlPr>
                          </m:sSupPr>
                          <m:e>
                            <m:r>
                              <a:rPr lang="es-CL" sz="2800" i="1">
                                <a:latin typeface="Cambria Math" panose="02040503050406030204" pitchFamily="18" charset="0"/>
                              </a:rPr>
                              <m:t>∆</m:t>
                            </m:r>
                          </m:e>
                          <m:sup>
                            <m:r>
                              <a:rPr lang="es-CL" sz="2800" i="1">
                                <a:latin typeface="Cambria Math" panose="02040503050406030204" pitchFamily="18" charset="0"/>
                              </a:rPr>
                              <m:t>𝑑</m:t>
                            </m:r>
                          </m:sup>
                        </m:sSup>
                        <m:sSubSup>
                          <m:sSubSupPr>
                            <m:ctrlPr>
                              <a:rPr lang="es-ES" sz="2800" i="1">
                                <a:latin typeface="Cambria Math" panose="02040503050406030204" pitchFamily="18" charset="0"/>
                              </a:rPr>
                            </m:ctrlPr>
                          </m:sSubSupPr>
                          <m:e>
                            <m:r>
                              <a:rPr lang="es-CL" sz="2800" i="1">
                                <a:latin typeface="Cambria Math" panose="02040503050406030204" pitchFamily="18" charset="0"/>
                              </a:rPr>
                              <m:t>∆</m:t>
                            </m:r>
                          </m:e>
                          <m:sub>
                            <m:r>
                              <a:rPr lang="es-CL" sz="2800" i="1">
                                <a:latin typeface="Cambria Math" panose="02040503050406030204" pitchFamily="18" charset="0"/>
                              </a:rPr>
                              <m:t>𝑠</m:t>
                            </m:r>
                          </m:sub>
                          <m:sup>
                            <m:r>
                              <a:rPr lang="es-CL" sz="2800" i="1">
                                <a:latin typeface="Cambria Math" panose="02040503050406030204" pitchFamily="18" charset="0"/>
                              </a:rPr>
                              <m:t>𝐷</m:t>
                            </m:r>
                          </m:sup>
                        </m:sSubSup>
                        <m:sSub>
                          <m:sSubPr>
                            <m:ctrlPr>
                              <a:rPr lang="es-ES" sz="2800" i="1">
                                <a:latin typeface="Cambria Math" panose="02040503050406030204" pitchFamily="18" charset="0"/>
                              </a:rPr>
                            </m:ctrlPr>
                          </m:sSubPr>
                          <m:e>
                            <m:r>
                              <a:rPr lang="es-CL" sz="2800" i="1">
                                <a:latin typeface="Cambria Math" panose="02040503050406030204" pitchFamily="18" charset="0"/>
                              </a:rPr>
                              <m:t>𝑦</m:t>
                            </m:r>
                          </m:e>
                          <m:sub>
                            <m:r>
                              <a:rPr lang="es-CL" sz="2800" i="1">
                                <a:latin typeface="Cambria Math" panose="02040503050406030204" pitchFamily="18" charset="0"/>
                              </a:rPr>
                              <m:t>𝑡</m:t>
                            </m:r>
                          </m:sub>
                        </m:sSub>
                        <m:r>
                          <a:rPr lang="es-CL" sz="2800" i="1">
                            <a:latin typeface="Cambria Math" panose="02040503050406030204" pitchFamily="18" charset="0"/>
                          </a:rPr>
                          <m:t>=</m:t>
                        </m:r>
                        <m:r>
                          <m:rPr>
                            <m:sty m:val="p"/>
                          </m:rPr>
                          <a:rPr lang="es-CL" sz="2800">
                            <a:latin typeface="Cambria Math" panose="02040503050406030204" pitchFamily="18" charset="0"/>
                          </a:rPr>
                          <m:t>Φ</m:t>
                        </m:r>
                        <m:sSup>
                          <m:sSupPr>
                            <m:ctrlPr>
                              <a:rPr lang="es-ES" sz="2800" i="1">
                                <a:latin typeface="Cambria Math" panose="02040503050406030204" pitchFamily="18" charset="0"/>
                              </a:rPr>
                            </m:ctrlPr>
                          </m:sSupPr>
                          <m:e>
                            <m:d>
                              <m:dPr>
                                <m:ctrlPr>
                                  <a:rPr lang="es-ES" sz="2800" i="1">
                                    <a:latin typeface="Cambria Math" panose="02040503050406030204" pitchFamily="18" charset="0"/>
                                  </a:rPr>
                                </m:ctrlPr>
                              </m:dPr>
                              <m:e>
                                <m:r>
                                  <a:rPr lang="es-CL" sz="2800" i="1">
                                    <a:latin typeface="Cambria Math" panose="02040503050406030204" pitchFamily="18" charset="0"/>
                                  </a:rPr>
                                  <m:t>𝐿</m:t>
                                </m:r>
                              </m:e>
                            </m:d>
                          </m:e>
                          <m:sup>
                            <m:r>
                              <a:rPr lang="es-CL" sz="2800" i="1">
                                <a:latin typeface="Cambria Math" panose="02040503050406030204" pitchFamily="18" charset="0"/>
                              </a:rPr>
                              <m:t>𝑞</m:t>
                            </m:r>
                          </m:sup>
                        </m:sSup>
                        <m:r>
                          <m:rPr>
                            <m:sty m:val="p"/>
                          </m:rPr>
                          <a:rPr lang="es-CL" sz="2800">
                            <a:latin typeface="Cambria Math" panose="02040503050406030204" pitchFamily="18" charset="0"/>
                          </a:rPr>
                          <m:t>ϕ</m:t>
                        </m:r>
                        <m:sSup>
                          <m:sSupPr>
                            <m:ctrlPr>
                              <a:rPr lang="es-ES" sz="2800" i="1">
                                <a:latin typeface="Cambria Math" panose="02040503050406030204" pitchFamily="18" charset="0"/>
                              </a:rPr>
                            </m:ctrlPr>
                          </m:sSupPr>
                          <m:e>
                            <m:d>
                              <m:dPr>
                                <m:ctrlPr>
                                  <a:rPr lang="es-ES" sz="2800" i="1">
                                    <a:latin typeface="Cambria Math" panose="02040503050406030204" pitchFamily="18" charset="0"/>
                                  </a:rPr>
                                </m:ctrlPr>
                              </m:dPr>
                              <m:e>
                                <m:sSup>
                                  <m:sSupPr>
                                    <m:ctrlPr>
                                      <a:rPr lang="es-ES" sz="2800" i="1">
                                        <a:latin typeface="Cambria Math" panose="02040503050406030204" pitchFamily="18" charset="0"/>
                                      </a:rPr>
                                    </m:ctrlPr>
                                  </m:sSupPr>
                                  <m:e>
                                    <m:r>
                                      <a:rPr lang="es-CL" sz="2800" i="1">
                                        <a:latin typeface="Cambria Math" panose="02040503050406030204" pitchFamily="18" charset="0"/>
                                      </a:rPr>
                                      <m:t>𝐿</m:t>
                                    </m:r>
                                  </m:e>
                                  <m:sup>
                                    <m:r>
                                      <a:rPr lang="es-CL" sz="2800" i="1">
                                        <a:latin typeface="Cambria Math" panose="02040503050406030204" pitchFamily="18" charset="0"/>
                                      </a:rPr>
                                      <m:t>𝑠</m:t>
                                    </m:r>
                                  </m:sup>
                                </m:sSup>
                              </m:e>
                            </m:d>
                          </m:e>
                          <m:sup>
                            <m:r>
                              <a:rPr lang="es-CL" sz="2800" i="1">
                                <a:latin typeface="Cambria Math" panose="02040503050406030204" pitchFamily="18" charset="0"/>
                              </a:rPr>
                              <m:t>𝑄</m:t>
                            </m:r>
                          </m:sup>
                        </m:sSup>
                        <m:sSup>
                          <m:sSupPr>
                            <m:ctrlPr>
                              <a:rPr lang="es-ES" sz="2800" i="1">
                                <a:latin typeface="Cambria Math" panose="02040503050406030204" pitchFamily="18" charset="0"/>
                              </a:rPr>
                            </m:ctrlPr>
                          </m:sSupPr>
                          <m:e>
                            <m:r>
                              <a:rPr lang="es-CL" sz="2800" i="1">
                                <a:latin typeface="Cambria Math" panose="02040503050406030204" pitchFamily="18" charset="0"/>
                              </a:rPr>
                              <m:t>∆</m:t>
                            </m:r>
                          </m:e>
                          <m:sup>
                            <m:r>
                              <a:rPr lang="es-CL" sz="2800" i="1">
                                <a:latin typeface="Cambria Math" panose="02040503050406030204" pitchFamily="18" charset="0"/>
                              </a:rPr>
                              <m:t>𝑑</m:t>
                            </m:r>
                          </m:sup>
                        </m:sSup>
                        <m:sSubSup>
                          <m:sSubSupPr>
                            <m:ctrlPr>
                              <a:rPr lang="es-ES" sz="2800" i="1">
                                <a:latin typeface="Cambria Math" panose="02040503050406030204" pitchFamily="18" charset="0"/>
                              </a:rPr>
                            </m:ctrlPr>
                          </m:sSubSupPr>
                          <m:e>
                            <m:r>
                              <a:rPr lang="es-CL" sz="2800" i="1">
                                <a:latin typeface="Cambria Math" panose="02040503050406030204" pitchFamily="18" charset="0"/>
                              </a:rPr>
                              <m:t>∆</m:t>
                            </m:r>
                          </m:e>
                          <m:sub>
                            <m:r>
                              <a:rPr lang="es-CL" sz="2800" i="1">
                                <a:latin typeface="Cambria Math" panose="02040503050406030204" pitchFamily="18" charset="0"/>
                              </a:rPr>
                              <m:t>𝑠</m:t>
                            </m:r>
                          </m:sub>
                          <m:sup>
                            <m:r>
                              <a:rPr lang="es-CL" sz="2800" i="1">
                                <a:latin typeface="Cambria Math" panose="02040503050406030204" pitchFamily="18" charset="0"/>
                              </a:rPr>
                              <m:t>𝐷</m:t>
                            </m:r>
                          </m:sup>
                        </m:sSubSup>
                        <m:sSub>
                          <m:sSubPr>
                            <m:ctrlPr>
                              <a:rPr lang="es-ES" sz="2800" i="1">
                                <a:latin typeface="Cambria Math" panose="02040503050406030204" pitchFamily="18" charset="0"/>
                              </a:rPr>
                            </m:ctrlPr>
                          </m:sSubPr>
                          <m:e>
                            <m:r>
                              <a:rPr lang="es-CL" sz="2800" i="1">
                                <a:latin typeface="Cambria Math" panose="02040503050406030204" pitchFamily="18" charset="0"/>
                              </a:rPr>
                              <m:t>𝜖</m:t>
                            </m:r>
                          </m:e>
                          <m:sub>
                            <m:r>
                              <a:rPr lang="es-CL" sz="2800" i="1">
                                <a:latin typeface="Cambria Math" panose="02040503050406030204" pitchFamily="18" charset="0"/>
                              </a:rPr>
                              <m:t>𝑡</m:t>
                            </m:r>
                          </m:sub>
                        </m:sSub>
                        <m:r>
                          <a:rPr lang="es-CL" sz="2800" i="1">
                            <a:latin typeface="Cambria Math" panose="02040503050406030204" pitchFamily="18" charset="0"/>
                          </a:rPr>
                          <m:t>+</m:t>
                        </m:r>
                        <m:nary>
                          <m:naryPr>
                            <m:chr m:val="∑"/>
                            <m:limLoc m:val="undOvr"/>
                            <m:ctrlPr>
                              <a:rPr lang="es-ES" sz="2800" i="1">
                                <a:latin typeface="Cambria Math" panose="02040503050406030204" pitchFamily="18" charset="0"/>
                              </a:rPr>
                            </m:ctrlPr>
                          </m:naryPr>
                          <m:sub>
                            <m:r>
                              <a:rPr lang="es-CL" sz="2800" i="1">
                                <a:latin typeface="Cambria Math" panose="02040503050406030204" pitchFamily="18" charset="0"/>
                              </a:rPr>
                              <m:t>𝑖</m:t>
                            </m:r>
                            <m:r>
                              <a:rPr lang="es-CL" sz="2800" i="1">
                                <a:latin typeface="Cambria Math" panose="02040503050406030204" pitchFamily="18" charset="0"/>
                              </a:rPr>
                              <m:t>=1</m:t>
                            </m:r>
                          </m:sub>
                          <m:sup>
                            <m:r>
                              <a:rPr lang="es-CL" sz="2800" i="1">
                                <a:latin typeface="Cambria Math" panose="02040503050406030204" pitchFamily="18" charset="0"/>
                              </a:rPr>
                              <m:t>𝑛</m:t>
                            </m:r>
                          </m:sup>
                          <m:e>
                            <m:sSub>
                              <m:sSubPr>
                                <m:ctrlPr>
                                  <a:rPr lang="es-ES" sz="2800" i="1">
                                    <a:latin typeface="Cambria Math" panose="02040503050406030204" pitchFamily="18" charset="0"/>
                                  </a:rPr>
                                </m:ctrlPr>
                              </m:sSubPr>
                              <m:e>
                                <m:r>
                                  <a:rPr lang="es-CL" sz="2800" i="1">
                                    <a:latin typeface="Cambria Math" panose="02040503050406030204" pitchFamily="18" charset="0"/>
                                  </a:rPr>
                                  <m:t>𝛽</m:t>
                                </m:r>
                              </m:e>
                              <m:sub>
                                <m:r>
                                  <a:rPr lang="es-CL" sz="2800" i="1">
                                    <a:latin typeface="Cambria Math" panose="02040503050406030204" pitchFamily="18" charset="0"/>
                                  </a:rPr>
                                  <m:t>𝑖</m:t>
                                </m:r>
                              </m:sub>
                            </m:sSub>
                            <m:sSubSup>
                              <m:sSubSupPr>
                                <m:ctrlPr>
                                  <a:rPr lang="es-ES" sz="2800" i="1">
                                    <a:latin typeface="Cambria Math" panose="02040503050406030204" pitchFamily="18" charset="0"/>
                                  </a:rPr>
                                </m:ctrlPr>
                              </m:sSubSupPr>
                              <m:e>
                                <m:r>
                                  <a:rPr lang="es-CL" sz="2800" i="1">
                                    <a:latin typeface="Cambria Math" panose="02040503050406030204" pitchFamily="18" charset="0"/>
                                  </a:rPr>
                                  <m:t>𝑥</m:t>
                                </m:r>
                              </m:e>
                              <m:sub>
                                <m:r>
                                  <a:rPr lang="es-CL" sz="2800" i="1">
                                    <a:latin typeface="Cambria Math" panose="02040503050406030204" pitchFamily="18" charset="0"/>
                                  </a:rPr>
                                  <m:t>𝑡</m:t>
                                </m:r>
                              </m:sub>
                              <m:sup>
                                <m:r>
                                  <a:rPr lang="es-CL" sz="2800" i="1">
                                    <a:latin typeface="Cambria Math" panose="02040503050406030204" pitchFamily="18" charset="0"/>
                                  </a:rPr>
                                  <m:t>𝑖</m:t>
                                </m:r>
                              </m:sup>
                            </m:sSubSup>
                          </m:e>
                        </m:nary>
                      </m:oMath>
                    </m:oMathPara>
                  </a14:m>
                  <a:endParaRPr lang="es-ES" sz="4400" dirty="0"/>
                </a:p>
              </p:txBody>
            </p:sp>
          </mc:Choice>
          <mc:Fallback xmlns="">
            <p:sp>
              <p:nvSpPr>
                <p:cNvPr id="6" name="CuadroTexto 5">
                  <a:extLst>
                    <a:ext uri="{FF2B5EF4-FFF2-40B4-BE49-F238E27FC236}">
                      <a16:creationId xmlns:a16="http://schemas.microsoft.com/office/drawing/2014/main" id="{9DAB4DF7-95D9-2B1C-97E0-05E5F8D96F36}"/>
                    </a:ext>
                  </a:extLst>
                </p:cNvPr>
                <p:cNvSpPr txBox="1">
                  <a:spLocks noRot="1" noChangeAspect="1" noMove="1" noResize="1" noEditPoints="1" noAdjustHandles="1" noChangeArrowheads="1" noChangeShapeType="1" noTextEdit="1"/>
                </p:cNvSpPr>
                <p:nvPr/>
              </p:nvSpPr>
              <p:spPr>
                <a:xfrm>
                  <a:off x="-95947" y="1966121"/>
                  <a:ext cx="12192000" cy="1268552"/>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0C57AC1B-8926-F5E7-B7E7-0A51C4FAC6DB}"/>
                    </a:ext>
                  </a:extLst>
                </p:cNvPr>
                <p:cNvSpPr txBox="1"/>
                <p:nvPr/>
              </p:nvSpPr>
              <p:spPr>
                <a:xfrm>
                  <a:off x="8500231" y="3843624"/>
                  <a:ext cx="2342552" cy="1884940"/>
                </a:xfrm>
                <a:prstGeom prst="rect">
                  <a:avLst/>
                </a:prstGeom>
                <a:noFill/>
              </p:spPr>
              <p:txBody>
                <a:bodyPr wrap="square">
                  <a:spAutoFit/>
                </a:bodyPr>
                <a:lstStyle/>
                <a:p>
                  <a:pPr algn="just"/>
                  <a:r>
                    <a:rPr lang="es-CL" sz="1800" dirty="0">
                      <a:effectLst/>
                      <a:latin typeface="Arial" panose="020B0604020202020204" pitchFamily="34" charset="0"/>
                      <a:ea typeface="Calibri" panose="020F0502020204030204" pitchFamily="34" charset="0"/>
                    </a:rPr>
                    <a:t>Para </a:t>
                  </a:r>
                  <a:r>
                    <a:rPr lang="es-CL" sz="2000" i="1" dirty="0">
                      <a:effectLst/>
                      <a:latin typeface="Times New Roman" panose="02020603050405020304" pitchFamily="18" charset="0"/>
                      <a:ea typeface="Calibri" panose="020F0502020204030204" pitchFamily="34" charset="0"/>
                    </a:rPr>
                    <a:t>n</a:t>
                  </a:r>
                  <a:r>
                    <a:rPr lang="es-CL" sz="1800" dirty="0">
                      <a:effectLst/>
                      <a:latin typeface="Arial" panose="020B0604020202020204" pitchFamily="34" charset="0"/>
                      <a:ea typeface="Calibri" panose="020F0502020204030204" pitchFamily="34" charset="0"/>
                    </a:rPr>
                    <a:t> variables exógenas definidas en cada periodo de tiempo </a:t>
                  </a:r>
                  <a:r>
                    <a:rPr lang="es-CL" sz="2000" i="1" dirty="0">
                      <a:effectLst/>
                      <a:latin typeface="Times New Roman" panose="02020603050405020304" pitchFamily="18" charset="0"/>
                      <a:ea typeface="Calibri" panose="020F0502020204030204" pitchFamily="34" charset="0"/>
                    </a:rPr>
                    <a:t>t</a:t>
                  </a:r>
                  <a:r>
                    <a:rPr lang="es-CL" sz="1800" dirty="0">
                      <a:effectLst/>
                      <a:latin typeface="Arial" panose="020B0604020202020204" pitchFamily="34" charset="0"/>
                      <a:ea typeface="Calibri" panose="020F0502020204030204" pitchFamily="34" charset="0"/>
                    </a:rPr>
                    <a:t>, denotado como </a:t>
                  </a:r>
                  <a14:m>
                    <m:oMath xmlns:m="http://schemas.openxmlformats.org/officeDocument/2006/math">
                      <m:sSubSup>
                        <m:sSubSupPr>
                          <m:ctrlPr>
                            <a:rPr lang="es-ES" sz="2000" i="1">
                              <a:effectLst/>
                              <a:latin typeface="Cambria Math" panose="02040503050406030204" pitchFamily="18" charset="0"/>
                            </a:rPr>
                          </m:ctrlPr>
                        </m:sSubSupPr>
                        <m:e>
                          <m:r>
                            <a:rPr lang="es-CL" sz="2000" i="1">
                              <a:effectLst/>
                              <a:latin typeface="Cambria Math" panose="02040503050406030204" pitchFamily="18" charset="0"/>
                              <a:ea typeface="Calibri" panose="020F0502020204030204" pitchFamily="34" charset="0"/>
                              <a:cs typeface="Arial" panose="020B0604020202020204" pitchFamily="34" charset="0"/>
                            </a:rPr>
                            <m:t>𝑥</m:t>
                          </m:r>
                        </m:e>
                        <m:sub>
                          <m:r>
                            <a:rPr lang="es-CL" sz="2000" i="1">
                              <a:effectLst/>
                              <a:latin typeface="Cambria Math" panose="02040503050406030204" pitchFamily="18" charset="0"/>
                              <a:ea typeface="Calibri" panose="020F0502020204030204" pitchFamily="34" charset="0"/>
                              <a:cs typeface="Arial" panose="020B0604020202020204" pitchFamily="34" charset="0"/>
                            </a:rPr>
                            <m:t>𝑡</m:t>
                          </m:r>
                        </m:sub>
                        <m:sup>
                          <m:r>
                            <a:rPr lang="es-CL" sz="2000" i="1">
                              <a:effectLst/>
                              <a:latin typeface="Cambria Math" panose="02040503050406030204" pitchFamily="18" charset="0"/>
                              <a:ea typeface="Calibri" panose="020F0502020204030204" pitchFamily="34" charset="0"/>
                              <a:cs typeface="Arial" panose="020B0604020202020204" pitchFamily="34" charset="0"/>
                            </a:rPr>
                            <m:t>𝑖</m:t>
                          </m:r>
                        </m:sup>
                      </m:sSubSup>
                    </m:oMath>
                  </a14:m>
                  <a:r>
                    <a:rPr lang="es-CL" sz="2000" dirty="0">
                      <a:effectLst/>
                      <a:latin typeface="Arial" panose="020B0604020202020204" pitchFamily="34" charset="0"/>
                      <a:ea typeface="Times New Roman" panose="02020603050405020304" pitchFamily="18" charset="0"/>
                    </a:rPr>
                    <a:t> </a:t>
                  </a:r>
                  <a:r>
                    <a:rPr lang="es-CL" sz="1800" dirty="0">
                      <a:effectLst/>
                      <a:latin typeface="Arial" panose="020B0604020202020204" pitchFamily="34" charset="0"/>
                      <a:ea typeface="Calibri" panose="020F0502020204030204" pitchFamily="34" charset="0"/>
                    </a:rPr>
                    <a:t>para </a:t>
                  </a:r>
                  <a14:m>
                    <m:oMath xmlns:m="http://schemas.openxmlformats.org/officeDocument/2006/math">
                      <m:r>
                        <a:rPr lang="es-CL" sz="2000" i="1">
                          <a:effectLst/>
                          <a:latin typeface="Cambria Math" panose="02040503050406030204" pitchFamily="18" charset="0"/>
                          <a:ea typeface="Times New Roman" panose="02020603050405020304" pitchFamily="18" charset="0"/>
                          <a:cs typeface="Arial" panose="020B0604020202020204" pitchFamily="34" charset="0"/>
                        </a:rPr>
                        <m:t>𝑖</m:t>
                      </m:r>
                      <m:r>
                        <a:rPr lang="es-CL" sz="2000" i="1">
                          <a:effectLst/>
                          <a:latin typeface="Cambria Math" panose="02040503050406030204" pitchFamily="18" charset="0"/>
                          <a:ea typeface="Times New Roman" panose="02020603050405020304" pitchFamily="18" charset="0"/>
                          <a:cs typeface="Arial" panose="020B0604020202020204" pitchFamily="34" charset="0"/>
                        </a:rPr>
                        <m:t>≤</m:t>
                      </m:r>
                      <m:r>
                        <a:rPr lang="es-CL" sz="2000" i="1">
                          <a:effectLst/>
                          <a:latin typeface="Cambria Math" panose="02040503050406030204" pitchFamily="18" charset="0"/>
                          <a:ea typeface="Times New Roman" panose="02020603050405020304" pitchFamily="18" charset="0"/>
                          <a:cs typeface="Arial" panose="020B0604020202020204" pitchFamily="34" charset="0"/>
                        </a:rPr>
                        <m:t>𝑛</m:t>
                      </m:r>
                    </m:oMath>
                  </a14:m>
                  <a:r>
                    <a:rPr lang="es-CL" sz="2000" dirty="0">
                      <a:effectLst/>
                      <a:latin typeface="Arial" panose="020B0604020202020204" pitchFamily="34" charset="0"/>
                      <a:ea typeface="Times New Roman" panose="02020603050405020304" pitchFamily="18" charset="0"/>
                    </a:rPr>
                    <a:t>,</a:t>
                  </a:r>
                  <a:r>
                    <a:rPr lang="es-CL" sz="1800" dirty="0">
                      <a:effectLst/>
                      <a:latin typeface="Arial" panose="020B0604020202020204" pitchFamily="34" charset="0"/>
                      <a:ea typeface="Times New Roman" panose="02020603050405020304" pitchFamily="18" charset="0"/>
                    </a:rPr>
                    <a:t> con coeficiente </a:t>
                  </a:r>
                  <a14:m>
                    <m:oMath xmlns:m="http://schemas.openxmlformats.org/officeDocument/2006/math">
                      <m:sSub>
                        <m:sSubPr>
                          <m:ctrlPr>
                            <a:rPr lang="es-ES" sz="2000" i="1">
                              <a:effectLst/>
                              <a:latin typeface="Cambria Math" panose="02040503050406030204" pitchFamily="18" charset="0"/>
                              <a:ea typeface="Times New Roman" panose="02020603050405020304" pitchFamily="18" charset="0"/>
                            </a:rPr>
                          </m:ctrlPr>
                        </m:sSubPr>
                        <m:e>
                          <m:r>
                            <a:rPr lang="es-CL" sz="2000" i="1">
                              <a:effectLst/>
                              <a:latin typeface="Cambria Math" panose="02040503050406030204" pitchFamily="18" charset="0"/>
                              <a:ea typeface="Times New Roman" panose="02020603050405020304" pitchFamily="18" charset="0"/>
                              <a:cs typeface="Arial" panose="020B0604020202020204" pitchFamily="34" charset="0"/>
                            </a:rPr>
                            <m:t>𝛽</m:t>
                          </m:r>
                        </m:e>
                        <m:sub>
                          <m:r>
                            <a:rPr lang="es-CL" sz="2000" i="1">
                              <a:effectLst/>
                              <a:latin typeface="Cambria Math" panose="02040503050406030204" pitchFamily="18" charset="0"/>
                              <a:ea typeface="Times New Roman" panose="02020603050405020304" pitchFamily="18" charset="0"/>
                              <a:cs typeface="Arial" panose="020B0604020202020204" pitchFamily="34" charset="0"/>
                            </a:rPr>
                            <m:t>𝑖</m:t>
                          </m:r>
                        </m:sub>
                      </m:sSub>
                      <m:r>
                        <a:rPr lang="es-ES" sz="2000" b="0" i="0" smtClean="0">
                          <a:effectLst/>
                          <a:latin typeface="Cambria Math" panose="02040503050406030204" pitchFamily="18" charset="0"/>
                          <a:ea typeface="Times New Roman" panose="02020603050405020304" pitchFamily="18" charset="0"/>
                          <a:cs typeface="Arial" panose="020B0604020202020204" pitchFamily="34" charset="0"/>
                        </a:rPr>
                        <m:t>.</m:t>
                      </m:r>
                    </m:oMath>
                  </a14:m>
                  <a:r>
                    <a:rPr lang="es-CL" sz="1800" dirty="0">
                      <a:effectLst/>
                      <a:latin typeface="Arial" panose="020B0604020202020204" pitchFamily="34" charset="0"/>
                      <a:ea typeface="Calibri" panose="020F0502020204030204" pitchFamily="34" charset="0"/>
                    </a:rPr>
                    <a:t> </a:t>
                  </a:r>
                  <a:endParaRPr lang="es-ES" dirty="0"/>
                </a:p>
              </p:txBody>
            </p:sp>
          </mc:Choice>
          <mc:Fallback xmlns="">
            <p:sp>
              <p:nvSpPr>
                <p:cNvPr id="8" name="CuadroTexto 7">
                  <a:extLst>
                    <a:ext uri="{FF2B5EF4-FFF2-40B4-BE49-F238E27FC236}">
                      <a16:creationId xmlns:a16="http://schemas.microsoft.com/office/drawing/2014/main" id="{0C57AC1B-8926-F5E7-B7E7-0A51C4FAC6DB}"/>
                    </a:ext>
                  </a:extLst>
                </p:cNvPr>
                <p:cNvSpPr txBox="1">
                  <a:spLocks noRot="1" noChangeAspect="1" noMove="1" noResize="1" noEditPoints="1" noAdjustHandles="1" noChangeArrowheads="1" noChangeShapeType="1" noTextEdit="1"/>
                </p:cNvSpPr>
                <p:nvPr/>
              </p:nvSpPr>
              <p:spPr>
                <a:xfrm>
                  <a:off x="8500231" y="3843624"/>
                  <a:ext cx="2342552" cy="1884940"/>
                </a:xfrm>
                <a:prstGeom prst="rect">
                  <a:avLst/>
                </a:prstGeom>
                <a:blipFill>
                  <a:blip r:embed="rId4"/>
                  <a:stretch>
                    <a:fillRect l="-2344" t="-1942" r="-2604" b="-4207"/>
                  </a:stretch>
                </a:blipFill>
              </p:spPr>
              <p:txBody>
                <a:bodyPr/>
                <a:lstStyle/>
                <a:p>
                  <a:r>
                    <a:rPr lang="es-ES">
                      <a:noFill/>
                    </a:rPr>
                    <a:t> </a:t>
                  </a:r>
                </a:p>
              </p:txBody>
            </p:sp>
          </mc:Fallback>
        </mc:AlternateContent>
        <p:sp>
          <p:nvSpPr>
            <p:cNvPr id="9" name="Cerrar llave 8">
              <a:extLst>
                <a:ext uri="{FF2B5EF4-FFF2-40B4-BE49-F238E27FC236}">
                  <a16:creationId xmlns:a16="http://schemas.microsoft.com/office/drawing/2014/main" id="{892DEE54-1395-6F52-1BBC-4C1D7AA35F43}"/>
                </a:ext>
              </a:extLst>
            </p:cNvPr>
            <p:cNvSpPr/>
            <p:nvPr/>
          </p:nvSpPr>
          <p:spPr>
            <a:xfrm rot="5400000">
              <a:off x="9434663" y="2827900"/>
              <a:ext cx="307777" cy="1422497"/>
            </a:xfrm>
            <a:prstGeom prst="rightBrace">
              <a:avLst>
                <a:gd name="adj1" fmla="val 8333"/>
                <a:gd name="adj2" fmla="val 46024"/>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s-ES"/>
            </a:p>
          </p:txBody>
        </p:sp>
      </p:grpSp>
      <p:grpSp>
        <p:nvGrpSpPr>
          <p:cNvPr id="4" name="Grupo 3">
            <a:extLst>
              <a:ext uri="{FF2B5EF4-FFF2-40B4-BE49-F238E27FC236}">
                <a16:creationId xmlns:a16="http://schemas.microsoft.com/office/drawing/2014/main" id="{E83AAF74-383F-66AB-861C-A8750DF2D5E0}"/>
              </a:ext>
            </a:extLst>
          </p:cNvPr>
          <p:cNvGrpSpPr/>
          <p:nvPr/>
        </p:nvGrpSpPr>
        <p:grpSpPr>
          <a:xfrm>
            <a:off x="10580248" y="665895"/>
            <a:ext cx="1088209" cy="1072191"/>
            <a:chOff x="10560152" y="696039"/>
            <a:chExt cx="1088209" cy="1072191"/>
          </a:xfrm>
        </p:grpSpPr>
        <p:sp>
          <p:nvSpPr>
            <p:cNvPr id="5" name="Elipse 4">
              <a:extLst>
                <a:ext uri="{FF2B5EF4-FFF2-40B4-BE49-F238E27FC236}">
                  <a16:creationId xmlns:a16="http://schemas.microsoft.com/office/drawing/2014/main" id="{FD3DD3DD-C1C0-4F15-DD53-6D9912DE2BEA}"/>
                </a:ext>
              </a:extLst>
            </p:cNvPr>
            <p:cNvSpPr/>
            <p:nvPr/>
          </p:nvSpPr>
          <p:spPr>
            <a:xfrm>
              <a:off x="10560152" y="696039"/>
              <a:ext cx="1088209" cy="1072191"/>
            </a:xfrm>
            <a:prstGeom prst="ellipse">
              <a:avLst/>
            </a:prstGeom>
            <a:solidFill>
              <a:schemeClr val="accent2"/>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0" name="Rectángulo 9" descr="Saturno con relleno sólido">
              <a:extLst>
                <a:ext uri="{FF2B5EF4-FFF2-40B4-BE49-F238E27FC236}">
                  <a16:creationId xmlns:a16="http://schemas.microsoft.com/office/drawing/2014/main" id="{9C59E7C2-4414-EDDF-CAEC-B5D287B108D5}"/>
                </a:ext>
              </a:extLst>
            </p:cNvPr>
            <p:cNvSpPr/>
            <p:nvPr/>
          </p:nvSpPr>
          <p:spPr>
            <a:xfrm>
              <a:off x="10741685" y="864250"/>
              <a:ext cx="745098" cy="73413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386643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FD180-3076-1B2F-147B-2962C9A48349}"/>
              </a:ext>
            </a:extLst>
          </p:cNvPr>
          <p:cNvSpPr>
            <a:spLocks noGrp="1"/>
          </p:cNvSpPr>
          <p:nvPr>
            <p:ph type="title"/>
          </p:nvPr>
        </p:nvSpPr>
        <p:spPr/>
        <p:txBody>
          <a:bodyPr/>
          <a:lstStyle/>
          <a:p>
            <a:r>
              <a:rPr lang="es-ES" dirty="0"/>
              <a:t>PROCESOS ESTOCÁSTICOS</a:t>
            </a:r>
          </a:p>
        </p:txBody>
      </p:sp>
      <p:grpSp>
        <p:nvGrpSpPr>
          <p:cNvPr id="6" name="Grupo 5">
            <a:extLst>
              <a:ext uri="{FF2B5EF4-FFF2-40B4-BE49-F238E27FC236}">
                <a16:creationId xmlns:a16="http://schemas.microsoft.com/office/drawing/2014/main" id="{6BA82287-F30D-2487-D4D0-044D06385CD6}"/>
              </a:ext>
            </a:extLst>
          </p:cNvPr>
          <p:cNvGrpSpPr/>
          <p:nvPr/>
        </p:nvGrpSpPr>
        <p:grpSpPr>
          <a:xfrm>
            <a:off x="10615767" y="694886"/>
            <a:ext cx="1045279" cy="1013800"/>
            <a:chOff x="10615767" y="694886"/>
            <a:chExt cx="1045279" cy="1013800"/>
          </a:xfrm>
        </p:grpSpPr>
        <p:sp>
          <p:nvSpPr>
            <p:cNvPr id="4" name="Elipse 3">
              <a:extLst>
                <a:ext uri="{FF2B5EF4-FFF2-40B4-BE49-F238E27FC236}">
                  <a16:creationId xmlns:a16="http://schemas.microsoft.com/office/drawing/2014/main" id="{BF1FCB76-E47A-ED6C-B2D8-6410627FAD3E}"/>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5" name="Rectángulo 4" descr="Dado con relleno sólido">
              <a:extLst>
                <a:ext uri="{FF2B5EF4-FFF2-40B4-BE49-F238E27FC236}">
                  <a16:creationId xmlns:a16="http://schemas.microsoft.com/office/drawing/2014/main" id="{4EA7AC02-F24D-B673-F54C-37958D7B3761}"/>
                </a:ext>
              </a:extLst>
            </p:cNvPr>
            <p:cNvSpPr/>
            <p:nvPr/>
          </p:nvSpPr>
          <p:spPr>
            <a:xfrm>
              <a:off x="10761784" y="853219"/>
              <a:ext cx="787437" cy="76372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mc:AlternateContent xmlns:mc="http://schemas.openxmlformats.org/markup-compatibility/2006" xmlns:a14="http://schemas.microsoft.com/office/drawing/2010/main">
        <mc:Choice Requires="a14">
          <p:graphicFrame>
            <p:nvGraphicFramePr>
              <p:cNvPr id="3" name="CuadroTexto 5">
                <a:extLst>
                  <a:ext uri="{FF2B5EF4-FFF2-40B4-BE49-F238E27FC236}">
                    <a16:creationId xmlns:a16="http://schemas.microsoft.com/office/drawing/2014/main" id="{D8C0E7D3-407C-3D76-8337-94BB245C7064}"/>
                  </a:ext>
                </a:extLst>
              </p:cNvPr>
              <p:cNvGraphicFramePr/>
              <p:nvPr/>
            </p:nvGraphicFramePr>
            <p:xfrm>
              <a:off x="733592" y="2332896"/>
              <a:ext cx="11029615" cy="3678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3" name="CuadroTexto 5">
                <a:extLst>
                  <a:ext uri="{FF2B5EF4-FFF2-40B4-BE49-F238E27FC236}">
                    <a16:creationId xmlns:a16="http://schemas.microsoft.com/office/drawing/2014/main" id="{D8C0E7D3-407C-3D76-8337-94BB245C7064}"/>
                  </a:ext>
                </a:extLst>
              </p:cNvPr>
              <p:cNvGraphicFramePr/>
              <p:nvPr>
                <p:extLst>
                  <p:ext uri="{D42A27DB-BD31-4B8C-83A1-F6EECF244321}">
                    <p14:modId xmlns:p14="http://schemas.microsoft.com/office/powerpoint/2010/main" val="2959904361"/>
                  </p:ext>
                </p:extLst>
              </p:nvPr>
            </p:nvGraphicFramePr>
            <p:xfrm>
              <a:off x="733592" y="2332896"/>
              <a:ext cx="11029615" cy="367830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2292008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65AEEF-1551-6E76-3663-6D37A30D1883}"/>
              </a:ext>
            </a:extLst>
          </p:cNvPr>
          <p:cNvSpPr>
            <a:spLocks noGrp="1"/>
          </p:cNvSpPr>
          <p:nvPr>
            <p:ph type="title" idx="4294967295"/>
          </p:nvPr>
        </p:nvSpPr>
        <p:spPr>
          <a:xfrm>
            <a:off x="0" y="701675"/>
            <a:ext cx="11029950" cy="1014413"/>
          </a:xfrm>
        </p:spPr>
        <p:txBody>
          <a:bodyPr/>
          <a:lstStyle/>
          <a:p>
            <a:r>
              <a:rPr lang="es-ES" dirty="0"/>
              <a:t>PROCESOS ESTOCÁSTICOS</a:t>
            </a:r>
          </a:p>
        </p:txBody>
      </p:sp>
      <p:pic>
        <p:nvPicPr>
          <p:cNvPr id="5" name="Marcador de contenido 4" descr="Diagrama&#10;&#10;Descripción generada automáticamente">
            <a:extLst>
              <a:ext uri="{FF2B5EF4-FFF2-40B4-BE49-F238E27FC236}">
                <a16:creationId xmlns:a16="http://schemas.microsoft.com/office/drawing/2014/main" id="{4067D6BE-B095-DF4C-5DE5-E2CFB1F00A76}"/>
              </a:ext>
            </a:extLst>
          </p:cNvPr>
          <p:cNvPicPr>
            <a:picLocks noGrp="1" noChangeAspect="1"/>
          </p:cNvPicPr>
          <p:nvPr>
            <p:ph idx="4294967295"/>
          </p:nvPr>
        </p:nvPicPr>
        <p:blipFill>
          <a:blip r:embed="rId2"/>
          <a:stretch>
            <a:fillRect/>
          </a:stretch>
        </p:blipFill>
        <p:spPr>
          <a:xfrm>
            <a:off x="1474237" y="1208881"/>
            <a:ext cx="8494713" cy="4779963"/>
          </a:xfrm>
        </p:spPr>
      </p:pic>
      <mc:AlternateContent xmlns:mc="http://schemas.openxmlformats.org/markup-compatibility/2006" xmlns:a14="http://schemas.microsoft.com/office/drawing/2010/main">
        <mc:Choice Requires="a14">
          <p:sp>
            <p:nvSpPr>
              <p:cNvPr id="6" name="Marcador de contenido 2">
                <a:extLst>
                  <a:ext uri="{FF2B5EF4-FFF2-40B4-BE49-F238E27FC236}">
                    <a16:creationId xmlns:a16="http://schemas.microsoft.com/office/drawing/2014/main" id="{DF67F02C-EA8C-3EB1-58E4-649FF4E4A857}"/>
                  </a:ext>
                </a:extLst>
              </p:cNvPr>
              <p:cNvSpPr txBox="1">
                <a:spLocks/>
              </p:cNvSpPr>
              <p:nvPr/>
            </p:nvSpPr>
            <p:spPr>
              <a:xfrm>
                <a:off x="838199" y="5037419"/>
                <a:ext cx="10734675" cy="1616638"/>
              </a:xfrm>
              <a:prstGeom prst="rect">
                <a:avLst/>
              </a:prstGeom>
              <a:solidFill>
                <a:srgbClr val="FF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dirty="0">
                    <a:solidFill>
                      <a:schemeClr val="tx2"/>
                    </a:solidFill>
                  </a:rPr>
                  <a:t>Debemos imaginarnos que en cada momento temporal (t={0,1,2,....}) el proceso </a:t>
                </a:r>
                <a14:m>
                  <m:oMath xmlns:m="http://schemas.openxmlformats.org/officeDocument/2006/math">
                    <m:sSub>
                      <m:sSubPr>
                        <m:ctrlPr>
                          <a:rPr lang="es-ES" i="1">
                            <a:solidFill>
                              <a:schemeClr val="tx2"/>
                            </a:solidFill>
                            <a:latin typeface="Cambria Math" panose="02040503050406030204" pitchFamily="18" charset="0"/>
                          </a:rPr>
                        </m:ctrlPr>
                      </m:sSubPr>
                      <m:e>
                        <m:r>
                          <m:rPr>
                            <m:nor/>
                          </m:rPr>
                          <a:rPr lang="es-CL" dirty="0">
                            <a:solidFill>
                              <a:schemeClr val="tx2"/>
                            </a:solidFill>
                          </a:rPr>
                          <m:t>{</m:t>
                        </m:r>
                        <m:sSub>
                          <m:sSubPr>
                            <m:ctrlPr>
                              <a:rPr lang="es-ES" i="1">
                                <a:solidFill>
                                  <a:schemeClr val="tx2"/>
                                </a:solidFill>
                                <a:latin typeface="Cambria Math" panose="02040503050406030204" pitchFamily="18" charset="0"/>
                              </a:rPr>
                            </m:ctrlPr>
                          </m:sSubPr>
                          <m:e>
                            <m:r>
                              <a:rPr lang="es-ES">
                                <a:solidFill>
                                  <a:schemeClr val="tx2"/>
                                </a:solidFill>
                                <a:latin typeface="Cambria Math" panose="02040503050406030204" pitchFamily="18" charset="0"/>
                              </a:rPr>
                              <m:t>𝑥</m:t>
                            </m:r>
                          </m:e>
                          <m:sub>
                            <m:r>
                              <a:rPr lang="es-CL">
                                <a:solidFill>
                                  <a:schemeClr val="tx2"/>
                                </a:solidFill>
                                <a:latin typeface="Cambria Math" panose="02040503050406030204" pitchFamily="18" charset="0"/>
                              </a:rPr>
                              <m:t>𝑡</m:t>
                            </m:r>
                          </m:sub>
                        </m:sSub>
                        <m:r>
                          <m:rPr>
                            <m:nor/>
                          </m:rPr>
                          <a:rPr lang="es-CL" dirty="0">
                            <a:solidFill>
                              <a:schemeClr val="tx2"/>
                            </a:solidFill>
                          </a:rPr>
                          <m:t>} </m:t>
                        </m:r>
                      </m:e>
                      <m:sub>
                        <m:r>
                          <a:rPr lang="es-ES">
                            <a:solidFill>
                              <a:schemeClr val="tx2"/>
                            </a:solidFill>
                            <a:latin typeface="Cambria Math" panose="02040503050406030204" pitchFamily="18" charset="0"/>
                          </a:rPr>
                          <m:t>𝑡</m:t>
                        </m:r>
                        <m:r>
                          <a:rPr lang="es-ES">
                            <a:solidFill>
                              <a:schemeClr val="tx2"/>
                            </a:solidFill>
                            <a:latin typeface="Cambria Math" panose="02040503050406030204" pitchFamily="18" charset="0"/>
                          </a:rPr>
                          <m:t>≥0 </m:t>
                        </m:r>
                      </m:sub>
                    </m:sSub>
                    <m:r>
                      <a:rPr lang="es-ES">
                        <a:solidFill>
                          <a:schemeClr val="tx2"/>
                        </a:solidFill>
                        <a:latin typeface="Cambria Math" panose="02040503050406030204" pitchFamily="18" charset="0"/>
                      </a:rPr>
                      <m:t> </m:t>
                    </m:r>
                  </m:oMath>
                </a14:m>
                <a:r>
                  <a:rPr lang="es-ES" dirty="0">
                    <a:solidFill>
                      <a:schemeClr val="tx2"/>
                    </a:solidFill>
                  </a:rPr>
                  <a:t>está conformado por una distribución de probabilidades. Diremos que un proceso es estacionario si está conformado por aquel cuyas distribuciones de probabilidades para la variable aleatoria x no cambian para ningún t. Lo contrario para un proceso no estacionario, donde las distribuciones de probabilidad pueden tener distintas medias, varianzas, </a:t>
                </a:r>
                <a:r>
                  <a:rPr lang="es-ES" dirty="0" err="1">
                    <a:solidFill>
                      <a:schemeClr val="tx2"/>
                    </a:solidFill>
                  </a:rPr>
                  <a:t>kurtosis</a:t>
                </a:r>
                <a:r>
                  <a:rPr lang="es-ES" dirty="0">
                    <a:solidFill>
                      <a:schemeClr val="tx2"/>
                    </a:solidFill>
                  </a:rPr>
                  <a:t>, asimetrías, </a:t>
                </a:r>
                <a:r>
                  <a:rPr lang="es-ES" dirty="0" err="1">
                    <a:solidFill>
                      <a:schemeClr val="tx2"/>
                    </a:solidFill>
                  </a:rPr>
                  <a:t>etc</a:t>
                </a:r>
                <a:r>
                  <a:rPr lang="es-ES" dirty="0">
                    <a:solidFill>
                      <a:schemeClr val="tx2"/>
                    </a:solidFill>
                  </a:rPr>
                  <a:t>…</a:t>
                </a:r>
              </a:p>
            </p:txBody>
          </p:sp>
        </mc:Choice>
        <mc:Fallback xmlns="">
          <p:sp>
            <p:nvSpPr>
              <p:cNvPr id="6" name="Marcador de contenido 2">
                <a:extLst>
                  <a:ext uri="{FF2B5EF4-FFF2-40B4-BE49-F238E27FC236}">
                    <a16:creationId xmlns:a16="http://schemas.microsoft.com/office/drawing/2014/main" id="{DF67F02C-EA8C-3EB1-58E4-649FF4E4A857}"/>
                  </a:ext>
                </a:extLst>
              </p:cNvPr>
              <p:cNvSpPr txBox="1">
                <a:spLocks noRot="1" noChangeAspect="1" noMove="1" noResize="1" noEditPoints="1" noAdjustHandles="1" noChangeArrowheads="1" noChangeShapeType="1" noTextEdit="1"/>
              </p:cNvSpPr>
              <p:nvPr/>
            </p:nvSpPr>
            <p:spPr>
              <a:xfrm>
                <a:off x="838199" y="5037419"/>
                <a:ext cx="10734675" cy="1616638"/>
              </a:xfrm>
              <a:prstGeom prst="rect">
                <a:avLst/>
              </a:prstGeom>
              <a:blipFill>
                <a:blip r:embed="rId3"/>
                <a:stretch>
                  <a:fillRect l="-568" t="-3759" r="-625"/>
                </a:stretch>
              </a:blipFill>
            </p:spPr>
            <p:txBody>
              <a:bodyPr/>
              <a:lstStyle/>
              <a:p>
                <a:r>
                  <a:rPr lang="es-ES">
                    <a:noFill/>
                  </a:rPr>
                  <a:t> </a:t>
                </a:r>
              </a:p>
            </p:txBody>
          </p:sp>
        </mc:Fallback>
      </mc:AlternateContent>
      <p:grpSp>
        <p:nvGrpSpPr>
          <p:cNvPr id="3" name="Grupo 2">
            <a:extLst>
              <a:ext uri="{FF2B5EF4-FFF2-40B4-BE49-F238E27FC236}">
                <a16:creationId xmlns:a16="http://schemas.microsoft.com/office/drawing/2014/main" id="{8B087C60-0BE1-477E-C51C-B30FCC080B4C}"/>
              </a:ext>
            </a:extLst>
          </p:cNvPr>
          <p:cNvGrpSpPr/>
          <p:nvPr/>
        </p:nvGrpSpPr>
        <p:grpSpPr>
          <a:xfrm>
            <a:off x="10615767" y="694886"/>
            <a:ext cx="1045279" cy="1013800"/>
            <a:chOff x="10615767" y="694886"/>
            <a:chExt cx="1045279" cy="1013800"/>
          </a:xfrm>
        </p:grpSpPr>
        <p:sp>
          <p:nvSpPr>
            <p:cNvPr id="4" name="Elipse 3">
              <a:extLst>
                <a:ext uri="{FF2B5EF4-FFF2-40B4-BE49-F238E27FC236}">
                  <a16:creationId xmlns:a16="http://schemas.microsoft.com/office/drawing/2014/main" id="{8CC52605-2D2D-DB76-8068-643FEF14D7B4}"/>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Dado con relleno sólido">
              <a:extLst>
                <a:ext uri="{FF2B5EF4-FFF2-40B4-BE49-F238E27FC236}">
                  <a16:creationId xmlns:a16="http://schemas.microsoft.com/office/drawing/2014/main" id="{14A69885-EAB5-55AE-7E25-1EBFB2CF45FC}"/>
                </a:ext>
              </a:extLst>
            </p:cNvPr>
            <p:cNvSpPr/>
            <p:nvPr/>
          </p:nvSpPr>
          <p:spPr>
            <a:xfrm>
              <a:off x="10761784" y="853219"/>
              <a:ext cx="787437" cy="763724"/>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258613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93258F6-8536-CB80-ADE6-A82E4F0AF95D}"/>
              </a:ext>
            </a:extLst>
          </p:cNvPr>
          <p:cNvPicPr>
            <a:picLocks noChangeAspect="1"/>
          </p:cNvPicPr>
          <p:nvPr/>
        </p:nvPicPr>
        <p:blipFill>
          <a:blip r:embed="rId2"/>
          <a:stretch>
            <a:fillRect/>
          </a:stretch>
        </p:blipFill>
        <p:spPr>
          <a:xfrm>
            <a:off x="1342920" y="1208881"/>
            <a:ext cx="9027633" cy="5078361"/>
          </a:xfrm>
          <a:prstGeom prst="rect">
            <a:avLst/>
          </a:prstGeom>
        </p:spPr>
      </p:pic>
      <p:sp>
        <p:nvSpPr>
          <p:cNvPr id="2" name="Título 1">
            <a:extLst>
              <a:ext uri="{FF2B5EF4-FFF2-40B4-BE49-F238E27FC236}">
                <a16:creationId xmlns:a16="http://schemas.microsoft.com/office/drawing/2014/main" id="{3AA2A992-5DCC-5B65-8EFC-7D8BF57D5A32}"/>
              </a:ext>
            </a:extLst>
          </p:cNvPr>
          <p:cNvSpPr>
            <a:spLocks noGrp="1"/>
          </p:cNvSpPr>
          <p:nvPr>
            <p:ph type="title" idx="4294967295"/>
          </p:nvPr>
        </p:nvSpPr>
        <p:spPr>
          <a:xfrm>
            <a:off x="0" y="701675"/>
            <a:ext cx="11029950" cy="1014413"/>
          </a:xfrm>
        </p:spPr>
        <p:txBody>
          <a:bodyPr/>
          <a:lstStyle/>
          <a:p>
            <a:r>
              <a:rPr lang="es-ES" dirty="0"/>
              <a:t>PROCESOS ESTOCÁSTICOS</a:t>
            </a:r>
          </a:p>
        </p:txBody>
      </p:sp>
      <p:sp>
        <p:nvSpPr>
          <p:cNvPr id="3" name="Marcador de contenido 2">
            <a:extLst>
              <a:ext uri="{FF2B5EF4-FFF2-40B4-BE49-F238E27FC236}">
                <a16:creationId xmlns:a16="http://schemas.microsoft.com/office/drawing/2014/main" id="{3D4C8218-555A-7B9D-9AD4-7520B4CE763E}"/>
              </a:ext>
            </a:extLst>
          </p:cNvPr>
          <p:cNvSpPr>
            <a:spLocks noGrp="1"/>
          </p:cNvSpPr>
          <p:nvPr>
            <p:ph idx="4294967295"/>
          </p:nvPr>
        </p:nvSpPr>
        <p:spPr>
          <a:xfrm>
            <a:off x="739117" y="5262075"/>
            <a:ext cx="10921929" cy="1027112"/>
          </a:xfrm>
          <a:solidFill>
            <a:srgbClr val="FFFFFF"/>
          </a:solidFill>
        </p:spPr>
        <p:txBody>
          <a:bodyPr>
            <a:normAutofit fontScale="77500" lnSpcReduction="20000"/>
          </a:bodyPr>
          <a:lstStyle/>
          <a:p>
            <a:pPr marL="0" indent="0" algn="just">
              <a:buNone/>
            </a:pPr>
            <a:r>
              <a:rPr lang="es-ES" dirty="0"/>
              <a:t>Podemos considerar una serie temporal (que es lo que observamos en la vida real) como una realización posible de la variable aleatoria: es decir, como si en cada momento </a:t>
            </a:r>
            <a:r>
              <a:rPr lang="es-ES" i="1" dirty="0">
                <a:effectLst/>
                <a:latin typeface="Times New Roman" panose="02020603050405020304" pitchFamily="18" charset="0"/>
                <a:cs typeface="Times New Roman" panose="02020603050405020304" pitchFamily="18" charset="0"/>
              </a:rPr>
              <a:t>t</a:t>
            </a:r>
            <a:r>
              <a:rPr lang="es-ES" dirty="0"/>
              <a:t>, un ente desconocido hiciera un sorteo y decidiera el valor de la serie temporal.</a:t>
            </a:r>
          </a:p>
        </p:txBody>
      </p:sp>
      <p:grpSp>
        <p:nvGrpSpPr>
          <p:cNvPr id="4" name="Grupo 3">
            <a:extLst>
              <a:ext uri="{FF2B5EF4-FFF2-40B4-BE49-F238E27FC236}">
                <a16:creationId xmlns:a16="http://schemas.microsoft.com/office/drawing/2014/main" id="{BC9408C3-6FC7-A29A-69F7-A7E15B4F89A4}"/>
              </a:ext>
            </a:extLst>
          </p:cNvPr>
          <p:cNvGrpSpPr/>
          <p:nvPr/>
        </p:nvGrpSpPr>
        <p:grpSpPr>
          <a:xfrm>
            <a:off x="10615767" y="694886"/>
            <a:ext cx="1045279" cy="1013800"/>
            <a:chOff x="10615767" y="694886"/>
            <a:chExt cx="1045279" cy="1013800"/>
          </a:xfrm>
        </p:grpSpPr>
        <p:sp>
          <p:nvSpPr>
            <p:cNvPr id="6" name="Elipse 5">
              <a:extLst>
                <a:ext uri="{FF2B5EF4-FFF2-40B4-BE49-F238E27FC236}">
                  <a16:creationId xmlns:a16="http://schemas.microsoft.com/office/drawing/2014/main" id="{B083726B-64C7-1068-BF0C-3B460798D0F0}"/>
                </a:ext>
              </a:extLst>
            </p:cNvPr>
            <p:cNvSpPr/>
            <p:nvPr/>
          </p:nvSpPr>
          <p:spPr>
            <a:xfrm>
              <a:off x="10615767" y="694886"/>
              <a:ext cx="1045279" cy="1013800"/>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7" name="Rectángulo 6" descr="Dado con relleno sólido">
              <a:extLst>
                <a:ext uri="{FF2B5EF4-FFF2-40B4-BE49-F238E27FC236}">
                  <a16:creationId xmlns:a16="http://schemas.microsoft.com/office/drawing/2014/main" id="{0A5C1CE1-CA8B-AF82-6155-8512046DA7D1}"/>
                </a:ext>
              </a:extLst>
            </p:cNvPr>
            <p:cNvSpPr/>
            <p:nvPr/>
          </p:nvSpPr>
          <p:spPr>
            <a:xfrm>
              <a:off x="10761784" y="853219"/>
              <a:ext cx="787437" cy="763724"/>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ES"/>
            </a:p>
          </p:txBody>
        </p:sp>
      </p:grpSp>
    </p:spTree>
    <p:extLst>
      <p:ext uri="{BB962C8B-B14F-4D97-AF65-F5344CB8AC3E}">
        <p14:creationId xmlns:p14="http://schemas.microsoft.com/office/powerpoint/2010/main" val="63813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4682</Words>
  <Application>Microsoft Office PowerPoint</Application>
  <PresentationFormat>Panorámica</PresentationFormat>
  <Paragraphs>305</Paragraphs>
  <Slides>61</Slides>
  <Notes>10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61</vt:i4>
      </vt:variant>
    </vt:vector>
  </HeadingPairs>
  <TitlesOfParts>
    <vt:vector size="69" baseType="lpstr">
      <vt:lpstr>Arial</vt:lpstr>
      <vt:lpstr>Calibri</vt:lpstr>
      <vt:lpstr>Calibri Light</vt:lpstr>
      <vt:lpstr>Cambria Math</vt:lpstr>
      <vt:lpstr>MJXc-TeX-main-Rw</vt:lpstr>
      <vt:lpstr>Söhne</vt:lpstr>
      <vt:lpstr>Times New Roman</vt:lpstr>
      <vt:lpstr>Tema de Office</vt:lpstr>
      <vt:lpstr> CURSO: Taller de Analítica Unidad III: Series de Tiempo.</vt:lpstr>
      <vt:lpstr>II. MODELOS ESTOCÁSTICOS</vt:lpstr>
      <vt:lpstr>PROCESOS ESTOCÁSTICOS</vt:lpstr>
      <vt:lpstr>PROCESOS ESTOCÁSTICOS</vt:lpstr>
      <vt:lpstr>PROCESOS ESTOCÁSTICOS</vt:lpstr>
      <vt:lpstr>PROCESOS ESTOCÁSTICOS</vt:lpstr>
      <vt:lpstr>PROCESOS ESTOCÁSTICOS</vt:lpstr>
      <vt:lpstr>PROCESOS ESTOCÁSTICOS</vt:lpstr>
      <vt:lpstr>PROCESOS ESTOCÁSTICOS</vt:lpstr>
      <vt:lpstr>ESTACIONARIEDAD EN PROCESOS ESTOCÁSTICOS</vt:lpstr>
      <vt:lpstr>ESTACIONARIEDAD EN PROCESOS ESTOCÁSTICOS</vt:lpstr>
      <vt:lpstr>ESTACIONARIEDAD EN PROCESOS ESTOCÁSTICOS</vt:lpstr>
      <vt:lpstr>ESTACIONARIEDAD EN PROCESOS ESTOCÁSTICOS</vt:lpstr>
      <vt:lpstr>ESTACIONARIEDAD EN PROCESOS ESTOCÁSTICOS</vt:lpstr>
      <vt:lpstr>ESTACIONARIEDAD EN PROCESOS ESTOCÁSTICOS</vt:lpstr>
      <vt:lpstr>ESTACIONARIEDAD EN PROCESOS ESTOCÁSTICOS</vt:lpstr>
      <vt:lpstr>ESTACIONARIEDAD EN PROCESOS ESTOCÁSTICOS</vt:lpstr>
      <vt:lpstr>Presentación de PowerPoint</vt:lpstr>
      <vt:lpstr>Presentación de PowerPoint</vt:lpstr>
      <vt:lpstr>MODELOS ESTOCÁSTICOS</vt:lpstr>
      <vt:lpstr>MODELOS ESTOCÁSTICOS</vt:lpstr>
      <vt:lpstr>MODELOS ESTOCÁSTICOS</vt:lpstr>
      <vt:lpstr>1. MODELO AUTOREGRESIVO (AR)</vt:lpstr>
      <vt:lpstr>1. MODELO AUTOREGRESIVO (AR)</vt:lpstr>
      <vt:lpstr>1. MODELO AUTOREGRESIVO (AR)</vt:lpstr>
      <vt:lpstr>1. MODELO AUTOREGRESIVO (AR)</vt:lpstr>
      <vt:lpstr>1. MODELO AUTOREGRESIVO (AR)</vt:lpstr>
      <vt:lpstr>1. MODELO AUTOREGRESIVO (AR)</vt:lpstr>
      <vt:lpstr>1. MODELO AUTOREGRESIVO (AR)</vt:lpstr>
      <vt:lpstr>2. MODELO DE MEDIA MÓVIL (MA)</vt:lpstr>
      <vt:lpstr>2. MODELO DE MEDIA MÓVIL (MA)</vt:lpstr>
      <vt:lpstr>2. MODELO DE MEDIA MÓVIL (MA)</vt:lpstr>
      <vt:lpstr>2. MODELO DE MEDIA MÓVIL (MA)</vt:lpstr>
      <vt:lpstr>2. MODELO DE MEDIA MÓVIL (MA)</vt:lpstr>
      <vt:lpstr>2. MODELO DE MEDIA MÓVIL (MA)</vt:lpstr>
      <vt:lpstr>3. MODELO ARMA</vt:lpstr>
      <vt:lpstr>3. MODELO ARMA</vt:lpstr>
      <vt:lpstr>3. MODELO ARMA</vt:lpstr>
      <vt:lpstr>4. MODELO ARiMA</vt:lpstr>
      <vt:lpstr>4. MODELO ARiMA</vt:lpstr>
      <vt:lpstr>4. MODELO ARiMA</vt:lpstr>
      <vt:lpstr>4. MODELO ARIMA</vt:lpstr>
      <vt:lpstr>4. MODELO ARIMA</vt:lpstr>
      <vt:lpstr>4. MODELO ARIMA</vt:lpstr>
      <vt:lpstr>4. MODELO ARIMA</vt:lpstr>
      <vt:lpstr>Presentación de PowerPoint</vt:lpstr>
      <vt:lpstr>MODELAMIENTO ESTACIONAL</vt:lpstr>
      <vt:lpstr>5. MODELO SARIMA</vt:lpstr>
      <vt:lpstr>5. MODELO SARIMA</vt:lpstr>
      <vt:lpstr>5. MODELO SARIMA</vt:lpstr>
      <vt:lpstr>5. MODELO SARIMA</vt:lpstr>
      <vt:lpstr>5. MODELO SARIMA</vt:lpstr>
      <vt:lpstr>5. MODELO SARIMA</vt:lpstr>
      <vt:lpstr>5. MODELO SARIMA</vt:lpstr>
      <vt:lpstr>Presentación de PowerPoint</vt:lpstr>
      <vt:lpstr>variables exógenas</vt:lpstr>
      <vt:lpstr>VARIABLES EXÓGENAS</vt:lpstr>
      <vt:lpstr>6. MODELO ARIMAX</vt:lpstr>
      <vt:lpstr>6. MODELO ARIMAX</vt:lpstr>
      <vt:lpstr>7. MODELO SARIMAX</vt:lpstr>
      <vt:lpstr>7. MODELO SARIMAX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CURSO: Taller de Analítica Unidad III: Series de Tiempo.</dc:title>
  <dc:creator>DIEGO MIRANDA OLAVARRIA</dc:creator>
  <cp:lastModifiedBy>DIEGO MIRANDA OLAVARRIA</cp:lastModifiedBy>
  <cp:revision>3</cp:revision>
  <dcterms:created xsi:type="dcterms:W3CDTF">2024-05-31T00:18:38Z</dcterms:created>
  <dcterms:modified xsi:type="dcterms:W3CDTF">2024-05-31T00:23:28Z</dcterms:modified>
</cp:coreProperties>
</file>